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72" r:id="rId12"/>
    <p:sldId id="273" r:id="rId13"/>
    <p:sldId id="269" r:id="rId14"/>
    <p:sldId id="268" r:id="rId15"/>
    <p:sldId id="267" r:id="rId16"/>
    <p:sldId id="270" r:id="rId17"/>
    <p:sldId id="271"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typicode/json-server#instal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Services_Description_Language" TargetMode="External"/><Relationship Id="rId2" Type="http://schemas.openxmlformats.org/officeDocument/2006/relationships/hyperlink" Target="https://en.wikipedia.org/wiki/X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7174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618518"/>
            <a:ext cx="10364453" cy="733764"/>
          </a:xfrm>
        </p:spPr>
        <p:txBody>
          <a:bodyPr/>
          <a:lstStyle/>
          <a:p>
            <a:pPr algn="l"/>
            <a:r>
              <a:rPr lang="en-US" b="1" dirty="0">
                <a:solidFill>
                  <a:schemeClr val="accent6">
                    <a:lumMod val="50000"/>
                  </a:schemeClr>
                </a:solidFill>
              </a:rPr>
              <a:t>Rest</a:t>
            </a:r>
            <a:endParaRPr lang="en-IN" dirty="0"/>
          </a:p>
        </p:txBody>
      </p:sp>
      <p:sp>
        <p:nvSpPr>
          <p:cNvPr id="3" name="Content Placeholder 2"/>
          <p:cNvSpPr>
            <a:spLocks noGrp="1"/>
          </p:cNvSpPr>
          <p:nvPr>
            <p:ph sz="quarter" idx="13"/>
          </p:nvPr>
        </p:nvSpPr>
        <p:spPr>
          <a:xfrm>
            <a:off x="913773" y="1352281"/>
            <a:ext cx="11002455" cy="5505719"/>
          </a:xfrm>
        </p:spPr>
        <p:txBody>
          <a:bodyPr>
            <a:noAutofit/>
          </a:bodyPr>
          <a:lstStyle/>
          <a:p>
            <a:r>
              <a:rPr lang="en-GB" sz="1600" cap="none" dirty="0">
                <a:latin typeface="Arial" panose="020B0604020202020204" pitchFamily="34" charset="0"/>
                <a:cs typeface="Arial" panose="020B0604020202020204" pitchFamily="34" charset="0"/>
              </a:rPr>
              <a:t>REST is an architecture of networked system .REST is an acronym stands for Representational state transfer</a:t>
            </a:r>
          </a:p>
          <a:p>
            <a:r>
              <a:rPr lang="en-GB" sz="1600" cap="none" dirty="0">
                <a:latin typeface="Arial" panose="020B0604020202020204" pitchFamily="34" charset="0"/>
                <a:cs typeface="Arial" panose="020B0604020202020204" pitchFamily="34" charset="0"/>
              </a:rPr>
              <a:t>RESTful web services are light weight, highly scalable and maintainable and are very commonly used to create APIs for web-based applications</a:t>
            </a:r>
          </a:p>
          <a:p>
            <a:r>
              <a:rPr lang="en-GB" sz="1600" cap="none" dirty="0">
                <a:latin typeface="Arial" panose="020B0604020202020204" pitchFamily="34" charset="0"/>
                <a:cs typeface="Arial" panose="020B0604020202020204" pitchFamily="34" charset="0"/>
              </a:rPr>
              <a:t>In a REST based architecture everything  is a Resource. A resource is accessed via common interface based on the HTTP standard methods </a:t>
            </a:r>
          </a:p>
          <a:p>
            <a:pPr marL="0" indent="0">
              <a:buNone/>
            </a:pPr>
            <a:r>
              <a:rPr lang="en-GB" sz="1600" b="1" dirty="0">
                <a:solidFill>
                  <a:srgbClr val="000000"/>
                </a:solidFill>
                <a:latin typeface="Arial" panose="020B0604020202020204" pitchFamily="34" charset="0"/>
                <a:cs typeface="Arial" panose="020B0604020202020204" pitchFamily="34" charset="0"/>
              </a:rPr>
              <a:t>Representation of Resources</a:t>
            </a:r>
          </a:p>
          <a:p>
            <a:r>
              <a:rPr lang="en-GB" sz="1600" cap="none" dirty="0">
                <a:latin typeface="Arial" panose="020B0604020202020204" pitchFamily="34" charset="0"/>
                <a:cs typeface="Arial" panose="020B0604020202020204" pitchFamily="34" charset="0"/>
              </a:rPr>
              <a:t>A resource in REST is a similar Object in Object Oriented Programming or is like an Entity in a </a:t>
            </a:r>
            <a:r>
              <a:rPr lang="en-GB" sz="1600" cap="none" dirty="0" err="1">
                <a:latin typeface="Arial" panose="020B0604020202020204" pitchFamily="34" charset="0"/>
                <a:cs typeface="Arial" panose="020B0604020202020204" pitchFamily="34" charset="0"/>
              </a:rPr>
              <a:t>Database.Resource</a:t>
            </a:r>
            <a:r>
              <a:rPr lang="en-GB" sz="1600" cap="none" dirty="0">
                <a:latin typeface="Arial" panose="020B0604020202020204" pitchFamily="34" charset="0"/>
                <a:cs typeface="Arial" panose="020B0604020202020204" pitchFamily="34" charset="0"/>
              </a:rPr>
              <a:t> can be represented as XML,JSON,XHTML,CSV</a:t>
            </a:r>
          </a:p>
          <a:p>
            <a:pPr marL="0" indent="0">
              <a:buNone/>
            </a:pPr>
            <a:r>
              <a:rPr lang="en-IN" sz="1600" cap="none" dirty="0">
                <a:latin typeface="Arial" panose="020B0604020202020204" pitchFamily="34" charset="0"/>
                <a:cs typeface="Arial" panose="020B0604020202020204" pitchFamily="34" charset="0"/>
              </a:rPr>
              <a:t>Ex: resource as JSON format</a:t>
            </a:r>
          </a:p>
          <a:p>
            <a:pPr marL="0" indent="0">
              <a:buNone/>
            </a:pPr>
            <a:r>
              <a:rPr lang="en-IN" sz="1600" cap="none" dirty="0">
                <a:latin typeface="Arial" panose="020B0604020202020204" pitchFamily="34" charset="0"/>
                <a:cs typeface="Arial" panose="020B0604020202020204" pitchFamily="34" charset="0"/>
              </a:rPr>
              <a:t>{</a:t>
            </a:r>
          </a:p>
          <a:p>
            <a:pPr marL="0" indent="0">
              <a:buNone/>
            </a:pPr>
            <a:r>
              <a:rPr lang="en-IN" sz="1600" cap="none" dirty="0">
                <a:latin typeface="Arial" panose="020B0604020202020204" pitchFamily="34" charset="0"/>
                <a:cs typeface="Arial" panose="020B0604020202020204" pitchFamily="34" charset="0"/>
              </a:rPr>
              <a:t>“id”       :1,</a:t>
            </a:r>
          </a:p>
          <a:p>
            <a:pPr marL="0" indent="0">
              <a:buNone/>
            </a:pPr>
            <a:r>
              <a:rPr lang="en-IN" sz="1600" cap="none" dirty="0">
                <a:latin typeface="Arial" panose="020B0604020202020204" pitchFamily="34" charset="0"/>
                <a:cs typeface="Arial" panose="020B0604020202020204" pitchFamily="34" charset="0"/>
              </a:rPr>
              <a:t>“name” : ”ram”,</a:t>
            </a:r>
          </a:p>
          <a:p>
            <a:pPr marL="0" indent="0">
              <a:buNone/>
            </a:pPr>
            <a:r>
              <a:rPr lang="en-IN" sz="1600" cap="none" dirty="0">
                <a:latin typeface="Arial" panose="020B0604020202020204" pitchFamily="34" charset="0"/>
                <a:cs typeface="Arial" panose="020B0604020202020204" pitchFamily="34" charset="0"/>
              </a:rPr>
              <a:t>“designation”: “TL” }</a:t>
            </a:r>
          </a:p>
        </p:txBody>
      </p:sp>
    </p:spTree>
    <p:extLst>
      <p:ext uri="{BB962C8B-B14F-4D97-AF65-F5344CB8AC3E}">
        <p14:creationId xmlns:p14="http://schemas.microsoft.com/office/powerpoint/2010/main" val="62040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F0B85-23C8-4D3A-B989-CC5E9A8CE92B}"/>
              </a:ext>
            </a:extLst>
          </p:cNvPr>
          <p:cNvSpPr>
            <a:spLocks noGrp="1"/>
          </p:cNvSpPr>
          <p:nvPr>
            <p:ph type="title"/>
          </p:nvPr>
        </p:nvSpPr>
        <p:spPr>
          <a:xfrm>
            <a:off x="913775" y="618518"/>
            <a:ext cx="10364452" cy="760340"/>
          </a:xfrm>
        </p:spPr>
        <p:txBody>
          <a:bodyPr/>
          <a:lstStyle/>
          <a:p>
            <a:pPr algn="l"/>
            <a:r>
              <a:rPr lang="en-US" b="1" cap="none" dirty="0">
                <a:solidFill>
                  <a:schemeClr val="accent6">
                    <a:lumMod val="50000"/>
                  </a:schemeClr>
                </a:solidFill>
              </a:rPr>
              <a:t>Why REST ?</a:t>
            </a:r>
            <a:endParaRPr lang="en-GB" cap="none" dirty="0"/>
          </a:p>
        </p:txBody>
      </p:sp>
      <p:sp>
        <p:nvSpPr>
          <p:cNvPr id="3" name="Tijdelijke aanduiding voor inhoud 2">
            <a:extLst>
              <a:ext uri="{FF2B5EF4-FFF2-40B4-BE49-F238E27FC236}">
                <a16:creationId xmlns:a16="http://schemas.microsoft.com/office/drawing/2014/main" id="{8E7C7F4C-137A-4BA5-977D-3F4FA3EC5C83}"/>
              </a:ext>
            </a:extLst>
          </p:cNvPr>
          <p:cNvSpPr>
            <a:spLocks noGrp="1"/>
          </p:cNvSpPr>
          <p:nvPr>
            <p:ph sz="quarter" idx="13"/>
          </p:nvPr>
        </p:nvSpPr>
        <p:spPr>
          <a:xfrm>
            <a:off x="725714" y="1378858"/>
            <a:ext cx="10551886" cy="4412342"/>
          </a:xfrm>
        </p:spPr>
        <p:txBody>
          <a:bodyPr>
            <a:normAutofit lnSpcReduction="10000"/>
          </a:bodyPr>
          <a:lstStyle/>
          <a:p>
            <a:r>
              <a:rPr lang="en-US" sz="1700" cap="none" dirty="0">
                <a:latin typeface="Arial" panose="020B0604020202020204" pitchFamily="34" charset="0"/>
                <a:cs typeface="Arial" panose="020B0604020202020204" pitchFamily="34" charset="0"/>
              </a:rPr>
              <a:t>Performance should be good</a:t>
            </a:r>
          </a:p>
          <a:p>
            <a:r>
              <a:rPr lang="en-US" sz="1700" cap="none" dirty="0">
                <a:latin typeface="Arial" panose="020B0604020202020204" pitchFamily="34" charset="0"/>
                <a:cs typeface="Arial" panose="020B0604020202020204" pitchFamily="34" charset="0"/>
              </a:rPr>
              <a:t>Scalable</a:t>
            </a:r>
          </a:p>
          <a:p>
            <a:r>
              <a:rPr lang="en-US" sz="1700" cap="none" dirty="0">
                <a:latin typeface="Arial" panose="020B0604020202020204" pitchFamily="34" charset="0"/>
                <a:cs typeface="Arial" panose="020B0604020202020204" pitchFamily="34" charset="0"/>
              </a:rPr>
              <a:t>Easy to build and maintain</a:t>
            </a:r>
          </a:p>
          <a:p>
            <a:r>
              <a:rPr lang="en-US" sz="1700" cap="none" dirty="0">
                <a:latin typeface="Arial" panose="020B0604020202020204" pitchFamily="34" charset="0"/>
                <a:cs typeface="Arial" panose="020B0604020202020204" pitchFamily="34" charset="0"/>
              </a:rPr>
              <a:t>Monitoring should be easy</a:t>
            </a:r>
          </a:p>
          <a:p>
            <a:r>
              <a:rPr lang="en-US" sz="1700" cap="none" dirty="0">
                <a:latin typeface="Arial" panose="020B0604020202020204" pitchFamily="34" charset="0"/>
                <a:cs typeface="Arial" panose="020B0604020202020204" pitchFamily="34" charset="0"/>
              </a:rPr>
              <a:t>Reliable</a:t>
            </a:r>
          </a:p>
          <a:p>
            <a:r>
              <a:rPr lang="en-US" sz="1700" cap="none" dirty="0">
                <a:latin typeface="Arial" panose="020B0604020202020204" pitchFamily="34" charset="0"/>
                <a:cs typeface="Arial" panose="020B0604020202020204" pitchFamily="34" charset="0"/>
              </a:rPr>
              <a:t>Easy to use and test</a:t>
            </a:r>
          </a:p>
          <a:p>
            <a:pPr marL="0" indent="0">
              <a:lnSpc>
                <a:spcPct val="80000"/>
              </a:lnSpc>
              <a:buNone/>
            </a:pPr>
            <a:r>
              <a:rPr lang="en-US" cap="none" dirty="0">
                <a:latin typeface="Arial" panose="020B0604020202020204" pitchFamily="34" charset="0"/>
                <a:cs typeface="Arial" panose="020B0604020202020204" pitchFamily="34" charset="0"/>
              </a:rPr>
              <a:t>Rest imposes certain constraints to achieve above characteristics:</a:t>
            </a:r>
          </a:p>
          <a:p>
            <a:pPr>
              <a:lnSpc>
                <a:spcPct val="80000"/>
              </a:lnSpc>
            </a:pPr>
            <a:r>
              <a:rPr lang="en-US" sz="1600" cap="none" dirty="0">
                <a:latin typeface="Arial" panose="020B0604020202020204" pitchFamily="34" charset="0"/>
                <a:cs typeface="Arial" panose="020B0604020202020204" pitchFamily="34" charset="0"/>
              </a:rPr>
              <a:t>Uniform Interface</a:t>
            </a:r>
          </a:p>
          <a:p>
            <a:pPr>
              <a:lnSpc>
                <a:spcPct val="80000"/>
              </a:lnSpc>
            </a:pPr>
            <a:r>
              <a:rPr lang="en-US" sz="1600" cap="none" dirty="0">
                <a:latin typeface="Arial" panose="020B0604020202020204" pitchFamily="34" charset="0"/>
                <a:cs typeface="Arial" panose="020B0604020202020204" pitchFamily="34" charset="0"/>
              </a:rPr>
              <a:t>Addressable</a:t>
            </a:r>
          </a:p>
          <a:p>
            <a:pPr>
              <a:lnSpc>
                <a:spcPct val="80000"/>
              </a:lnSpc>
            </a:pPr>
            <a:r>
              <a:rPr lang="en-US" sz="1600" cap="none" dirty="0">
                <a:latin typeface="Arial" panose="020B0604020202020204" pitchFamily="34" charset="0"/>
                <a:cs typeface="Arial" panose="020B0604020202020204" pitchFamily="34" charset="0"/>
              </a:rPr>
              <a:t>Connectedness</a:t>
            </a:r>
          </a:p>
          <a:p>
            <a:pPr>
              <a:lnSpc>
                <a:spcPct val="80000"/>
              </a:lnSpc>
            </a:pPr>
            <a:r>
              <a:rPr lang="en-US" sz="1600" cap="none" dirty="0">
                <a:latin typeface="Arial" panose="020B0604020202020204" pitchFamily="34" charset="0"/>
                <a:cs typeface="Arial" panose="020B0604020202020204" pitchFamily="34" charset="0"/>
              </a:rPr>
              <a:t>stateless</a:t>
            </a:r>
          </a:p>
          <a:p>
            <a:pPr>
              <a:lnSpc>
                <a:spcPct val="80000"/>
              </a:lnSpc>
            </a:pPr>
            <a:r>
              <a:rPr lang="en-US" sz="1600" cap="none" dirty="0">
                <a:latin typeface="Arial" panose="020B0604020202020204" pitchFamily="34" charset="0"/>
                <a:cs typeface="Arial" panose="020B0604020202020204" pitchFamily="34" charset="0"/>
              </a:rPr>
              <a:t>cacheable</a:t>
            </a:r>
          </a:p>
          <a:p>
            <a:endParaRPr lang="en-GB" cap="none" dirty="0"/>
          </a:p>
        </p:txBody>
      </p:sp>
    </p:spTree>
    <p:extLst>
      <p:ext uri="{BB962C8B-B14F-4D97-AF65-F5344CB8AC3E}">
        <p14:creationId xmlns:p14="http://schemas.microsoft.com/office/powerpoint/2010/main" val="365700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334C8-6A82-42C6-AAA8-DAA21E3E8FCB}"/>
              </a:ext>
            </a:extLst>
          </p:cNvPr>
          <p:cNvSpPr>
            <a:spLocks noGrp="1"/>
          </p:cNvSpPr>
          <p:nvPr>
            <p:ph type="title"/>
          </p:nvPr>
        </p:nvSpPr>
        <p:spPr>
          <a:xfrm>
            <a:off x="913775" y="618518"/>
            <a:ext cx="10364452" cy="658740"/>
          </a:xfrm>
        </p:spPr>
        <p:txBody>
          <a:bodyPr/>
          <a:lstStyle/>
          <a:p>
            <a:pPr algn="l"/>
            <a:r>
              <a:rPr lang="en-US" b="1" cap="none" dirty="0">
                <a:solidFill>
                  <a:schemeClr val="accent6">
                    <a:lumMod val="50000"/>
                  </a:schemeClr>
                </a:solidFill>
              </a:rPr>
              <a:t>How  Restful services works ?</a:t>
            </a:r>
            <a:endParaRPr lang="en-GB" dirty="0"/>
          </a:p>
        </p:txBody>
      </p:sp>
      <p:sp>
        <p:nvSpPr>
          <p:cNvPr id="3" name="Tijdelijke aanduiding voor inhoud 2">
            <a:extLst>
              <a:ext uri="{FF2B5EF4-FFF2-40B4-BE49-F238E27FC236}">
                <a16:creationId xmlns:a16="http://schemas.microsoft.com/office/drawing/2014/main" id="{E2896933-8A57-4CD0-847C-7EA42F905E7B}"/>
              </a:ext>
            </a:extLst>
          </p:cNvPr>
          <p:cNvSpPr>
            <a:spLocks noGrp="1"/>
          </p:cNvSpPr>
          <p:nvPr>
            <p:ph sz="quarter" idx="13"/>
          </p:nvPr>
        </p:nvSpPr>
        <p:spPr>
          <a:xfrm>
            <a:off x="913148" y="1277258"/>
            <a:ext cx="10364452" cy="4513941"/>
          </a:xfrm>
        </p:spPr>
        <p:txBody>
          <a:bodyPr/>
          <a:lstStyle/>
          <a:p>
            <a:r>
              <a:rPr lang="en-US" sz="1600" cap="none" dirty="0">
                <a:latin typeface="Arial" panose="020B0604020202020204" pitchFamily="34" charset="0"/>
                <a:cs typeface="Arial" panose="020B0604020202020204" pitchFamily="34" charset="0"/>
              </a:rPr>
              <a:t>In webservice  world most  of the operations fall under 4 types</a:t>
            </a:r>
          </a:p>
          <a:p>
            <a:r>
              <a:rPr lang="en-US" sz="1600" cap="none" dirty="0">
                <a:latin typeface="Arial" panose="020B0604020202020204" pitchFamily="34" charset="0"/>
                <a:cs typeface="Arial" panose="020B0604020202020204" pitchFamily="34" charset="0"/>
              </a:rPr>
              <a:t>Http protocol methods: </a:t>
            </a:r>
          </a:p>
          <a:p>
            <a:r>
              <a:rPr lang="en-US" sz="1600" cap="none" dirty="0">
                <a:latin typeface="Arial" panose="020B0604020202020204" pitchFamily="34" charset="0"/>
                <a:cs typeface="Arial" panose="020B0604020202020204" pitchFamily="34" charset="0"/>
              </a:rPr>
              <a:t>Create  --methods with POST</a:t>
            </a:r>
          </a:p>
          <a:p>
            <a:r>
              <a:rPr lang="en-US" sz="1600" cap="none" dirty="0">
                <a:latin typeface="Arial" panose="020B0604020202020204" pitchFamily="34" charset="0"/>
                <a:cs typeface="Arial" panose="020B0604020202020204" pitchFamily="34" charset="0"/>
              </a:rPr>
              <a:t>Return – methods with GET</a:t>
            </a:r>
          </a:p>
          <a:p>
            <a:r>
              <a:rPr lang="en-US" sz="1600" cap="none" dirty="0">
                <a:latin typeface="Arial" panose="020B0604020202020204" pitchFamily="34" charset="0"/>
                <a:cs typeface="Arial" panose="020B0604020202020204" pitchFamily="34" charset="0"/>
              </a:rPr>
              <a:t>Update – methods with PUT</a:t>
            </a:r>
          </a:p>
          <a:p>
            <a:r>
              <a:rPr lang="en-US" sz="1600" cap="none" dirty="0">
                <a:latin typeface="Arial" panose="020B0604020202020204" pitchFamily="34" charset="0"/>
                <a:cs typeface="Arial" panose="020B0604020202020204" pitchFamily="34" charset="0"/>
              </a:rPr>
              <a:t>Delete – methods with DELETE	</a:t>
            </a:r>
          </a:p>
          <a:p>
            <a:endParaRPr lang="en-US" sz="1600" cap="none" dirty="0">
              <a:latin typeface="Arial" panose="020B0604020202020204" pitchFamily="34" charset="0"/>
              <a:cs typeface="Arial" panose="020B0604020202020204" pitchFamily="34" charset="0"/>
            </a:endParaRPr>
          </a:p>
          <a:p>
            <a:endParaRPr lang="en-GB" cap="none" dirty="0"/>
          </a:p>
        </p:txBody>
      </p:sp>
    </p:spTree>
    <p:extLst>
      <p:ext uri="{BB962C8B-B14F-4D97-AF65-F5344CB8AC3E}">
        <p14:creationId xmlns:p14="http://schemas.microsoft.com/office/powerpoint/2010/main" val="1178610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614" y="618518"/>
            <a:ext cx="10067612" cy="695128"/>
          </a:xfrm>
        </p:spPr>
        <p:txBody>
          <a:bodyPr/>
          <a:lstStyle/>
          <a:p>
            <a:pPr algn="l"/>
            <a:r>
              <a:rPr lang="en-US" b="1" dirty="0">
                <a:solidFill>
                  <a:schemeClr val="accent6">
                    <a:lumMod val="50000"/>
                  </a:schemeClr>
                </a:solidFill>
              </a:rPr>
              <a:t>Rest Architecture</a:t>
            </a:r>
            <a:endParaRPr lang="en-IN" dirty="0"/>
          </a:p>
        </p:txBody>
      </p:sp>
      <p:pic>
        <p:nvPicPr>
          <p:cNvPr id="3074" name="Picture 2" descr="Architecture:&#10; "/>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52973" y="1313646"/>
            <a:ext cx="6916856" cy="415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0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515" y="420915"/>
            <a:ext cx="10117712" cy="812799"/>
          </a:xfrm>
        </p:spPr>
        <p:txBody>
          <a:bodyPr>
            <a:normAutofit/>
          </a:bodyPr>
          <a:lstStyle/>
          <a:p>
            <a:pPr algn="l"/>
            <a:r>
              <a:rPr lang="en-US" b="1" cap="none" dirty="0">
                <a:solidFill>
                  <a:schemeClr val="accent6">
                    <a:lumMod val="50000"/>
                  </a:schemeClr>
                </a:solidFill>
              </a:rPr>
              <a:t>Rest webservice </a:t>
            </a:r>
            <a:endParaRPr lang="en-IN" cap="none" dirty="0"/>
          </a:p>
        </p:txBody>
      </p:sp>
      <p:sp>
        <p:nvSpPr>
          <p:cNvPr id="3" name="Content Placeholder 2"/>
          <p:cNvSpPr>
            <a:spLocks noGrp="1"/>
          </p:cNvSpPr>
          <p:nvPr>
            <p:ph sz="quarter" idx="13"/>
          </p:nvPr>
        </p:nvSpPr>
        <p:spPr>
          <a:xfrm>
            <a:off x="1160515" y="1393370"/>
            <a:ext cx="10117084" cy="4397829"/>
          </a:xfrm>
        </p:spPr>
        <p:txBody>
          <a:bodyPr/>
          <a:lstStyle/>
          <a:p>
            <a:pPr marL="0" indent="0">
              <a:lnSpc>
                <a:spcPct val="80000"/>
              </a:lnSpc>
              <a:buNone/>
            </a:pPr>
            <a:r>
              <a:rPr lang="en-US" altLang="en-US" sz="1600" b="1" cap="none" dirty="0">
                <a:latin typeface="Arial" panose="020B0604020202020204" pitchFamily="34" charset="0"/>
                <a:cs typeface="Arial" panose="020B0604020202020204" pitchFamily="34" charset="0"/>
              </a:rPr>
              <a:t>Statelessness:</a:t>
            </a:r>
          </a:p>
          <a:p>
            <a:pPr>
              <a:lnSpc>
                <a:spcPct val="80000"/>
              </a:lnSpc>
            </a:pPr>
            <a:r>
              <a:rPr lang="en-US" altLang="en-US" sz="1600" cap="none" dirty="0">
                <a:latin typeface="Arial" panose="020B0604020202020204" pitchFamily="34" charset="0"/>
                <a:cs typeface="Arial" panose="020B0604020202020204" pitchFamily="34" charset="0"/>
              </a:rPr>
              <a:t>No State can be stored  on the server</a:t>
            </a:r>
          </a:p>
          <a:p>
            <a:pPr>
              <a:lnSpc>
                <a:spcPct val="80000"/>
              </a:lnSpc>
            </a:pPr>
            <a:r>
              <a:rPr lang="en-US" sz="1600" cap="none" dirty="0">
                <a:latin typeface="Arial" panose="020B0604020202020204" pitchFamily="34" charset="0"/>
                <a:cs typeface="Arial" panose="020B0604020202020204" pitchFamily="34" charset="0"/>
              </a:rPr>
              <a:t>Every HTTP  request executes  in complete isolation to the server</a:t>
            </a:r>
          </a:p>
          <a:p>
            <a:pPr>
              <a:lnSpc>
                <a:spcPct val="80000"/>
              </a:lnSpc>
            </a:pPr>
            <a:r>
              <a:rPr lang="en-US" sz="1600" cap="none" dirty="0">
                <a:latin typeface="Arial" panose="020B0604020202020204" pitchFamily="34" charset="0"/>
                <a:cs typeface="Arial" panose="020B0604020202020204" pitchFamily="34" charset="0"/>
              </a:rPr>
              <a:t>Simpler to design and evolve</a:t>
            </a:r>
          </a:p>
          <a:p>
            <a:pPr>
              <a:lnSpc>
                <a:spcPct val="80000"/>
              </a:lnSpc>
            </a:pPr>
            <a:r>
              <a:rPr lang="en-US" sz="1600" cap="none" dirty="0">
                <a:latin typeface="Arial" panose="020B0604020202020204" pitchFamily="34" charset="0"/>
                <a:cs typeface="Arial" panose="020B0604020202020204" pitchFamily="34" charset="0"/>
              </a:rPr>
              <a:t>Easier to use</a:t>
            </a:r>
          </a:p>
          <a:p>
            <a:pPr>
              <a:lnSpc>
                <a:spcPct val="80000"/>
              </a:lnSpc>
            </a:pPr>
            <a:r>
              <a:rPr lang="en-US" sz="1600" cap="none" dirty="0">
                <a:latin typeface="Arial" panose="020B0604020202020204" pitchFamily="34" charset="0"/>
                <a:cs typeface="Arial" panose="020B0604020202020204" pitchFamily="34" charset="0"/>
              </a:rPr>
              <a:t>Avoid using Http  sessions and cookies</a:t>
            </a:r>
          </a:p>
          <a:p>
            <a:pPr>
              <a:lnSpc>
                <a:spcPct val="80000"/>
              </a:lnSpc>
            </a:pPr>
            <a:endParaRPr lang="en-US" sz="1600" cap="none" dirty="0">
              <a:latin typeface="Arial" panose="020B0604020202020204" pitchFamily="34" charset="0"/>
              <a:cs typeface="Arial" panose="020B0604020202020204" pitchFamily="34" charset="0"/>
            </a:endParaRPr>
          </a:p>
          <a:p>
            <a:pPr>
              <a:lnSpc>
                <a:spcPct val="80000"/>
              </a:lnSpc>
            </a:pPr>
            <a:endParaRPr lang="en-US" altLang="en-US" sz="1600" cap="none" dirty="0">
              <a:latin typeface="Arial" panose="020B0604020202020204" pitchFamily="34" charset="0"/>
              <a:cs typeface="Arial" panose="020B0604020202020204" pitchFamily="34" charset="0"/>
            </a:endParaRPr>
          </a:p>
          <a:p>
            <a:pPr>
              <a:lnSpc>
                <a:spcPct val="80000"/>
              </a:lnSpc>
            </a:pPr>
            <a:endParaRPr lang="en-US" altLang="en-US" sz="1600" cap="none" dirty="0">
              <a:latin typeface="Arial" panose="020B0604020202020204" pitchFamily="34" charset="0"/>
              <a:cs typeface="Arial" panose="020B0604020202020204" pitchFamily="34" charset="0"/>
            </a:endParaRPr>
          </a:p>
          <a:p>
            <a:pPr>
              <a:lnSpc>
                <a:spcPct val="80000"/>
              </a:lnSpc>
            </a:pPr>
            <a:endParaRPr lang="en-US" altLang="en-US" sz="1600" cap="none"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85544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618518"/>
            <a:ext cx="10260795" cy="553460"/>
          </a:xfrm>
        </p:spPr>
        <p:txBody>
          <a:bodyPr>
            <a:normAutofit fontScale="90000"/>
          </a:bodyPr>
          <a:lstStyle/>
          <a:p>
            <a:pPr algn="l"/>
            <a:r>
              <a:rPr lang="en-US" b="1" dirty="0">
                <a:solidFill>
                  <a:schemeClr val="accent6">
                    <a:lumMod val="50000"/>
                  </a:schemeClr>
                </a:solidFill>
              </a:rPr>
              <a:t>Rest Methods:</a:t>
            </a:r>
            <a:endParaRPr lang="en-IN" dirty="0"/>
          </a:p>
        </p:txBody>
      </p:sp>
      <p:sp>
        <p:nvSpPr>
          <p:cNvPr id="3" name="Content Placeholder 2"/>
          <p:cNvSpPr>
            <a:spLocks noGrp="1"/>
          </p:cNvSpPr>
          <p:nvPr>
            <p:ph sz="quarter" idx="13"/>
          </p:nvPr>
        </p:nvSpPr>
        <p:spPr>
          <a:xfrm>
            <a:off x="862885" y="1365162"/>
            <a:ext cx="10414715" cy="4426038"/>
          </a:xfrm>
        </p:spPr>
        <p:txBody>
          <a:bodyPr>
            <a:normAutofit lnSpcReduction="10000"/>
          </a:bodyPr>
          <a:lstStyle/>
          <a:p>
            <a:r>
              <a:rPr lang="en-GB" sz="1600" cap="none" dirty="0">
                <a:latin typeface="Arial" panose="020B0604020202020204" pitchFamily="34" charset="0"/>
                <a:cs typeface="Arial" panose="020B0604020202020204" pitchFamily="34" charset="0"/>
              </a:rPr>
              <a:t>GET  retrieving data from server</a:t>
            </a:r>
          </a:p>
          <a:p>
            <a:r>
              <a:rPr lang="en-GB" sz="1600" cap="none" dirty="0">
                <a:latin typeface="Arial" panose="020B0604020202020204" pitchFamily="34" charset="0"/>
                <a:cs typeface="Arial" panose="020B0604020202020204" pitchFamily="34" charset="0"/>
              </a:rPr>
              <a:t>POST whenever we want to add new data </a:t>
            </a:r>
          </a:p>
          <a:p>
            <a:r>
              <a:rPr lang="en-GB" sz="1600" cap="none" dirty="0">
                <a:latin typeface="Arial" panose="020B0604020202020204" pitchFamily="34" charset="0"/>
                <a:cs typeface="Arial" panose="020B0604020202020204" pitchFamily="34" charset="0"/>
              </a:rPr>
              <a:t>PUT   whenever we want to UPDATE data </a:t>
            </a:r>
          </a:p>
          <a:p>
            <a:r>
              <a:rPr lang="en-GB" sz="1600" cap="none" dirty="0">
                <a:latin typeface="Arial" panose="020B0604020202020204" pitchFamily="34" charset="0"/>
                <a:cs typeface="Arial" panose="020B0604020202020204" pitchFamily="34" charset="0"/>
              </a:rPr>
              <a:t>DELETE  whenever we want to DELETE data </a:t>
            </a:r>
          </a:p>
          <a:p>
            <a:pPr marL="0" indent="0">
              <a:buNone/>
            </a:pPr>
            <a:r>
              <a:rPr lang="en-GB" sz="1600" b="1" cap="none" dirty="0">
                <a:latin typeface="Arial" panose="020B0604020202020204" pitchFamily="34" charset="0"/>
                <a:cs typeface="Arial" panose="020B0604020202020204" pitchFamily="34" charset="0"/>
              </a:rPr>
              <a:t>Response codes:</a:t>
            </a:r>
          </a:p>
          <a:p>
            <a:r>
              <a:rPr lang="en-GB" sz="1600" cap="none" dirty="0">
                <a:latin typeface="Arial" panose="020B0604020202020204" pitchFamily="34" charset="0"/>
                <a:cs typeface="Arial" panose="020B0604020202020204" pitchFamily="34" charset="0"/>
              </a:rPr>
              <a:t>1xx -means 100 to 199</a:t>
            </a:r>
          </a:p>
          <a:p>
            <a:r>
              <a:rPr lang="en-GB" sz="1600" cap="none" dirty="0">
                <a:latin typeface="Arial" panose="020B0604020202020204" pitchFamily="34" charset="0"/>
                <a:cs typeface="Arial" panose="020B0604020202020204" pitchFamily="34" charset="0"/>
              </a:rPr>
              <a:t>1xx- information based</a:t>
            </a:r>
          </a:p>
          <a:p>
            <a:r>
              <a:rPr lang="en-GB" sz="1600" cap="none" dirty="0">
                <a:latin typeface="Arial" panose="020B0604020202020204" pitchFamily="34" charset="0"/>
                <a:cs typeface="Arial" panose="020B0604020202020204" pitchFamily="34" charset="0"/>
              </a:rPr>
              <a:t>2xx--Success</a:t>
            </a:r>
          </a:p>
          <a:p>
            <a:r>
              <a:rPr lang="en-GB" sz="1600" cap="none" dirty="0">
                <a:latin typeface="Arial" panose="020B0604020202020204" pitchFamily="34" charset="0"/>
                <a:cs typeface="Arial" panose="020B0604020202020204" pitchFamily="34" charset="0"/>
              </a:rPr>
              <a:t>3xx- Redirection</a:t>
            </a:r>
          </a:p>
          <a:p>
            <a:r>
              <a:rPr lang="en-GB" sz="1600" cap="none" dirty="0">
                <a:latin typeface="Arial" panose="020B0604020202020204" pitchFamily="34" charset="0"/>
                <a:cs typeface="Arial" panose="020B0604020202020204" pitchFamily="34" charset="0"/>
              </a:rPr>
              <a:t>4xx-Client error	</a:t>
            </a:r>
          </a:p>
          <a:p>
            <a:r>
              <a:rPr lang="en-GB" sz="1600" cap="none" dirty="0">
                <a:latin typeface="Arial" panose="020B0604020202020204" pitchFamily="34" charset="0"/>
                <a:cs typeface="Arial" panose="020B0604020202020204" pitchFamily="34" charset="0"/>
              </a:rPr>
              <a:t>5xx-Server error</a:t>
            </a:r>
          </a:p>
          <a:p>
            <a:endParaRPr lang="en-IN" dirty="0"/>
          </a:p>
        </p:txBody>
      </p:sp>
    </p:spTree>
    <p:extLst>
      <p:ext uri="{BB962C8B-B14F-4D97-AF65-F5344CB8AC3E}">
        <p14:creationId xmlns:p14="http://schemas.microsoft.com/office/powerpoint/2010/main" val="302783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38FE8-D46F-4ACD-A27D-C205FABA35CB}"/>
              </a:ext>
            </a:extLst>
          </p:cNvPr>
          <p:cNvSpPr>
            <a:spLocks noGrp="1"/>
          </p:cNvSpPr>
          <p:nvPr>
            <p:ph type="title"/>
          </p:nvPr>
        </p:nvSpPr>
        <p:spPr>
          <a:xfrm>
            <a:off x="913775" y="618518"/>
            <a:ext cx="10364452" cy="745826"/>
          </a:xfrm>
        </p:spPr>
        <p:txBody>
          <a:bodyPr/>
          <a:lstStyle/>
          <a:p>
            <a:pPr algn="l"/>
            <a:r>
              <a:rPr lang="en-US" b="1" dirty="0">
                <a:solidFill>
                  <a:schemeClr val="accent6">
                    <a:lumMod val="50000"/>
                  </a:schemeClr>
                </a:solidFill>
              </a:rPr>
              <a:t>Rest frameworks</a:t>
            </a:r>
            <a:endParaRPr lang="en-GB" dirty="0"/>
          </a:p>
        </p:txBody>
      </p:sp>
      <p:sp>
        <p:nvSpPr>
          <p:cNvPr id="3" name="Tijdelijke aanduiding voor inhoud 2">
            <a:extLst>
              <a:ext uri="{FF2B5EF4-FFF2-40B4-BE49-F238E27FC236}">
                <a16:creationId xmlns:a16="http://schemas.microsoft.com/office/drawing/2014/main" id="{C35C0740-8531-48EE-8DA9-CDE576746D00}"/>
              </a:ext>
            </a:extLst>
          </p:cNvPr>
          <p:cNvSpPr>
            <a:spLocks noGrp="1"/>
          </p:cNvSpPr>
          <p:nvPr>
            <p:ph sz="quarter" idx="13"/>
          </p:nvPr>
        </p:nvSpPr>
        <p:spPr>
          <a:xfrm>
            <a:off x="913148" y="1364344"/>
            <a:ext cx="10364452" cy="4426855"/>
          </a:xfrm>
        </p:spPr>
        <p:txBody>
          <a:bodyPr>
            <a:normAutofit/>
          </a:bodyPr>
          <a:lstStyle/>
          <a:p>
            <a:r>
              <a:rPr lang="en-US" sz="1600" cap="none" dirty="0" err="1">
                <a:latin typeface="Arial" panose="020B0604020202020204" pitchFamily="34" charset="0"/>
                <a:cs typeface="Arial" panose="020B0604020202020204" pitchFamily="34" charset="0"/>
              </a:rPr>
              <a:t>Restlet</a:t>
            </a:r>
            <a:r>
              <a:rPr lang="en-US" sz="1600" cap="none" dirty="0">
                <a:latin typeface="Arial" panose="020B0604020202020204" pitchFamily="34" charset="0"/>
                <a:cs typeface="Arial" panose="020B0604020202020204" pitchFamily="34" charset="0"/>
              </a:rPr>
              <a:t>(java)</a:t>
            </a:r>
          </a:p>
          <a:p>
            <a:r>
              <a:rPr lang="en-US" sz="1600" cap="none" dirty="0">
                <a:latin typeface="Arial" panose="020B0604020202020204" pitchFamily="34" charset="0"/>
                <a:cs typeface="Arial" panose="020B0604020202020204" pitchFamily="34" charset="0"/>
              </a:rPr>
              <a:t>Rest-open-</a:t>
            </a:r>
            <a:r>
              <a:rPr lang="en-US" sz="1600" cap="none" dirty="0" err="1">
                <a:latin typeface="Arial" panose="020B0604020202020204" pitchFamily="34" charset="0"/>
                <a:cs typeface="Arial" panose="020B0604020202020204" pitchFamily="34" charset="0"/>
              </a:rPr>
              <a:t>uri</a:t>
            </a:r>
            <a:r>
              <a:rPr lang="en-US" sz="1600" cap="none" dirty="0">
                <a:latin typeface="Arial" panose="020B0604020202020204" pitchFamily="34" charset="0"/>
                <a:cs typeface="Arial" panose="020B0604020202020204" pitchFamily="34" charset="0"/>
              </a:rPr>
              <a:t>(ruby on rails)</a:t>
            </a:r>
          </a:p>
          <a:p>
            <a:r>
              <a:rPr lang="en-US" sz="1600" cap="none" dirty="0" err="1">
                <a:latin typeface="Arial" panose="020B0604020202020204" pitchFamily="34" charset="0"/>
                <a:cs typeface="Arial" panose="020B0604020202020204" pitchFamily="34" charset="0"/>
              </a:rPr>
              <a:t>System.web.HTTPweb</a:t>
            </a:r>
            <a:r>
              <a:rPr lang="en-US" sz="1600" cap="none" dirty="0">
                <a:latin typeface="Arial" panose="020B0604020202020204" pitchFamily="34" charset="0"/>
                <a:cs typeface="Arial" panose="020B0604020202020204" pitchFamily="34" charset="0"/>
              </a:rPr>
              <a:t> requests(</a:t>
            </a:r>
            <a:r>
              <a:rPr lang="en-US" sz="1600" cap="none" dirty="0" err="1">
                <a:latin typeface="Arial" panose="020B0604020202020204" pitchFamily="34" charset="0"/>
                <a:cs typeface="Arial" panose="020B0604020202020204" pitchFamily="34" charset="0"/>
              </a:rPr>
              <a:t>.net</a:t>
            </a:r>
            <a:r>
              <a:rPr lang="en-US" sz="1600" cap="none" dirty="0">
                <a:latin typeface="Arial" panose="020B0604020202020204" pitchFamily="34" charset="0"/>
                <a:cs typeface="Arial" panose="020B0604020202020204" pitchFamily="34" charset="0"/>
              </a:rPr>
              <a:t>)</a:t>
            </a:r>
          </a:p>
          <a:p>
            <a:r>
              <a:rPr lang="en-US" sz="1600" cap="none" dirty="0">
                <a:latin typeface="Arial" panose="020B0604020202020204" pitchFamily="34" charset="0"/>
                <a:cs typeface="Arial" panose="020B0604020202020204" pitchFamily="34" charset="0"/>
              </a:rPr>
              <a:t>Django(python)</a:t>
            </a:r>
            <a:endParaRPr lang="en-GB"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78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C3D0C2-7215-4BBC-A3D4-674CE0D73634}"/>
              </a:ext>
            </a:extLst>
          </p:cNvPr>
          <p:cNvSpPr>
            <a:spLocks noGrp="1"/>
          </p:cNvSpPr>
          <p:nvPr>
            <p:ph type="title"/>
          </p:nvPr>
        </p:nvSpPr>
        <p:spPr>
          <a:xfrm>
            <a:off x="913775" y="618517"/>
            <a:ext cx="10364452" cy="818397"/>
          </a:xfrm>
        </p:spPr>
        <p:txBody>
          <a:bodyPr/>
          <a:lstStyle/>
          <a:p>
            <a:pPr algn="l"/>
            <a:r>
              <a:rPr lang="en-US" b="1" cap="none" dirty="0">
                <a:solidFill>
                  <a:schemeClr val="accent6">
                    <a:lumMod val="50000"/>
                  </a:schemeClr>
                </a:solidFill>
              </a:rPr>
              <a:t>References:</a:t>
            </a:r>
            <a:endParaRPr lang="en-GB" cap="none" dirty="0"/>
          </a:p>
        </p:txBody>
      </p:sp>
      <p:sp>
        <p:nvSpPr>
          <p:cNvPr id="3" name="Tijdelijke aanduiding voor inhoud 2">
            <a:extLst>
              <a:ext uri="{FF2B5EF4-FFF2-40B4-BE49-F238E27FC236}">
                <a16:creationId xmlns:a16="http://schemas.microsoft.com/office/drawing/2014/main" id="{9EA6D037-532D-412D-AF3D-AAEEC994E3A5}"/>
              </a:ext>
            </a:extLst>
          </p:cNvPr>
          <p:cNvSpPr>
            <a:spLocks noGrp="1"/>
          </p:cNvSpPr>
          <p:nvPr>
            <p:ph sz="quarter" idx="13"/>
          </p:nvPr>
        </p:nvSpPr>
        <p:spPr>
          <a:xfrm>
            <a:off x="913148" y="1436914"/>
            <a:ext cx="10364452" cy="4354285"/>
          </a:xfrm>
        </p:spPr>
        <p:txBody>
          <a:bodyPr/>
          <a:lstStyle/>
          <a:p>
            <a:r>
              <a:rPr lang="en-GB" cap="none" dirty="0">
                <a:hlinkClick r:id="rId2"/>
              </a:rPr>
              <a:t>https://github.com/typicode/json-server#install</a:t>
            </a:r>
            <a:endParaRPr lang="en-GB" cap="none" dirty="0"/>
          </a:p>
          <a:p>
            <a:r>
              <a:rPr lang="en-GB" cap="none" dirty="0">
                <a:latin typeface="Arial" panose="020B0604020202020204" pitchFamily="34" charset="0"/>
                <a:cs typeface="Arial" panose="020B0604020202020204" pitchFamily="34" charset="0"/>
              </a:rPr>
              <a:t>Start JSON Server</a:t>
            </a:r>
          </a:p>
          <a:p>
            <a:r>
              <a:rPr lang="en-GB" cap="none" dirty="0">
                <a:latin typeface="Arial" panose="020B0604020202020204" pitchFamily="34" charset="0"/>
                <a:cs typeface="Arial" panose="020B0604020202020204" pitchFamily="34" charset="0"/>
              </a:rPr>
              <a:t>json-server --watch </a:t>
            </a:r>
            <a:r>
              <a:rPr lang="en-GB" cap="none" dirty="0" err="1">
                <a:latin typeface="Arial" panose="020B0604020202020204" pitchFamily="34" charset="0"/>
                <a:cs typeface="Arial" panose="020B0604020202020204" pitchFamily="34" charset="0"/>
              </a:rPr>
              <a:t>db.json</a:t>
            </a:r>
            <a:endParaRPr lang="en-GB" cap="none" dirty="0">
              <a:latin typeface="Arial" panose="020B0604020202020204" pitchFamily="34" charset="0"/>
              <a:cs typeface="Arial" panose="020B0604020202020204" pitchFamily="34" charset="0"/>
            </a:endParaRPr>
          </a:p>
          <a:p>
            <a:r>
              <a:rPr lang="en-GB" cap="none" dirty="0">
                <a:latin typeface="Arial" panose="020B0604020202020204" pitchFamily="34" charset="0"/>
                <a:cs typeface="Arial" panose="020B0604020202020204" pitchFamily="34" charset="0"/>
              </a:rPr>
              <a:t> Resources</a:t>
            </a:r>
          </a:p>
          <a:p>
            <a:r>
              <a:rPr lang="en-GB" cap="none" dirty="0">
                <a:latin typeface="Arial" panose="020B0604020202020204" pitchFamily="34" charset="0"/>
                <a:cs typeface="Arial" panose="020B0604020202020204" pitchFamily="34" charset="0"/>
              </a:rPr>
              <a:t>  http://localhost:3000/posts</a:t>
            </a:r>
          </a:p>
          <a:p>
            <a:endParaRPr lang="en-GB" dirty="0"/>
          </a:p>
        </p:txBody>
      </p:sp>
    </p:spTree>
    <p:extLst>
      <p:ext uri="{BB962C8B-B14F-4D97-AF65-F5344CB8AC3E}">
        <p14:creationId xmlns:p14="http://schemas.microsoft.com/office/powerpoint/2010/main" val="137278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F4E8738B-96CC-4E0B-AB5F-07213FB3B332}"/>
              </a:ext>
            </a:extLst>
          </p:cNvPr>
          <p:cNvPicPr>
            <a:picLocks noGrp="1" noChangeAspect="1"/>
          </p:cNvPicPr>
          <p:nvPr>
            <p:ph sz="quarter" idx="13"/>
          </p:nvPr>
        </p:nvPicPr>
        <p:blipFill>
          <a:blip r:embed="rId2"/>
          <a:stretch>
            <a:fillRect/>
          </a:stretch>
        </p:blipFill>
        <p:spPr>
          <a:xfrm>
            <a:off x="4106513" y="1364344"/>
            <a:ext cx="3805587" cy="3698988"/>
          </a:xfrm>
          <a:prstGeom prst="rect">
            <a:avLst/>
          </a:prstGeom>
        </p:spPr>
      </p:pic>
    </p:spTree>
    <p:extLst>
      <p:ext uri="{BB962C8B-B14F-4D97-AF65-F5344CB8AC3E}">
        <p14:creationId xmlns:p14="http://schemas.microsoft.com/office/powerpoint/2010/main" val="106401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A0C1DE8-6091-4B18-B5E0-68A08F547253}"/>
              </a:ext>
            </a:extLst>
          </p:cNvPr>
          <p:cNvSpPr>
            <a:spLocks noGrp="1"/>
          </p:cNvSpPr>
          <p:nvPr>
            <p:ph sz="quarter" idx="13"/>
          </p:nvPr>
        </p:nvSpPr>
        <p:spPr>
          <a:xfrm>
            <a:off x="1117600" y="1045030"/>
            <a:ext cx="10160000" cy="4746170"/>
          </a:xfrm>
        </p:spPr>
        <p:txBody>
          <a:bodyPr>
            <a:normAutofit/>
          </a:bodyPr>
          <a:lstStyle/>
          <a:p>
            <a:pPr marL="0" indent="0" algn="ctr">
              <a:buNone/>
            </a:pPr>
            <a:endParaRPr lang="en-US" sz="7200" b="1" i="1" dirty="0">
              <a:latin typeface="Arial" panose="020B0604020202020204" pitchFamily="34" charset="0"/>
              <a:cs typeface="Arial" panose="020B0604020202020204" pitchFamily="34" charset="0"/>
            </a:endParaRPr>
          </a:p>
          <a:p>
            <a:pPr marL="0" indent="0" algn="ctr">
              <a:buNone/>
            </a:pPr>
            <a:r>
              <a:rPr lang="en-US" sz="7200" b="1" i="1" dirty="0">
                <a:latin typeface="Arial" panose="020B0604020202020204" pitchFamily="34" charset="0"/>
                <a:cs typeface="Arial" panose="020B0604020202020204" pitchFamily="34" charset="0"/>
              </a:rPr>
              <a:t>Thank you</a:t>
            </a:r>
            <a:endParaRPr lang="en-GB" sz="72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72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618517"/>
            <a:ext cx="10247916" cy="1480739"/>
          </a:xfrm>
        </p:spPr>
        <p:txBody>
          <a:bodyPr>
            <a:normAutofit/>
          </a:bodyPr>
          <a:lstStyle/>
          <a:p>
            <a:pPr algn="l" fontAlgn="base">
              <a:spcAft>
                <a:spcPct val="0"/>
              </a:spcAft>
            </a:pPr>
            <a:r>
              <a:rPr lang="en-US" altLang="en-US" sz="4400" cap="none" dirty="0">
                <a:solidFill>
                  <a:schemeClr val="accent6">
                    <a:lumMod val="50000"/>
                  </a:schemeClr>
                </a:solidFill>
                <a:latin typeface="Arial" panose="020B0604020202020204" pitchFamily="34" charset="0"/>
                <a:cs typeface="Arial" panose="020B0604020202020204" pitchFamily="34" charset="0"/>
              </a:rPr>
              <a:t>Who Was First?</a:t>
            </a:r>
            <a:endParaRPr lang="en-IN" sz="4400" cap="none" dirty="0">
              <a:solidFill>
                <a:schemeClr val="accent6">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158473" y="2099256"/>
            <a:ext cx="10363826" cy="3424107"/>
          </a:xfrm>
        </p:spPr>
        <p:txBody>
          <a:bodyPr/>
          <a:lstStyle/>
          <a:p>
            <a:pPr>
              <a:lnSpc>
                <a:spcPct val="90000"/>
              </a:lnSpc>
            </a:pPr>
            <a:r>
              <a:rPr lang="en-US" altLang="en-US" cap="none" dirty="0">
                <a:latin typeface="Arial" panose="020B0604020202020204" pitchFamily="34" charset="0"/>
                <a:cs typeface="Arial" panose="020B0604020202020204" pitchFamily="34" charset="0"/>
              </a:rPr>
              <a:t>What company first proposed the web services concept?</a:t>
            </a:r>
          </a:p>
          <a:p>
            <a:pPr>
              <a:lnSpc>
                <a:spcPct val="90000"/>
              </a:lnSpc>
            </a:pPr>
            <a:endParaRPr lang="en-US" altLang="en-US" cap="none" dirty="0">
              <a:latin typeface="Arial" panose="020B0604020202020204" pitchFamily="34" charset="0"/>
              <a:cs typeface="Arial" panose="020B0604020202020204" pitchFamily="34" charset="0"/>
            </a:endParaRPr>
          </a:p>
          <a:p>
            <a:pPr lvl="1">
              <a:lnSpc>
                <a:spcPct val="90000"/>
              </a:lnSpc>
            </a:pPr>
            <a:r>
              <a:rPr lang="en-US" altLang="en-US" cap="none" dirty="0">
                <a:latin typeface="Arial" panose="020B0604020202020204" pitchFamily="34" charset="0"/>
                <a:cs typeface="Arial" panose="020B0604020202020204" pitchFamily="34" charset="0"/>
              </a:rPr>
              <a:t>Hewlett-Packard's e-Speak in 1999 was an enabler for e-services</a:t>
            </a:r>
          </a:p>
          <a:p>
            <a:pPr lvl="1">
              <a:lnSpc>
                <a:spcPct val="90000"/>
              </a:lnSpc>
            </a:pPr>
            <a:r>
              <a:rPr lang="en-US" altLang="en-US" cap="none" dirty="0">
                <a:latin typeface="Arial" panose="020B0604020202020204" pitchFamily="34" charset="0"/>
                <a:cs typeface="Arial" panose="020B0604020202020204" pitchFamily="34" charset="0"/>
              </a:rPr>
              <a:t>Microsoft introduced the name "web services" in June 2000</a:t>
            </a:r>
          </a:p>
          <a:p>
            <a:pPr lvl="1">
              <a:lnSpc>
                <a:spcPct val="90000"/>
              </a:lnSpc>
            </a:pPr>
            <a:r>
              <a:rPr lang="en-US" altLang="en-US" cap="none" dirty="0">
                <a:latin typeface="Arial" panose="020B0604020202020204" pitchFamily="34" charset="0"/>
                <a:cs typeface="Arial" panose="020B0604020202020204" pitchFamily="34" charset="0"/>
              </a:rPr>
              <a:t>MS "bet the company" on its web services strategy now every major vendor is a player</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38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2" cy="901190"/>
          </a:xfrm>
        </p:spPr>
        <p:txBody>
          <a:bodyPr>
            <a:normAutofit fontScale="90000"/>
          </a:bodyPr>
          <a:lstStyle/>
          <a:p>
            <a:pPr algn="l"/>
            <a:br>
              <a:rPr lang="en-IN" b="1" cap="none" dirty="0">
                <a:solidFill>
                  <a:schemeClr val="accent6">
                    <a:lumMod val="50000"/>
                  </a:schemeClr>
                </a:solidFill>
              </a:rPr>
            </a:br>
            <a:r>
              <a:rPr lang="en-IN" cap="none" dirty="0">
                <a:solidFill>
                  <a:schemeClr val="accent6">
                    <a:lumMod val="50000"/>
                  </a:schemeClr>
                </a:solidFill>
                <a:latin typeface="Arial" panose="020B0604020202020204" pitchFamily="34" charset="0"/>
                <a:cs typeface="Arial" panose="020B0604020202020204" pitchFamily="34" charset="0"/>
              </a:rPr>
              <a:t>What is Web Service? </a:t>
            </a:r>
            <a:br>
              <a:rPr lang="en-IN" b="1" dirty="0">
                <a:solidFill>
                  <a:schemeClr val="accent6">
                    <a:lumMod val="50000"/>
                  </a:schemeClr>
                </a:solidFill>
              </a:rPr>
            </a:br>
            <a:endParaRPr lang="en-IN" dirty="0">
              <a:solidFill>
                <a:schemeClr val="accent6">
                  <a:lumMod val="50000"/>
                </a:schemeClr>
              </a:solidFill>
            </a:endParaRPr>
          </a:p>
        </p:txBody>
      </p:sp>
      <p:sp>
        <p:nvSpPr>
          <p:cNvPr id="3" name="Content Placeholder 2"/>
          <p:cNvSpPr>
            <a:spLocks noGrp="1"/>
          </p:cNvSpPr>
          <p:nvPr>
            <p:ph sz="quarter" idx="13"/>
          </p:nvPr>
        </p:nvSpPr>
        <p:spPr>
          <a:xfrm>
            <a:off x="913774" y="1738648"/>
            <a:ext cx="10363825" cy="4052551"/>
          </a:xfrm>
        </p:spPr>
        <p:txBody>
          <a:bodyPr>
            <a:normAutofit fontScale="77500" lnSpcReduction="20000"/>
          </a:bodyPr>
          <a:lstStyle/>
          <a:p>
            <a:r>
              <a:rPr lang="en-IN" cap="none" dirty="0">
                <a:latin typeface="Arial" panose="020B0604020202020204" pitchFamily="34" charset="0"/>
                <a:cs typeface="Arial" panose="020B0604020202020204" pitchFamily="34" charset="0"/>
              </a:rPr>
              <a:t>Web service is a standardized medium to propagate communication between the client and server applications on the World Wide Web.</a:t>
            </a:r>
          </a:p>
          <a:p>
            <a:r>
              <a:rPr lang="en-IN" b="1" cap="none" dirty="0">
                <a:latin typeface="Arial" panose="020B0604020202020204" pitchFamily="34" charset="0"/>
                <a:cs typeface="Arial" panose="020B0604020202020204" pitchFamily="34" charset="0"/>
              </a:rPr>
              <a:t>Type of Web Service</a:t>
            </a:r>
          </a:p>
          <a:p>
            <a:r>
              <a:rPr lang="en-IN" cap="none" dirty="0">
                <a:latin typeface="Arial" panose="020B0604020202020204" pitchFamily="34" charset="0"/>
                <a:cs typeface="Arial" panose="020B0604020202020204" pitchFamily="34" charset="0"/>
              </a:rPr>
              <a:t>There are mainly two types of web services.</a:t>
            </a:r>
          </a:p>
          <a:p>
            <a:pPr lvl="1"/>
            <a:r>
              <a:rPr lang="en-IN" cap="none" dirty="0">
                <a:latin typeface="Arial" panose="020B0604020202020204" pitchFamily="34" charset="0"/>
                <a:cs typeface="Arial" panose="020B0604020202020204" pitchFamily="34" charset="0"/>
              </a:rPr>
              <a:t>SOAP web services.</a:t>
            </a:r>
          </a:p>
          <a:p>
            <a:pPr lvl="1"/>
            <a:r>
              <a:rPr lang="en-IN" cap="none" dirty="0">
                <a:latin typeface="Arial" panose="020B0604020202020204" pitchFamily="34" charset="0"/>
                <a:cs typeface="Arial" panose="020B0604020202020204" pitchFamily="34" charset="0"/>
              </a:rPr>
              <a:t>RESTful web services.</a:t>
            </a:r>
          </a:p>
          <a:p>
            <a:r>
              <a:rPr lang="en-IN" b="1" cap="none" dirty="0">
                <a:latin typeface="Arial" panose="020B0604020202020204" pitchFamily="34" charset="0"/>
                <a:cs typeface="Arial" panose="020B0604020202020204" pitchFamily="34" charset="0"/>
              </a:rPr>
              <a:t>How Does a Web Service Work?</a:t>
            </a:r>
          </a:p>
          <a:p>
            <a:r>
              <a:rPr lang="en-IN" cap="none" dirty="0">
                <a:latin typeface="Arial" panose="020B0604020202020204" pitchFamily="34" charset="0"/>
                <a:cs typeface="Arial" panose="020B0604020202020204" pitchFamily="34" charset="0"/>
              </a:rPr>
              <a:t>A web service enables communication among various applications by using open standards such as HTML, XML, WSDL, and SOAP. A web service takes the help of −</a:t>
            </a:r>
          </a:p>
          <a:p>
            <a:r>
              <a:rPr lang="en-IN" cap="none" dirty="0">
                <a:latin typeface="Arial" panose="020B0604020202020204" pitchFamily="34" charset="0"/>
                <a:cs typeface="Arial" panose="020B0604020202020204" pitchFamily="34" charset="0"/>
              </a:rPr>
              <a:t>XML to tag the data</a:t>
            </a:r>
          </a:p>
          <a:p>
            <a:r>
              <a:rPr lang="en-IN" cap="none" dirty="0">
                <a:latin typeface="Arial" panose="020B0604020202020204" pitchFamily="34" charset="0"/>
                <a:cs typeface="Arial" panose="020B0604020202020204" pitchFamily="34" charset="0"/>
              </a:rPr>
              <a:t>SOAP to transfer a message</a:t>
            </a:r>
          </a:p>
          <a:p>
            <a:r>
              <a:rPr lang="en-IN" cap="none" dirty="0">
                <a:latin typeface="Arial" panose="020B0604020202020204" pitchFamily="34" charset="0"/>
                <a:cs typeface="Arial" panose="020B0604020202020204" pitchFamily="34" charset="0"/>
              </a:rPr>
              <a:t>WSDL to describe the availability of service.</a:t>
            </a:r>
          </a:p>
          <a:p>
            <a:endParaRPr lang="en-IN" dirty="0"/>
          </a:p>
        </p:txBody>
      </p:sp>
    </p:spTree>
    <p:extLst>
      <p:ext uri="{BB962C8B-B14F-4D97-AF65-F5344CB8AC3E}">
        <p14:creationId xmlns:p14="http://schemas.microsoft.com/office/powerpoint/2010/main" val="203926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9" y="618518"/>
            <a:ext cx="10119127" cy="875432"/>
          </a:xfrm>
        </p:spPr>
        <p:txBody>
          <a:bodyPr/>
          <a:lstStyle/>
          <a:p>
            <a:pPr algn="l"/>
            <a:r>
              <a:rPr lang="en-IN" cap="none" dirty="0">
                <a:solidFill>
                  <a:schemeClr val="accent6">
                    <a:lumMod val="50000"/>
                  </a:schemeClr>
                </a:solidFill>
                <a:latin typeface="Arial" panose="020B0604020202020204" pitchFamily="34" charset="0"/>
                <a:cs typeface="Arial" panose="020B0604020202020204" pitchFamily="34" charset="0"/>
              </a:rPr>
              <a:t>Why Web Service?</a:t>
            </a:r>
            <a:endParaRPr lang="en-IN" dirty="0">
              <a:solidFill>
                <a:schemeClr val="accent6">
                  <a:lumMod val="50000"/>
                </a:schemeClr>
              </a:solidFill>
            </a:endParaRPr>
          </a:p>
        </p:txBody>
      </p:sp>
      <p:sp>
        <p:nvSpPr>
          <p:cNvPr id="3" name="Content Placeholder 2"/>
          <p:cNvSpPr>
            <a:spLocks noGrp="1"/>
          </p:cNvSpPr>
          <p:nvPr>
            <p:ph sz="quarter" idx="13"/>
          </p:nvPr>
        </p:nvSpPr>
        <p:spPr>
          <a:xfrm>
            <a:off x="1159098" y="1738648"/>
            <a:ext cx="10118501" cy="4052551"/>
          </a:xfrm>
        </p:spPr>
        <p:txBody>
          <a:bodyPr>
            <a:normAutofit fontScale="92500" lnSpcReduction="20000"/>
          </a:bodyPr>
          <a:lstStyle/>
          <a:p>
            <a:r>
              <a:rPr lang="en-IN" b="1" cap="none" dirty="0">
                <a:latin typeface="Arial" panose="020B0604020202020204" pitchFamily="34" charset="0"/>
                <a:cs typeface="Arial" panose="020B0604020202020204" pitchFamily="34" charset="0"/>
              </a:rPr>
              <a:t>Exposing the Existing Function on the network </a:t>
            </a:r>
            <a:r>
              <a:rPr lang="en-IN" cap="none" dirty="0">
                <a:latin typeface="Arial" panose="020B0604020202020204" pitchFamily="34" charset="0"/>
                <a:cs typeface="Arial" panose="020B0604020202020204" pitchFamily="34" charset="0"/>
              </a:rPr>
              <a:t>- Web services allow you to expose the functionality of your existing code over the network using HTTP requests. Once it is exposed on the network, other applications can use the functionality of your program.</a:t>
            </a:r>
          </a:p>
          <a:p>
            <a:r>
              <a:rPr lang="en-IN" b="1" cap="none" dirty="0">
                <a:latin typeface="Arial" panose="020B0604020202020204" pitchFamily="34" charset="0"/>
                <a:cs typeface="Arial" panose="020B0604020202020204" pitchFamily="34" charset="0"/>
              </a:rPr>
              <a:t>Interoperability</a:t>
            </a:r>
            <a:r>
              <a:rPr lang="en-IN" cap="none" dirty="0">
                <a:latin typeface="Arial" panose="020B0604020202020204" pitchFamily="34" charset="0"/>
                <a:cs typeface="Arial" panose="020B0604020202020204" pitchFamily="34" charset="0"/>
              </a:rPr>
              <a:t> - </a:t>
            </a:r>
            <a:r>
              <a:rPr lang="en-IN" sz="2100" cap="none" dirty="0">
                <a:latin typeface="Arial" panose="020B0604020202020204" pitchFamily="34" charset="0"/>
                <a:cs typeface="Arial" panose="020B0604020202020204" pitchFamily="34" charset="0"/>
              </a:rPr>
              <a:t>Web services allow various applications to talk to each other and share data and services among themselves Web services are used to make the application platform and technology independent.</a:t>
            </a:r>
          </a:p>
          <a:p>
            <a:r>
              <a:rPr lang="en-IN" b="1" cap="none" dirty="0">
                <a:latin typeface="Arial" panose="020B0604020202020204" pitchFamily="34" charset="0"/>
                <a:cs typeface="Arial" panose="020B0604020202020204" pitchFamily="34" charset="0"/>
              </a:rPr>
              <a:t>Standardized Protocol- </a:t>
            </a:r>
            <a:r>
              <a:rPr lang="en-IN" sz="2100" cap="none" dirty="0">
                <a:latin typeface="Arial" panose="020B0604020202020204" pitchFamily="34" charset="0"/>
                <a:cs typeface="Arial" panose="020B0604020202020204" pitchFamily="34" charset="0"/>
              </a:rPr>
              <a:t>Web services use standardized industry standard protocol for the communication. standardization of protocol stack gives the business many advantages such as a wide range of choices, reduction in the cost due to competition, and increase in the quality.</a:t>
            </a:r>
          </a:p>
          <a:p>
            <a:r>
              <a:rPr lang="en-IN" b="1" cap="none" dirty="0">
                <a:latin typeface="Arial" panose="020B0604020202020204" pitchFamily="34" charset="0"/>
                <a:cs typeface="Arial" panose="020B0604020202020204" pitchFamily="34" charset="0"/>
              </a:rPr>
              <a:t>Low Cost Communication </a:t>
            </a:r>
            <a:r>
              <a:rPr lang="en-IN" cap="none" dirty="0">
                <a:latin typeface="Arial" panose="020B0604020202020204" pitchFamily="34" charset="0"/>
                <a:cs typeface="Arial" panose="020B0604020202020204" pitchFamily="34" charset="0"/>
              </a:rPr>
              <a:t>-</a:t>
            </a:r>
            <a:r>
              <a:rPr lang="en-IN" cap="none" dirty="0"/>
              <a:t> </a:t>
            </a:r>
            <a:r>
              <a:rPr lang="en-IN" sz="2100" cap="none" dirty="0">
                <a:latin typeface="Arial" panose="020B0604020202020204" pitchFamily="34" charset="0"/>
                <a:cs typeface="Arial" panose="020B0604020202020204" pitchFamily="34" charset="0"/>
              </a:rPr>
              <a:t>Web services use SOAP over HTTP protocol, so you can use your existing low-cost internet for implementing web services</a:t>
            </a:r>
          </a:p>
          <a:p>
            <a:endParaRPr lang="en-IN" dirty="0"/>
          </a:p>
        </p:txBody>
      </p:sp>
    </p:spTree>
    <p:extLst>
      <p:ext uri="{BB962C8B-B14F-4D97-AF65-F5344CB8AC3E}">
        <p14:creationId xmlns:p14="http://schemas.microsoft.com/office/powerpoint/2010/main" val="105750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68" y="670034"/>
            <a:ext cx="10222159" cy="476186"/>
          </a:xfrm>
        </p:spPr>
        <p:txBody>
          <a:bodyPr>
            <a:normAutofit fontScale="90000"/>
          </a:bodyPr>
          <a:lstStyle/>
          <a:p>
            <a:pPr algn="l"/>
            <a:r>
              <a:rPr lang="en-IN" cap="none" dirty="0">
                <a:solidFill>
                  <a:schemeClr val="accent6">
                    <a:lumMod val="50000"/>
                  </a:schemeClr>
                </a:solidFill>
                <a:latin typeface="Arial" panose="020B0604020202020204" pitchFamily="34" charset="0"/>
                <a:cs typeface="Arial" panose="020B0604020202020204" pitchFamily="34" charset="0"/>
              </a:rPr>
              <a:t>Web Service Architecture:</a:t>
            </a:r>
            <a:endParaRPr lang="en-IN" dirty="0">
              <a:solidFill>
                <a:schemeClr val="accent6">
                  <a:lumMod val="50000"/>
                </a:schemeClr>
              </a:solidFill>
            </a:endParaRPr>
          </a:p>
        </p:txBody>
      </p:sp>
      <p:sp>
        <p:nvSpPr>
          <p:cNvPr id="3" name="Content Placeholder 2"/>
          <p:cNvSpPr>
            <a:spLocks noGrp="1"/>
          </p:cNvSpPr>
          <p:nvPr>
            <p:ph sz="quarter" idx="13"/>
          </p:nvPr>
        </p:nvSpPr>
        <p:spPr>
          <a:xfrm>
            <a:off x="837128" y="1249251"/>
            <a:ext cx="10440472" cy="5035639"/>
          </a:xfrm>
        </p:spPr>
        <p:txBody>
          <a:bodyPr/>
          <a:lstStyle/>
          <a:p>
            <a:r>
              <a:rPr lang="en-IN" sz="1600" cap="none" dirty="0">
                <a:latin typeface="Arial" panose="020B0604020202020204" pitchFamily="34" charset="0"/>
                <a:cs typeface="Arial" panose="020B0604020202020204" pitchFamily="34" charset="0"/>
              </a:rPr>
              <a:t>There are two ways to view the web service architecture −</a:t>
            </a:r>
          </a:p>
          <a:p>
            <a:r>
              <a:rPr lang="en-IN" sz="1600" cap="none" dirty="0">
                <a:latin typeface="Arial" panose="020B0604020202020204" pitchFamily="34" charset="0"/>
                <a:cs typeface="Arial" panose="020B0604020202020204" pitchFamily="34" charset="0"/>
              </a:rPr>
              <a:t>The first is to examine the individual roles of each web service actor.</a:t>
            </a:r>
          </a:p>
          <a:p>
            <a:r>
              <a:rPr lang="en-IN" sz="1600" cap="none" dirty="0">
                <a:latin typeface="Arial" panose="020B0604020202020204" pitchFamily="34" charset="0"/>
                <a:cs typeface="Arial" panose="020B0604020202020204" pitchFamily="34" charset="0"/>
              </a:rPr>
              <a:t>The second is to examine the emerging web service protocol stack.</a:t>
            </a:r>
          </a:p>
          <a:p>
            <a:pPr marL="0" indent="0">
              <a:buNone/>
            </a:pPr>
            <a:r>
              <a:rPr lang="en-IN" sz="1600" b="1" cap="none" dirty="0">
                <a:latin typeface="Arial" panose="020B0604020202020204" pitchFamily="34" charset="0"/>
                <a:cs typeface="Arial" panose="020B0604020202020204" pitchFamily="34" charset="0"/>
              </a:rPr>
              <a:t>1)Web Service Roles : </a:t>
            </a:r>
            <a:r>
              <a:rPr lang="en-IN" sz="1600" cap="none" dirty="0">
                <a:latin typeface="Arial" panose="020B0604020202020204" pitchFamily="34" charset="0"/>
                <a:cs typeface="Arial" panose="020B0604020202020204" pitchFamily="34" charset="0"/>
              </a:rPr>
              <a:t>There are three major roles within the web service architecture −</a:t>
            </a:r>
          </a:p>
          <a:p>
            <a:pPr fontAlgn="base"/>
            <a:r>
              <a:rPr lang="en-IN" sz="1600" b="1" cap="none" dirty="0">
                <a:latin typeface="Arial" panose="020B0604020202020204" pitchFamily="34" charset="0"/>
                <a:cs typeface="Arial" panose="020B0604020202020204" pitchFamily="34" charset="0"/>
              </a:rPr>
              <a:t>Service Provider:</a:t>
            </a:r>
            <a:r>
              <a:rPr lang="en-IN" sz="1600" cap="none" dirty="0">
                <a:latin typeface="Arial" panose="020B0604020202020204" pitchFamily="34" charset="0"/>
                <a:cs typeface="Arial" panose="020B0604020202020204" pitchFamily="34" charset="0"/>
              </a:rPr>
              <a:t> Service provider is responsible for creating the web service and making it accessible to the client applications over the internet.</a:t>
            </a:r>
          </a:p>
          <a:p>
            <a:pPr fontAlgn="base"/>
            <a:r>
              <a:rPr lang="en-IN" sz="1600" b="1" cap="none" dirty="0">
                <a:latin typeface="Arial" panose="020B0604020202020204" pitchFamily="34" charset="0"/>
                <a:cs typeface="Arial" panose="020B0604020202020204" pitchFamily="34" charset="0"/>
              </a:rPr>
              <a:t>Service Requestor:</a:t>
            </a:r>
            <a:r>
              <a:rPr lang="en-IN" sz="1600" cap="none" dirty="0">
                <a:latin typeface="Arial" panose="020B0604020202020204" pitchFamily="34" charset="0"/>
                <a:cs typeface="Arial" panose="020B0604020202020204" pitchFamily="34" charset="0"/>
              </a:rPr>
              <a:t> Service requestor is basically any client application which is accessing the web service.</a:t>
            </a:r>
          </a:p>
          <a:p>
            <a:pPr fontAlgn="base"/>
            <a:r>
              <a:rPr lang="en-IN" sz="1600" b="1" cap="none" dirty="0">
                <a:latin typeface="Arial" panose="020B0604020202020204" pitchFamily="34" charset="0"/>
                <a:cs typeface="Arial" panose="020B0604020202020204" pitchFamily="34" charset="0"/>
              </a:rPr>
              <a:t>Service Registry:</a:t>
            </a:r>
            <a:r>
              <a:rPr lang="en-IN" sz="1600" cap="none" dirty="0">
                <a:latin typeface="Arial" panose="020B0604020202020204" pitchFamily="34" charset="0"/>
                <a:cs typeface="Arial" panose="020B0604020202020204" pitchFamily="34" charset="0"/>
              </a:rPr>
              <a:t> Service registry is act as the centralized directory for the web services which helps to find web services for client applications.</a:t>
            </a:r>
          </a:p>
          <a:p>
            <a:pPr fontAlgn="base"/>
            <a:endParaRPr lang="en-IN" sz="1600" cap="none" dirty="0">
              <a:latin typeface="Arial" panose="020B0604020202020204" pitchFamily="34" charset="0"/>
              <a:cs typeface="Arial" panose="020B0604020202020204" pitchFamily="34" charset="0"/>
            </a:endParaRPr>
          </a:p>
          <a:p>
            <a:pPr fontAlgn="base"/>
            <a:endParaRPr lang="en-IN" cap="none" dirty="0"/>
          </a:p>
          <a:p>
            <a:endParaRPr lang="en-IN" dirty="0"/>
          </a:p>
        </p:txBody>
      </p:sp>
      <p:pic>
        <p:nvPicPr>
          <p:cNvPr id="13" name="Picture 12"/>
          <p:cNvPicPr>
            <a:picLocks noChangeAspect="1"/>
          </p:cNvPicPr>
          <p:nvPr/>
        </p:nvPicPr>
        <p:blipFill>
          <a:blip r:embed="rId2"/>
          <a:stretch>
            <a:fillRect/>
          </a:stretch>
        </p:blipFill>
        <p:spPr>
          <a:xfrm>
            <a:off x="4656718" y="4511563"/>
            <a:ext cx="3419475" cy="2162175"/>
          </a:xfrm>
          <a:prstGeom prst="rect">
            <a:avLst/>
          </a:prstGeom>
        </p:spPr>
      </p:pic>
    </p:spTree>
    <p:extLst>
      <p:ext uri="{BB962C8B-B14F-4D97-AF65-F5344CB8AC3E}">
        <p14:creationId xmlns:p14="http://schemas.microsoft.com/office/powerpoint/2010/main" val="322145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231820"/>
            <a:ext cx="10144885" cy="921005"/>
          </a:xfrm>
        </p:spPr>
        <p:txBody>
          <a:bodyPr/>
          <a:lstStyle/>
          <a:p>
            <a:pPr algn="l"/>
            <a:r>
              <a:rPr lang="en-IN" b="1" cap="none" dirty="0">
                <a:solidFill>
                  <a:schemeClr val="accent6">
                    <a:lumMod val="50000"/>
                  </a:schemeClr>
                </a:solidFill>
                <a:latin typeface="Arial" panose="020B0604020202020204" pitchFamily="34" charset="0"/>
                <a:cs typeface="Arial" panose="020B0604020202020204" pitchFamily="34" charset="0"/>
              </a:rPr>
              <a:t>Web Service Architecture:</a:t>
            </a:r>
            <a:endParaRPr lang="en-IN" b="1" dirty="0">
              <a:solidFill>
                <a:schemeClr val="accent6">
                  <a:lumMod val="50000"/>
                </a:schemeClr>
              </a:solidFill>
            </a:endParaRPr>
          </a:p>
        </p:txBody>
      </p:sp>
      <p:sp>
        <p:nvSpPr>
          <p:cNvPr id="3" name="Content Placeholder 2"/>
          <p:cNvSpPr>
            <a:spLocks noGrp="1"/>
          </p:cNvSpPr>
          <p:nvPr>
            <p:ph sz="quarter" idx="13"/>
          </p:nvPr>
        </p:nvSpPr>
        <p:spPr>
          <a:xfrm>
            <a:off x="965914" y="1152825"/>
            <a:ext cx="10444767" cy="4323007"/>
          </a:xfrm>
        </p:spPr>
        <p:txBody>
          <a:bodyPr/>
          <a:lstStyle/>
          <a:p>
            <a:pPr marL="0" indent="0">
              <a:buNone/>
            </a:pPr>
            <a:r>
              <a:rPr lang="en-IN" sz="1400" b="1" cap="none" dirty="0">
                <a:latin typeface="Arial" panose="020B0604020202020204" pitchFamily="34" charset="0"/>
                <a:cs typeface="Arial" panose="020B0604020202020204" pitchFamily="34" charset="0"/>
              </a:rPr>
              <a:t>2)Web Service Protocol Stack</a:t>
            </a:r>
          </a:p>
          <a:p>
            <a:r>
              <a:rPr lang="en-IN" sz="1400" cap="none" dirty="0">
                <a:latin typeface="Arial" panose="020B0604020202020204" pitchFamily="34" charset="0"/>
                <a:cs typeface="Arial" panose="020B0604020202020204" pitchFamily="34" charset="0"/>
              </a:rPr>
              <a:t>A second option for viewing the web service architecture is to examine the emerging web service protocol stack. The stack is still evolving, but currently has four main layers.</a:t>
            </a:r>
          </a:p>
          <a:p>
            <a:r>
              <a:rPr lang="en-IN" sz="1400" b="1" dirty="0"/>
              <a:t>(Service)</a:t>
            </a:r>
            <a:r>
              <a:rPr lang="en-IN" sz="1400" cap="none" dirty="0">
                <a:latin typeface="Arial" panose="020B0604020202020204" pitchFamily="34" charset="0"/>
                <a:cs typeface="Arial" panose="020B0604020202020204" pitchFamily="34" charset="0"/>
              </a:rPr>
              <a:t>Transport Protocol: responsible for transporting messages between network applications</a:t>
            </a:r>
          </a:p>
          <a:p>
            <a:r>
              <a:rPr lang="en-IN" sz="1400" b="1" dirty="0"/>
              <a:t>(XML) Messaging Protocol: </a:t>
            </a:r>
            <a:r>
              <a:rPr lang="en-IN" sz="1400" cap="none" dirty="0">
                <a:latin typeface="Arial" panose="020B0604020202020204" pitchFamily="34" charset="0"/>
                <a:cs typeface="Arial" panose="020B0604020202020204" pitchFamily="34" charset="0"/>
              </a:rPr>
              <a:t>responsible for encoding messages in a common </a:t>
            </a:r>
            <a:r>
              <a:rPr lang="en-IN" sz="1400" cap="none" dirty="0">
                <a:latin typeface="Arial" panose="020B0604020202020204" pitchFamily="34" charset="0"/>
                <a:cs typeface="Arial" panose="020B0604020202020204" pitchFamily="34" charset="0"/>
                <a:hlinkClick r:id="rId2" tooltip="XML"/>
              </a:rPr>
              <a:t>XML</a:t>
            </a:r>
            <a:r>
              <a:rPr lang="en-IN" sz="1400" cap="none" dirty="0">
                <a:latin typeface="Arial" panose="020B0604020202020204" pitchFamily="34" charset="0"/>
                <a:cs typeface="Arial" panose="020B0604020202020204" pitchFamily="34" charset="0"/>
              </a:rPr>
              <a:t> format so that they can be understood at either end of a network connection.</a:t>
            </a:r>
          </a:p>
          <a:p>
            <a:r>
              <a:rPr lang="en-IN" sz="1400" b="1" dirty="0"/>
              <a:t>(Service) Description Protocol: </a:t>
            </a:r>
            <a:r>
              <a:rPr lang="en-IN" sz="1400" cap="none" dirty="0">
                <a:latin typeface="Arial" panose="020B0604020202020204" pitchFamily="34" charset="0"/>
                <a:cs typeface="Arial" panose="020B0604020202020204" pitchFamily="34" charset="0"/>
              </a:rPr>
              <a:t>used for describing the public interface to a specific Web service. The </a:t>
            </a:r>
            <a:r>
              <a:rPr lang="en-IN" sz="1400" cap="none" dirty="0">
                <a:latin typeface="Arial" panose="020B0604020202020204" pitchFamily="34" charset="0"/>
                <a:cs typeface="Arial" panose="020B0604020202020204" pitchFamily="34" charset="0"/>
                <a:hlinkClick r:id="rId3" tooltip="Web Services Description Language"/>
              </a:rPr>
              <a:t>WSDL</a:t>
            </a:r>
            <a:r>
              <a:rPr lang="en-IN" sz="1400" cap="none" dirty="0">
                <a:latin typeface="Arial" panose="020B0604020202020204" pitchFamily="34" charset="0"/>
                <a:cs typeface="Arial" panose="020B0604020202020204" pitchFamily="34" charset="0"/>
              </a:rPr>
              <a:t> interface format is typically used for this purpose</a:t>
            </a:r>
          </a:p>
          <a:p>
            <a:r>
              <a:rPr lang="en-IN" sz="1400" b="1" dirty="0"/>
              <a:t>(Service) Discovery Protocol</a:t>
            </a:r>
            <a:r>
              <a:rPr lang="en-IN" sz="1400" dirty="0"/>
              <a:t>: </a:t>
            </a:r>
            <a:r>
              <a:rPr lang="en-IN" sz="1400" cap="none" dirty="0">
                <a:latin typeface="Arial" panose="020B0604020202020204" pitchFamily="34" charset="0"/>
                <a:cs typeface="Arial" panose="020B0604020202020204" pitchFamily="34" charset="0"/>
              </a:rPr>
              <a:t>centralizes services into a common registry so that network Web services can publish their location and description, and makes it easy to discover what services are available on the network</a:t>
            </a:r>
          </a:p>
        </p:txBody>
      </p:sp>
      <p:pic>
        <p:nvPicPr>
          <p:cNvPr id="5" name="Picture 4"/>
          <p:cNvPicPr>
            <a:picLocks noChangeAspect="1"/>
          </p:cNvPicPr>
          <p:nvPr/>
        </p:nvPicPr>
        <p:blipFill>
          <a:blip r:embed="rId4"/>
          <a:stretch>
            <a:fillRect/>
          </a:stretch>
        </p:blipFill>
        <p:spPr>
          <a:xfrm>
            <a:off x="2884868" y="4473635"/>
            <a:ext cx="4048729" cy="2191183"/>
          </a:xfrm>
          <a:prstGeom prst="rect">
            <a:avLst/>
          </a:prstGeom>
        </p:spPr>
      </p:pic>
    </p:spTree>
    <p:extLst>
      <p:ext uri="{BB962C8B-B14F-4D97-AF65-F5344CB8AC3E}">
        <p14:creationId xmlns:p14="http://schemas.microsoft.com/office/powerpoint/2010/main" val="294813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618518"/>
            <a:ext cx="10247916" cy="759522"/>
          </a:xfrm>
        </p:spPr>
        <p:txBody>
          <a:bodyPr/>
          <a:lstStyle/>
          <a:p>
            <a:pPr algn="l"/>
            <a:r>
              <a:rPr lang="en-US" altLang="en-US" b="1" dirty="0">
                <a:solidFill>
                  <a:schemeClr val="accent6">
                    <a:lumMod val="50000"/>
                  </a:schemeClr>
                </a:solidFill>
              </a:rPr>
              <a:t>SOAP</a:t>
            </a:r>
            <a:endParaRPr lang="en-IN" b="1" dirty="0">
              <a:solidFill>
                <a:schemeClr val="accent6">
                  <a:lumMod val="50000"/>
                </a:schemeClr>
              </a:solidFill>
            </a:endParaRPr>
          </a:p>
        </p:txBody>
      </p:sp>
      <p:sp>
        <p:nvSpPr>
          <p:cNvPr id="3" name="Content Placeholder 2"/>
          <p:cNvSpPr>
            <a:spLocks noGrp="1"/>
          </p:cNvSpPr>
          <p:nvPr>
            <p:ph sz="quarter" idx="13"/>
          </p:nvPr>
        </p:nvSpPr>
        <p:spPr>
          <a:xfrm>
            <a:off x="1030310" y="1635618"/>
            <a:ext cx="10247290" cy="4155582"/>
          </a:xfrm>
        </p:spPr>
        <p:txBody>
          <a:bodyPr/>
          <a:lstStyle/>
          <a:p>
            <a:pPr marL="0" indent="0">
              <a:lnSpc>
                <a:spcPct val="90000"/>
              </a:lnSpc>
              <a:buClrTx/>
              <a:buNone/>
            </a:pPr>
            <a:r>
              <a:rPr lang="en-GB" sz="2400" b="1" dirty="0">
                <a:latin typeface="Arial" panose="020B0604020202020204" pitchFamily="34" charset="0"/>
                <a:cs typeface="Arial" panose="020B0604020202020204" pitchFamily="34" charset="0"/>
              </a:rPr>
              <a:t>SOAP-simple object access protocol</a:t>
            </a:r>
          </a:p>
          <a:p>
            <a:pPr lvl="0">
              <a:lnSpc>
                <a:spcPct val="90000"/>
              </a:lnSpc>
              <a:buClrTx/>
            </a:pPr>
            <a:r>
              <a:rPr lang="en-GB" sz="2400" cap="none" dirty="0">
                <a:solidFill>
                  <a:prstClr val="black"/>
                </a:solidFill>
                <a:latin typeface="Arial" panose="020B0604020202020204" pitchFamily="34" charset="0"/>
                <a:cs typeface="Arial" panose="020B0604020202020204" pitchFamily="34" charset="0"/>
              </a:rPr>
              <a:t>Soap can interact with any other programming language</a:t>
            </a:r>
          </a:p>
          <a:p>
            <a:pPr lvl="0">
              <a:lnSpc>
                <a:spcPct val="90000"/>
              </a:lnSpc>
              <a:buClrTx/>
            </a:pPr>
            <a:r>
              <a:rPr lang="en-GB" sz="2400" cap="none" dirty="0">
                <a:solidFill>
                  <a:prstClr val="black"/>
                </a:solidFill>
                <a:latin typeface="Arial" panose="020B0604020202020204" pitchFamily="34" charset="0"/>
                <a:cs typeface="Arial" panose="020B0604020202020204" pitchFamily="34" charset="0"/>
              </a:rPr>
              <a:t>its a xml based protocol for accessing </a:t>
            </a:r>
            <a:r>
              <a:rPr lang="en-GB" sz="2400" cap="none" dirty="0" err="1">
                <a:solidFill>
                  <a:prstClr val="black"/>
                </a:solidFill>
                <a:latin typeface="Arial" panose="020B0604020202020204" pitchFamily="34" charset="0"/>
                <a:cs typeface="Arial" panose="020B0604020202020204" pitchFamily="34" charset="0"/>
              </a:rPr>
              <a:t>WebServices</a:t>
            </a:r>
            <a:r>
              <a:rPr lang="en-GB" sz="2400" cap="none" dirty="0">
                <a:solidFill>
                  <a:prstClr val="black"/>
                </a:solidFill>
                <a:latin typeface="Arial" panose="020B0604020202020204" pitchFamily="34" charset="0"/>
                <a:cs typeface="Arial" panose="020B0604020202020204" pitchFamily="34" charset="0"/>
              </a:rPr>
              <a:t> over internet</a:t>
            </a:r>
          </a:p>
          <a:p>
            <a:pPr>
              <a:lnSpc>
                <a:spcPct val="90000"/>
              </a:lnSpc>
            </a:pPr>
            <a:r>
              <a:rPr lang="en-US" altLang="en-US" sz="2400" cap="none" dirty="0">
                <a:solidFill>
                  <a:prstClr val="black"/>
                </a:solidFill>
                <a:latin typeface="Arial" panose="020B0604020202020204" pitchFamily="34" charset="0"/>
                <a:cs typeface="Arial" panose="020B0604020202020204" pitchFamily="34" charset="0"/>
              </a:rPr>
              <a:t>SOAP message has three parts</a:t>
            </a:r>
          </a:p>
          <a:p>
            <a:pPr lvl="1">
              <a:lnSpc>
                <a:spcPct val="90000"/>
              </a:lnSpc>
            </a:pPr>
            <a:r>
              <a:rPr lang="en-US" altLang="en-US" sz="2400" cap="none" dirty="0">
                <a:solidFill>
                  <a:prstClr val="black"/>
                </a:solidFill>
                <a:latin typeface="Arial" panose="020B0604020202020204" pitchFamily="34" charset="0"/>
                <a:cs typeface="Arial" panose="020B0604020202020204" pitchFamily="34" charset="0"/>
              </a:rPr>
              <a:t>envelope – wraps entire message and contains header and body</a:t>
            </a:r>
          </a:p>
          <a:p>
            <a:pPr lvl="1">
              <a:lnSpc>
                <a:spcPct val="90000"/>
              </a:lnSpc>
            </a:pPr>
            <a:r>
              <a:rPr lang="en-US" altLang="en-US" sz="2400" cap="none" dirty="0">
                <a:solidFill>
                  <a:prstClr val="black"/>
                </a:solidFill>
                <a:latin typeface="Arial" panose="020B0604020202020204" pitchFamily="34" charset="0"/>
                <a:cs typeface="Arial" panose="020B0604020202020204" pitchFamily="34" charset="0"/>
              </a:rPr>
              <a:t>header – optional element with additional info such as security or routing</a:t>
            </a:r>
          </a:p>
          <a:p>
            <a:pPr lvl="1">
              <a:lnSpc>
                <a:spcPct val="90000"/>
              </a:lnSpc>
            </a:pPr>
            <a:r>
              <a:rPr lang="en-US" altLang="en-US" sz="2400" cap="none" dirty="0">
                <a:solidFill>
                  <a:prstClr val="black"/>
                </a:solidFill>
                <a:latin typeface="Arial" panose="020B0604020202020204" pitchFamily="34" charset="0"/>
                <a:cs typeface="Arial" panose="020B0604020202020204" pitchFamily="34" charset="0"/>
              </a:rPr>
              <a:t>body – application-specific data being communicated</a:t>
            </a:r>
          </a:p>
          <a:p>
            <a:endParaRPr lang="en-IN" dirty="0"/>
          </a:p>
        </p:txBody>
      </p:sp>
    </p:spTree>
    <p:extLst>
      <p:ext uri="{BB962C8B-B14F-4D97-AF65-F5344CB8AC3E}">
        <p14:creationId xmlns:p14="http://schemas.microsoft.com/office/powerpoint/2010/main" val="251029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89" y="618517"/>
            <a:ext cx="10235038" cy="450429"/>
          </a:xfrm>
        </p:spPr>
        <p:txBody>
          <a:bodyPr>
            <a:normAutofit fontScale="90000"/>
          </a:bodyPr>
          <a:lstStyle/>
          <a:p>
            <a:pPr algn="l"/>
            <a:endParaRPr lang="en-IN" dirty="0"/>
          </a:p>
        </p:txBody>
      </p:sp>
      <p:sp>
        <p:nvSpPr>
          <p:cNvPr id="3" name="Content Placeholder 2"/>
          <p:cNvSpPr>
            <a:spLocks noGrp="1"/>
          </p:cNvSpPr>
          <p:nvPr>
            <p:ph sz="quarter" idx="13"/>
          </p:nvPr>
        </p:nvSpPr>
        <p:spPr>
          <a:xfrm>
            <a:off x="1043188" y="1171978"/>
            <a:ext cx="10234411" cy="4619222"/>
          </a:xfrm>
        </p:spPr>
        <p:txBody>
          <a:bodyPr/>
          <a:lstStyle/>
          <a:p>
            <a:pPr marL="0" indent="0">
              <a:buNone/>
            </a:pPr>
            <a:r>
              <a:rPr lang="en-GB" b="1" cap="none" dirty="0">
                <a:latin typeface="Arial" panose="020B0604020202020204" pitchFamily="34" charset="0"/>
                <a:cs typeface="Arial" panose="020B0604020202020204" pitchFamily="34" charset="0"/>
              </a:rPr>
              <a:t>SOAP</a:t>
            </a:r>
          </a:p>
          <a:p>
            <a:pPr marL="0" indent="0">
              <a:buNone/>
            </a:pPr>
            <a:r>
              <a:rPr lang="en-GB" b="1" cap="none" dirty="0">
                <a:latin typeface="Arial" panose="020B0604020202020204" pitchFamily="34" charset="0"/>
                <a:cs typeface="Arial" panose="020B0604020202020204" pitchFamily="34" charset="0"/>
              </a:rPr>
              <a:t>Advantages:</a:t>
            </a:r>
          </a:p>
          <a:p>
            <a:r>
              <a:rPr lang="en-GB" cap="none" dirty="0">
                <a:latin typeface="Arial" panose="020B0604020202020204" pitchFamily="34" charset="0"/>
                <a:cs typeface="Arial" panose="020B0604020202020204" pitchFamily="34" charset="0"/>
              </a:rPr>
              <a:t>security</a:t>
            </a:r>
          </a:p>
          <a:p>
            <a:r>
              <a:rPr lang="en-GB" cap="none" dirty="0">
                <a:latin typeface="Arial" panose="020B0604020202020204" pitchFamily="34" charset="0"/>
                <a:cs typeface="Arial" panose="020B0604020202020204" pitchFamily="34" charset="0"/>
              </a:rPr>
              <a:t>Language platform independent</a:t>
            </a:r>
          </a:p>
          <a:p>
            <a:pPr marL="0" indent="0">
              <a:buNone/>
            </a:pPr>
            <a:r>
              <a:rPr lang="en-GB" b="1" cap="none" dirty="0">
                <a:latin typeface="Arial" panose="020B0604020202020204" pitchFamily="34" charset="0"/>
                <a:cs typeface="Arial" panose="020B0604020202020204" pitchFamily="34" charset="0"/>
              </a:rPr>
              <a:t>Disadvantages</a:t>
            </a:r>
          </a:p>
          <a:p>
            <a:r>
              <a:rPr lang="en-GB" cap="none" dirty="0">
                <a:latin typeface="Arial" panose="020B0604020202020204" pitchFamily="34" charset="0"/>
                <a:cs typeface="Arial" panose="020B0604020202020204" pitchFamily="34" charset="0"/>
              </a:rPr>
              <a:t>slow </a:t>
            </a:r>
            <a:r>
              <a:rPr lang="en-GB" cap="none" dirty="0" err="1">
                <a:latin typeface="Arial" panose="020B0604020202020204" pitchFamily="34" charset="0"/>
                <a:cs typeface="Arial" panose="020B0604020202020204" pitchFamily="34" charset="0"/>
              </a:rPr>
              <a:t>becoz</a:t>
            </a:r>
            <a:r>
              <a:rPr lang="en-GB" cap="none" dirty="0">
                <a:latin typeface="Arial" panose="020B0604020202020204" pitchFamily="34" charset="0"/>
                <a:cs typeface="Arial" panose="020B0604020202020204" pitchFamily="34" charset="0"/>
              </a:rPr>
              <a:t> xml (xml have many standards)</a:t>
            </a:r>
          </a:p>
          <a:p>
            <a:r>
              <a:rPr lang="en-GB" cap="none" dirty="0">
                <a:latin typeface="Arial" panose="020B0604020202020204" pitchFamily="34" charset="0"/>
                <a:cs typeface="Arial" panose="020B0604020202020204" pitchFamily="34" charset="0"/>
              </a:rPr>
              <a:t>support only wsdl not </a:t>
            </a:r>
            <a:r>
              <a:rPr lang="en-GB" cap="none" dirty="0" err="1">
                <a:latin typeface="Arial" panose="020B0604020202020204" pitchFamily="34" charset="0"/>
                <a:cs typeface="Arial" panose="020B0604020202020204" pitchFamily="34" charset="0"/>
              </a:rPr>
              <a:t>json</a:t>
            </a:r>
            <a:r>
              <a:rPr lang="en-GB" cap="none" dirty="0">
                <a:latin typeface="Arial" panose="020B0604020202020204" pitchFamily="34" charset="0"/>
                <a:cs typeface="Arial" panose="020B0604020202020204" pitchFamily="34" charset="0"/>
              </a:rPr>
              <a:t> ,cookies</a:t>
            </a:r>
          </a:p>
          <a:p>
            <a:endParaRPr lang="en-IN" dirty="0"/>
          </a:p>
        </p:txBody>
      </p:sp>
    </p:spTree>
    <p:extLst>
      <p:ext uri="{BB962C8B-B14F-4D97-AF65-F5344CB8AC3E}">
        <p14:creationId xmlns:p14="http://schemas.microsoft.com/office/powerpoint/2010/main" val="182026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1" y="618517"/>
            <a:ext cx="10273675" cy="411793"/>
          </a:xfrm>
        </p:spPr>
        <p:txBody>
          <a:bodyPr>
            <a:normAutofit fontScale="90000"/>
          </a:bodyPr>
          <a:lstStyle/>
          <a:p>
            <a:pPr algn="l"/>
            <a:r>
              <a:rPr lang="en-US" altLang="en-US" b="1" dirty="0">
                <a:solidFill>
                  <a:schemeClr val="accent6">
                    <a:lumMod val="50000"/>
                  </a:schemeClr>
                </a:solidFill>
              </a:rPr>
              <a:t>WSDL</a:t>
            </a:r>
            <a:endParaRPr lang="en-IN" dirty="0"/>
          </a:p>
        </p:txBody>
      </p:sp>
      <p:sp>
        <p:nvSpPr>
          <p:cNvPr id="3" name="Content Placeholder 2"/>
          <p:cNvSpPr>
            <a:spLocks noGrp="1"/>
          </p:cNvSpPr>
          <p:nvPr>
            <p:ph sz="quarter" idx="13"/>
          </p:nvPr>
        </p:nvSpPr>
        <p:spPr>
          <a:xfrm>
            <a:off x="913773" y="1030310"/>
            <a:ext cx="10363825" cy="5827690"/>
          </a:xfrm>
        </p:spPr>
        <p:txBody>
          <a:bodyPr>
            <a:noAutofit/>
          </a:bodyPr>
          <a:lstStyle/>
          <a:p>
            <a:r>
              <a:rPr lang="en-GB" sz="1600" cap="none" dirty="0">
                <a:solidFill>
                  <a:prstClr val="black"/>
                </a:solidFill>
                <a:latin typeface="Arial" panose="020B0604020202020204" pitchFamily="34" charset="0"/>
                <a:cs typeface="Arial" panose="020B0604020202020204" pitchFamily="34" charset="0"/>
              </a:rPr>
              <a:t>wsdl stands for </a:t>
            </a:r>
            <a:r>
              <a:rPr lang="en-GB" sz="1600" cap="none" dirty="0" err="1">
                <a:solidFill>
                  <a:prstClr val="black"/>
                </a:solidFill>
                <a:latin typeface="Arial" panose="020B0604020202020204" pitchFamily="34" charset="0"/>
                <a:cs typeface="Arial" panose="020B0604020202020204" pitchFamily="34" charset="0"/>
              </a:rPr>
              <a:t>WebServices</a:t>
            </a:r>
            <a:r>
              <a:rPr lang="en-GB" sz="1600" cap="none" dirty="0">
                <a:solidFill>
                  <a:prstClr val="black"/>
                </a:solidFill>
                <a:latin typeface="Arial" panose="020B0604020202020204" pitchFamily="34" charset="0"/>
                <a:cs typeface="Arial" panose="020B0604020202020204" pitchFamily="34" charset="0"/>
              </a:rPr>
              <a:t> Description </a:t>
            </a:r>
            <a:r>
              <a:rPr lang="en-GB" sz="1600" cap="none" dirty="0" err="1">
                <a:solidFill>
                  <a:prstClr val="black"/>
                </a:solidFill>
                <a:latin typeface="Arial" panose="020B0604020202020204" pitchFamily="34" charset="0"/>
                <a:cs typeface="Arial" panose="020B0604020202020204" pitchFamily="34" charset="0"/>
              </a:rPr>
              <a:t>langugae</a:t>
            </a:r>
            <a:endParaRPr lang="en-GB" sz="1600" cap="none" dirty="0">
              <a:solidFill>
                <a:prstClr val="black"/>
              </a:solidFill>
              <a:latin typeface="Arial" panose="020B0604020202020204" pitchFamily="34" charset="0"/>
              <a:cs typeface="Arial" panose="020B0604020202020204" pitchFamily="34" charset="0"/>
            </a:endParaRPr>
          </a:p>
          <a:p>
            <a:r>
              <a:rPr lang="en-US" altLang="en-US" sz="1600" cap="none" dirty="0">
                <a:solidFill>
                  <a:prstClr val="black"/>
                </a:solidFill>
                <a:latin typeface="Arial" panose="020B0604020202020204" pitchFamily="34" charset="0"/>
                <a:cs typeface="Arial" panose="020B0604020202020204" pitchFamily="34" charset="0"/>
              </a:rPr>
              <a:t>Description is written in WSDL, an XML-based language through which a web service conveys to applications the methods that the service provides and how those methods are accessed</a:t>
            </a:r>
          </a:p>
          <a:p>
            <a:r>
              <a:rPr lang="en-US" altLang="en-US" sz="1600" cap="none" dirty="0">
                <a:solidFill>
                  <a:prstClr val="black"/>
                </a:solidFill>
                <a:latin typeface="Arial" panose="020B0604020202020204" pitchFamily="34" charset="0"/>
                <a:cs typeface="Arial" panose="020B0604020202020204" pitchFamily="34" charset="0"/>
              </a:rPr>
              <a:t>WSDL is meant to be read by applications</a:t>
            </a:r>
          </a:p>
          <a:p>
            <a:pPr marL="0" indent="0">
              <a:buNone/>
            </a:pPr>
            <a:r>
              <a:rPr lang="en-US" sz="1600" cap="none" dirty="0">
                <a:solidFill>
                  <a:prstClr val="black"/>
                </a:solidFill>
                <a:latin typeface="Arial" panose="020B0604020202020204" pitchFamily="34" charset="0"/>
                <a:cs typeface="Arial" panose="020B0604020202020204" pitchFamily="34" charset="0"/>
              </a:rPr>
              <a:t>Ex:</a:t>
            </a:r>
            <a:r>
              <a:rPr lang="en-GB" sz="1600" cap="none" dirty="0">
                <a:solidFill>
                  <a:prstClr val="black"/>
                </a:solidFill>
                <a:latin typeface="Arial" panose="020B0604020202020204" pitchFamily="34" charset="0"/>
                <a:cs typeface="Arial" panose="020B0604020202020204" pitchFamily="34" charset="0"/>
              </a:rPr>
              <a:t> http://webservices.oorsprong.org/websamples.countryinfo/CountryInfoService.wso?WSDL</a:t>
            </a:r>
          </a:p>
          <a:p>
            <a:pPr marL="0" indent="0">
              <a:buNone/>
            </a:pPr>
            <a:r>
              <a:rPr lang="en-GB" sz="1600" cap="none" dirty="0">
                <a:solidFill>
                  <a:prstClr val="black"/>
                </a:solidFill>
                <a:latin typeface="Arial" panose="020B0604020202020204" pitchFamily="34" charset="0"/>
                <a:cs typeface="Arial" panose="020B0604020202020204" pitchFamily="34" charset="0"/>
              </a:rPr>
              <a:t>Soap Message :</a:t>
            </a:r>
          </a:p>
          <a:p>
            <a:pPr marL="0" indent="0">
              <a:buNone/>
            </a:pPr>
            <a:r>
              <a:rPr lang="en-GB" sz="1600" cap="none" dirty="0">
                <a:solidFill>
                  <a:prstClr val="black"/>
                </a:solidFill>
                <a:latin typeface="Arial" panose="020B0604020202020204" pitchFamily="34" charset="0"/>
                <a:cs typeface="Arial" panose="020B0604020202020204" pitchFamily="34" charset="0"/>
              </a:rPr>
              <a:t>&lt;</a:t>
            </a:r>
            <a:r>
              <a:rPr lang="en-GB" sz="1600" cap="none" dirty="0" err="1">
                <a:solidFill>
                  <a:prstClr val="black"/>
                </a:solidFill>
                <a:latin typeface="Arial" panose="020B0604020202020204" pitchFamily="34" charset="0"/>
                <a:cs typeface="Arial" panose="020B0604020202020204" pitchFamily="34" charset="0"/>
              </a:rPr>
              <a:t>soapenv:Envelope</a:t>
            </a:r>
            <a:r>
              <a:rPr lang="en-GB" sz="1600" cap="none" dirty="0">
                <a:solidFill>
                  <a:prstClr val="black"/>
                </a:solidFill>
                <a:latin typeface="Arial" panose="020B0604020202020204" pitchFamily="34" charset="0"/>
                <a:cs typeface="Arial" panose="020B0604020202020204" pitchFamily="34" charset="0"/>
              </a:rPr>
              <a:t> </a:t>
            </a:r>
            <a:r>
              <a:rPr lang="en-GB" sz="1600" cap="none" dirty="0" err="1">
                <a:solidFill>
                  <a:prstClr val="black"/>
                </a:solidFill>
                <a:latin typeface="Arial" panose="020B0604020202020204" pitchFamily="34" charset="0"/>
                <a:cs typeface="Arial" panose="020B0604020202020204" pitchFamily="34" charset="0"/>
              </a:rPr>
              <a:t>xmlns:soapenv</a:t>
            </a:r>
            <a:r>
              <a:rPr lang="en-GB" sz="1600" cap="none" dirty="0">
                <a:solidFill>
                  <a:prstClr val="black"/>
                </a:solidFill>
                <a:latin typeface="Arial" panose="020B0604020202020204" pitchFamily="34" charset="0"/>
                <a:cs typeface="Arial" panose="020B0604020202020204" pitchFamily="34" charset="0"/>
              </a:rPr>
              <a:t>="http://schemas.xmlsoap.org/soap/envelope/" </a:t>
            </a:r>
            <a:r>
              <a:rPr lang="en-GB" sz="1600" cap="none" dirty="0" err="1">
                <a:solidFill>
                  <a:prstClr val="black"/>
                </a:solidFill>
                <a:latin typeface="Arial" panose="020B0604020202020204" pitchFamily="34" charset="0"/>
                <a:cs typeface="Arial" panose="020B0604020202020204" pitchFamily="34" charset="0"/>
              </a:rPr>
              <a:t>xmlns:web</a:t>
            </a:r>
            <a:r>
              <a:rPr lang="en-GB" sz="1600" cap="none" dirty="0">
                <a:solidFill>
                  <a:prstClr val="black"/>
                </a:solidFill>
                <a:latin typeface="Arial" panose="020B0604020202020204" pitchFamily="34" charset="0"/>
                <a:cs typeface="Arial" panose="020B0604020202020204" pitchFamily="34" charset="0"/>
              </a:rPr>
              <a:t>="http://www.oorsprong.org/websamples.countryinfo"&gt;</a:t>
            </a:r>
          </a:p>
          <a:p>
            <a:pPr marL="0" indent="0">
              <a:buNone/>
            </a:pPr>
            <a:r>
              <a:rPr lang="en-GB" sz="1600" cap="none" dirty="0">
                <a:solidFill>
                  <a:prstClr val="black"/>
                </a:solidFill>
                <a:latin typeface="Arial" panose="020B0604020202020204" pitchFamily="34" charset="0"/>
                <a:cs typeface="Arial" panose="020B0604020202020204" pitchFamily="34" charset="0"/>
              </a:rPr>
              <a:t>   &lt;</a:t>
            </a:r>
            <a:r>
              <a:rPr lang="en-GB" sz="1600" cap="none" dirty="0" err="1">
                <a:solidFill>
                  <a:prstClr val="black"/>
                </a:solidFill>
                <a:latin typeface="Arial" panose="020B0604020202020204" pitchFamily="34" charset="0"/>
                <a:cs typeface="Arial" panose="020B0604020202020204" pitchFamily="34" charset="0"/>
              </a:rPr>
              <a:t>soapenv:Header</a:t>
            </a:r>
            <a:r>
              <a:rPr lang="en-GB" sz="1600" cap="none" dirty="0">
                <a:solidFill>
                  <a:prstClr val="black"/>
                </a:solidFill>
                <a:latin typeface="Arial" panose="020B0604020202020204" pitchFamily="34" charset="0"/>
                <a:cs typeface="Arial" panose="020B0604020202020204" pitchFamily="34" charset="0"/>
              </a:rPr>
              <a:t>/&gt;</a:t>
            </a:r>
          </a:p>
          <a:p>
            <a:pPr marL="0" indent="0">
              <a:buNone/>
            </a:pPr>
            <a:r>
              <a:rPr lang="en-GB" sz="1600" cap="none" dirty="0">
                <a:solidFill>
                  <a:prstClr val="black"/>
                </a:solidFill>
                <a:latin typeface="Arial" panose="020B0604020202020204" pitchFamily="34" charset="0"/>
                <a:cs typeface="Arial" panose="020B0604020202020204" pitchFamily="34" charset="0"/>
              </a:rPr>
              <a:t>   &lt;</a:t>
            </a:r>
            <a:r>
              <a:rPr lang="en-GB" sz="1600" cap="none" dirty="0" err="1">
                <a:solidFill>
                  <a:prstClr val="black"/>
                </a:solidFill>
                <a:latin typeface="Arial" panose="020B0604020202020204" pitchFamily="34" charset="0"/>
                <a:cs typeface="Arial" panose="020B0604020202020204" pitchFamily="34" charset="0"/>
              </a:rPr>
              <a:t>soapenv:Body</a:t>
            </a:r>
            <a:r>
              <a:rPr lang="en-GB" sz="1600" cap="none" dirty="0">
                <a:solidFill>
                  <a:prstClr val="black"/>
                </a:solidFill>
                <a:latin typeface="Arial" panose="020B0604020202020204" pitchFamily="34" charset="0"/>
                <a:cs typeface="Arial" panose="020B0604020202020204" pitchFamily="34" charset="0"/>
              </a:rPr>
              <a:t>&gt;</a:t>
            </a:r>
          </a:p>
          <a:p>
            <a:pPr marL="0" indent="0">
              <a:buNone/>
            </a:pPr>
            <a:r>
              <a:rPr lang="en-GB" sz="1600" cap="none" dirty="0">
                <a:solidFill>
                  <a:prstClr val="black"/>
                </a:solidFill>
                <a:latin typeface="Arial" panose="020B0604020202020204" pitchFamily="34" charset="0"/>
                <a:cs typeface="Arial" panose="020B0604020202020204" pitchFamily="34" charset="0"/>
              </a:rPr>
              <a:t>      &lt;</a:t>
            </a:r>
            <a:r>
              <a:rPr lang="en-GB" sz="1600" cap="none" dirty="0" err="1">
                <a:solidFill>
                  <a:prstClr val="black"/>
                </a:solidFill>
                <a:latin typeface="Arial" panose="020B0604020202020204" pitchFamily="34" charset="0"/>
                <a:cs typeface="Arial" panose="020B0604020202020204" pitchFamily="34" charset="0"/>
              </a:rPr>
              <a:t>web:CapitalCity</a:t>
            </a:r>
            <a:r>
              <a:rPr lang="en-GB" sz="1600" cap="none" dirty="0">
                <a:solidFill>
                  <a:prstClr val="black"/>
                </a:solidFill>
                <a:latin typeface="Arial" panose="020B0604020202020204" pitchFamily="34" charset="0"/>
                <a:cs typeface="Arial" panose="020B0604020202020204" pitchFamily="34" charset="0"/>
              </a:rPr>
              <a:t>&gt;</a:t>
            </a:r>
          </a:p>
          <a:p>
            <a:pPr marL="0" indent="0">
              <a:buNone/>
            </a:pPr>
            <a:r>
              <a:rPr lang="en-GB" sz="1600" cap="none" dirty="0">
                <a:solidFill>
                  <a:prstClr val="black"/>
                </a:solidFill>
                <a:latin typeface="Arial" panose="020B0604020202020204" pitchFamily="34" charset="0"/>
                <a:cs typeface="Arial" panose="020B0604020202020204" pitchFamily="34" charset="0"/>
              </a:rPr>
              <a:t>         &lt;</a:t>
            </a:r>
            <a:r>
              <a:rPr lang="en-GB" sz="1600" cap="none" dirty="0" err="1">
                <a:solidFill>
                  <a:prstClr val="black"/>
                </a:solidFill>
                <a:latin typeface="Arial" panose="020B0604020202020204" pitchFamily="34" charset="0"/>
                <a:cs typeface="Arial" panose="020B0604020202020204" pitchFamily="34" charset="0"/>
              </a:rPr>
              <a:t>web:sCountryISOCode</a:t>
            </a:r>
            <a:r>
              <a:rPr lang="en-GB" sz="1600" cap="none" dirty="0">
                <a:solidFill>
                  <a:prstClr val="black"/>
                </a:solidFill>
                <a:latin typeface="Arial" panose="020B0604020202020204" pitchFamily="34" charset="0"/>
                <a:cs typeface="Arial" panose="020B0604020202020204" pitchFamily="34" charset="0"/>
              </a:rPr>
              <a:t>&gt;?&lt;/</a:t>
            </a:r>
            <a:r>
              <a:rPr lang="en-GB" sz="1600" cap="none" dirty="0" err="1">
                <a:solidFill>
                  <a:prstClr val="black"/>
                </a:solidFill>
                <a:latin typeface="Arial" panose="020B0604020202020204" pitchFamily="34" charset="0"/>
                <a:cs typeface="Arial" panose="020B0604020202020204" pitchFamily="34" charset="0"/>
              </a:rPr>
              <a:t>web:sCountryISOCode</a:t>
            </a:r>
            <a:r>
              <a:rPr lang="en-GB" sz="1600" cap="none" dirty="0">
                <a:solidFill>
                  <a:prstClr val="black"/>
                </a:solidFill>
                <a:latin typeface="Arial" panose="020B0604020202020204" pitchFamily="34" charset="0"/>
                <a:cs typeface="Arial" panose="020B0604020202020204" pitchFamily="34" charset="0"/>
              </a:rPr>
              <a:t>&gt;</a:t>
            </a:r>
          </a:p>
          <a:p>
            <a:pPr marL="0" indent="0">
              <a:buNone/>
            </a:pPr>
            <a:r>
              <a:rPr lang="en-GB" sz="1600" cap="none" dirty="0">
                <a:solidFill>
                  <a:prstClr val="black"/>
                </a:solidFill>
                <a:latin typeface="Arial" panose="020B0604020202020204" pitchFamily="34" charset="0"/>
                <a:cs typeface="Arial" panose="020B0604020202020204" pitchFamily="34" charset="0"/>
              </a:rPr>
              <a:t>      &lt;/</a:t>
            </a:r>
            <a:r>
              <a:rPr lang="en-GB" sz="1600" cap="none" dirty="0" err="1">
                <a:solidFill>
                  <a:prstClr val="black"/>
                </a:solidFill>
                <a:latin typeface="Arial" panose="020B0604020202020204" pitchFamily="34" charset="0"/>
                <a:cs typeface="Arial" panose="020B0604020202020204" pitchFamily="34" charset="0"/>
              </a:rPr>
              <a:t>web:CapitalCity</a:t>
            </a:r>
            <a:r>
              <a:rPr lang="en-GB" sz="1600" cap="none" dirty="0">
                <a:solidFill>
                  <a:prstClr val="black"/>
                </a:solidFill>
                <a:latin typeface="Arial" panose="020B0604020202020204" pitchFamily="34" charset="0"/>
                <a:cs typeface="Arial" panose="020B0604020202020204" pitchFamily="34" charset="0"/>
              </a:rPr>
              <a:t>&gt;</a:t>
            </a:r>
          </a:p>
          <a:p>
            <a:pPr marL="0" indent="0">
              <a:buNone/>
            </a:pPr>
            <a:r>
              <a:rPr lang="en-GB" sz="1600" cap="none" dirty="0">
                <a:solidFill>
                  <a:prstClr val="black"/>
                </a:solidFill>
                <a:latin typeface="Arial" panose="020B0604020202020204" pitchFamily="34" charset="0"/>
                <a:cs typeface="Arial" panose="020B0604020202020204" pitchFamily="34" charset="0"/>
              </a:rPr>
              <a:t>   &lt;/</a:t>
            </a:r>
            <a:r>
              <a:rPr lang="en-GB" sz="1600" cap="none" dirty="0" err="1">
                <a:solidFill>
                  <a:prstClr val="black"/>
                </a:solidFill>
                <a:latin typeface="Arial" panose="020B0604020202020204" pitchFamily="34" charset="0"/>
                <a:cs typeface="Arial" panose="020B0604020202020204" pitchFamily="34" charset="0"/>
              </a:rPr>
              <a:t>soapenv:Body</a:t>
            </a:r>
            <a:r>
              <a:rPr lang="en-GB" sz="1600" cap="none" dirty="0">
                <a:solidFill>
                  <a:prstClr val="black"/>
                </a:solidFill>
                <a:latin typeface="Arial" panose="020B0604020202020204" pitchFamily="34" charset="0"/>
                <a:cs typeface="Arial" panose="020B0604020202020204" pitchFamily="34" charset="0"/>
              </a:rPr>
              <a:t>&gt;&lt;/</a:t>
            </a:r>
            <a:r>
              <a:rPr lang="en-GB" sz="1600" cap="none" dirty="0" err="1">
                <a:solidFill>
                  <a:prstClr val="black"/>
                </a:solidFill>
                <a:latin typeface="Arial" panose="020B0604020202020204" pitchFamily="34" charset="0"/>
                <a:cs typeface="Arial" panose="020B0604020202020204" pitchFamily="34" charset="0"/>
              </a:rPr>
              <a:t>soapenv:Envelope</a:t>
            </a:r>
            <a:r>
              <a:rPr lang="en-GB" sz="1600" cap="none" dirty="0">
                <a:solidFill>
                  <a:prstClr val="black"/>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21562858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
  <TotalTime>1712</TotalTime>
  <Words>1003</Words>
  <Application>Microsoft Office PowerPoint</Application>
  <PresentationFormat>Breedbeeld</PresentationFormat>
  <Paragraphs>133</Paragraphs>
  <Slides>19</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19</vt:i4>
      </vt:variant>
    </vt:vector>
  </HeadingPairs>
  <TitlesOfParts>
    <vt:vector size="22" baseType="lpstr">
      <vt:lpstr>Arial</vt:lpstr>
      <vt:lpstr>Tw Cen MT</vt:lpstr>
      <vt:lpstr>Droplet</vt:lpstr>
      <vt:lpstr>PowerPoint-presentatie</vt:lpstr>
      <vt:lpstr>Who Was First?</vt:lpstr>
      <vt:lpstr> What is Web Service?  </vt:lpstr>
      <vt:lpstr>Why Web Service?</vt:lpstr>
      <vt:lpstr>Web Service Architecture:</vt:lpstr>
      <vt:lpstr>Web Service Architecture:</vt:lpstr>
      <vt:lpstr>SOAP</vt:lpstr>
      <vt:lpstr>PowerPoint-presentatie</vt:lpstr>
      <vt:lpstr>WSDL</vt:lpstr>
      <vt:lpstr>Rest</vt:lpstr>
      <vt:lpstr>Why REST ?</vt:lpstr>
      <vt:lpstr>How  Restful services works ?</vt:lpstr>
      <vt:lpstr>Rest Architecture</vt:lpstr>
      <vt:lpstr>Rest webservice </vt:lpstr>
      <vt:lpstr>Rest Methods:</vt:lpstr>
      <vt:lpstr>Rest frameworks</vt:lpstr>
      <vt:lpstr>References:</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 alekhya</cp:lastModifiedBy>
  <cp:revision>47</cp:revision>
  <dcterms:created xsi:type="dcterms:W3CDTF">2019-05-22T11:35:41Z</dcterms:created>
  <dcterms:modified xsi:type="dcterms:W3CDTF">2019-05-24T10:14:39Z</dcterms:modified>
</cp:coreProperties>
</file>