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sldIdLst>
    <p:sldId id="261" r:id="rId2"/>
    <p:sldId id="260"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D7D26-B606-4212-8521-407822C9DA22}" v="99" dt="2019-12-11T22:58:33.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hya Varapula" userId="cd82f690e323e7e4" providerId="LiveId" clId="{1A7D7D26-B606-4212-8521-407822C9DA22}"/>
    <pc:docChg chg="undo custSel mod addSld delSld modSld sldOrd">
      <pc:chgData name="Alekhya Varapula" userId="cd82f690e323e7e4" providerId="LiveId" clId="{1A7D7D26-B606-4212-8521-407822C9DA22}" dt="2019-12-12T18:02:47.516" v="766" actId="20577"/>
      <pc:docMkLst>
        <pc:docMk/>
      </pc:docMkLst>
      <pc:sldChg chg="del">
        <pc:chgData name="Alekhya Varapula" userId="cd82f690e323e7e4" providerId="LiveId" clId="{1A7D7D26-B606-4212-8521-407822C9DA22}" dt="2019-12-11T22:53:57.622" v="609" actId="47"/>
        <pc:sldMkLst>
          <pc:docMk/>
          <pc:sldMk cId="3625851853" sldId="256"/>
        </pc:sldMkLst>
      </pc:sldChg>
      <pc:sldChg chg="addSp delSp modSp del">
        <pc:chgData name="Alekhya Varapula" userId="cd82f690e323e7e4" providerId="LiveId" clId="{1A7D7D26-B606-4212-8521-407822C9DA22}" dt="2019-12-11T22:53:55.893" v="608" actId="47"/>
        <pc:sldMkLst>
          <pc:docMk/>
          <pc:sldMk cId="4141561447" sldId="257"/>
        </pc:sldMkLst>
        <pc:spChg chg="del mod">
          <ac:chgData name="Alekhya Varapula" userId="cd82f690e323e7e4" providerId="LiveId" clId="{1A7D7D26-B606-4212-8521-407822C9DA22}" dt="2019-12-11T22:43:05.575" v="504" actId="478"/>
          <ac:spMkLst>
            <pc:docMk/>
            <pc:sldMk cId="4141561447" sldId="257"/>
            <ac:spMk id="2" creationId="{D51A637E-6B41-4F2F-8AFB-415296FDC213}"/>
          </ac:spMkLst>
        </pc:spChg>
        <pc:spChg chg="del">
          <ac:chgData name="Alekhya Varapula" userId="cd82f690e323e7e4" providerId="LiveId" clId="{1A7D7D26-B606-4212-8521-407822C9DA22}" dt="2019-12-11T22:41:02.830" v="486" actId="478"/>
          <ac:spMkLst>
            <pc:docMk/>
            <pc:sldMk cId="4141561447" sldId="257"/>
            <ac:spMk id="3" creationId="{2F1D41FC-F288-4A3D-B70E-EF28D84AEBDB}"/>
          </ac:spMkLst>
        </pc:spChg>
        <pc:spChg chg="add del mod">
          <ac:chgData name="Alekhya Varapula" userId="cd82f690e323e7e4" providerId="LiveId" clId="{1A7D7D26-B606-4212-8521-407822C9DA22}" dt="2019-12-11T22:43:09.039" v="505" actId="478"/>
          <ac:spMkLst>
            <pc:docMk/>
            <pc:sldMk cId="4141561447" sldId="257"/>
            <ac:spMk id="5" creationId="{8D683270-DBDB-4B0D-BB6C-7F92AEB3478E}"/>
          </ac:spMkLst>
        </pc:spChg>
      </pc:sldChg>
      <pc:sldChg chg="addSp delSp modSp add">
        <pc:chgData name="Alekhya Varapula" userId="cd82f690e323e7e4" providerId="LiveId" clId="{1A7D7D26-B606-4212-8521-407822C9DA22}" dt="2019-12-11T22:50:32.622" v="590" actId="27636"/>
        <pc:sldMkLst>
          <pc:docMk/>
          <pc:sldMk cId="1750860689" sldId="258"/>
        </pc:sldMkLst>
        <pc:spChg chg="mod">
          <ac:chgData name="Alekhya Varapula" userId="cd82f690e323e7e4" providerId="LiveId" clId="{1A7D7D26-B606-4212-8521-407822C9DA22}" dt="2019-12-11T22:50:32.622" v="590" actId="27636"/>
          <ac:spMkLst>
            <pc:docMk/>
            <pc:sldMk cId="1750860689" sldId="258"/>
            <ac:spMk id="2" creationId="{46D36742-6882-40FA-970D-1452ADAF31C5}"/>
          </ac:spMkLst>
        </pc:spChg>
        <pc:spChg chg="mod">
          <ac:chgData name="Alekhya Varapula" userId="cd82f690e323e7e4" providerId="LiveId" clId="{1A7D7D26-B606-4212-8521-407822C9DA22}" dt="2019-12-11T22:01:21.573" v="31" actId="27636"/>
          <ac:spMkLst>
            <pc:docMk/>
            <pc:sldMk cId="1750860689" sldId="258"/>
            <ac:spMk id="3" creationId="{57B4BB33-A7D4-40FB-A140-6F183462C0DF}"/>
          </ac:spMkLst>
        </pc:spChg>
        <pc:graphicFrameChg chg="add mod modGraphic">
          <ac:chgData name="Alekhya Varapula" userId="cd82f690e323e7e4" providerId="LiveId" clId="{1A7D7D26-B606-4212-8521-407822C9DA22}" dt="2019-12-11T22:08:27.723" v="83" actId="14100"/>
          <ac:graphicFrameMkLst>
            <pc:docMk/>
            <pc:sldMk cId="1750860689" sldId="258"/>
            <ac:graphicFrameMk id="4" creationId="{F7DBF5D2-9DDB-495B-89CB-74BB4A135A6E}"/>
          </ac:graphicFrameMkLst>
        </pc:graphicFrameChg>
        <pc:graphicFrameChg chg="add mod modGraphic">
          <ac:chgData name="Alekhya Varapula" userId="cd82f690e323e7e4" providerId="LiveId" clId="{1A7D7D26-B606-4212-8521-407822C9DA22}" dt="2019-12-11T22:13:04.909" v="130" actId="207"/>
          <ac:graphicFrameMkLst>
            <pc:docMk/>
            <pc:sldMk cId="1750860689" sldId="258"/>
            <ac:graphicFrameMk id="6" creationId="{30A4E871-F1AC-4D3F-93E9-03B022DCC808}"/>
          </ac:graphicFrameMkLst>
        </pc:graphicFrameChg>
        <pc:graphicFrameChg chg="add del modGraphic">
          <ac:chgData name="Alekhya Varapula" userId="cd82f690e323e7e4" providerId="LiveId" clId="{1A7D7D26-B606-4212-8521-407822C9DA22}" dt="2019-12-11T22:15:41.153" v="133"/>
          <ac:graphicFrameMkLst>
            <pc:docMk/>
            <pc:sldMk cId="1750860689" sldId="258"/>
            <ac:graphicFrameMk id="9" creationId="{DC8296A4-DF5D-486F-B2F3-17EBCC6EBCE5}"/>
          </ac:graphicFrameMkLst>
        </pc:graphicFrameChg>
      </pc:sldChg>
      <pc:sldChg chg="addSp delSp modSp add mod setBg">
        <pc:chgData name="Alekhya Varapula" userId="cd82f690e323e7e4" providerId="LiveId" clId="{1A7D7D26-B606-4212-8521-407822C9DA22}" dt="2019-12-12T18:02:47.516" v="766" actId="20577"/>
        <pc:sldMkLst>
          <pc:docMk/>
          <pc:sldMk cId="3328012630" sldId="259"/>
        </pc:sldMkLst>
        <pc:spChg chg="mod">
          <ac:chgData name="Alekhya Varapula" userId="cd82f690e323e7e4" providerId="LiveId" clId="{1A7D7D26-B606-4212-8521-407822C9DA22}" dt="2019-12-11T22:38:17.547" v="470" actId="14100"/>
          <ac:spMkLst>
            <pc:docMk/>
            <pc:sldMk cId="3328012630" sldId="259"/>
            <ac:spMk id="2" creationId="{7DC98185-4373-4978-99CB-8067F474E54D}"/>
          </ac:spMkLst>
        </pc:spChg>
        <pc:spChg chg="del mod">
          <ac:chgData name="Alekhya Varapula" userId="cd82f690e323e7e4" providerId="LiveId" clId="{1A7D7D26-B606-4212-8521-407822C9DA22}" dt="2019-12-11T22:23:02.627" v="202" actId="478"/>
          <ac:spMkLst>
            <pc:docMk/>
            <pc:sldMk cId="3328012630" sldId="259"/>
            <ac:spMk id="3" creationId="{C6BE69F6-B5A0-4EC0-80CC-53A11431E99C}"/>
          </ac:spMkLst>
        </pc:spChg>
        <pc:spChg chg="add del">
          <ac:chgData name="Alekhya Varapula" userId="cd82f690e323e7e4" providerId="LiveId" clId="{1A7D7D26-B606-4212-8521-407822C9DA22}" dt="2019-12-11T22:35:31.372" v="439" actId="26606"/>
          <ac:spMkLst>
            <pc:docMk/>
            <pc:sldMk cId="3328012630" sldId="259"/>
            <ac:spMk id="10" creationId="{71CFE9EA-50D8-4028-BE42-DC2D813BEA66}"/>
          </ac:spMkLst>
        </pc:spChg>
        <pc:spChg chg="add del">
          <ac:chgData name="Alekhya Varapula" userId="cd82f690e323e7e4" providerId="LiveId" clId="{1A7D7D26-B606-4212-8521-407822C9DA22}" dt="2019-12-11T22:35:22.031" v="435" actId="26606"/>
          <ac:spMkLst>
            <pc:docMk/>
            <pc:sldMk cId="3328012630" sldId="259"/>
            <ac:spMk id="12" creationId="{A4AC5506-6312-4701-8D3C-40187889A947}"/>
          </ac:spMkLst>
        </pc:spChg>
        <pc:graphicFrameChg chg="add mod modGraphic">
          <ac:chgData name="Alekhya Varapula" userId="cd82f690e323e7e4" providerId="LiveId" clId="{1A7D7D26-B606-4212-8521-407822C9DA22}" dt="2019-12-12T18:02:47.516" v="766" actId="20577"/>
          <ac:graphicFrameMkLst>
            <pc:docMk/>
            <pc:sldMk cId="3328012630" sldId="259"/>
            <ac:graphicFrameMk id="7" creationId="{28BEBE25-AB9F-4B97-9B80-F527C3CE57DD}"/>
          </ac:graphicFrameMkLst>
        </pc:graphicFrameChg>
        <pc:graphicFrameChg chg="add del">
          <ac:chgData name="Alekhya Varapula" userId="cd82f690e323e7e4" providerId="LiveId" clId="{1A7D7D26-B606-4212-8521-407822C9DA22}" dt="2019-12-11T22:28:20.354" v="348" actId="3680"/>
          <ac:graphicFrameMkLst>
            <pc:docMk/>
            <pc:sldMk cId="3328012630" sldId="259"/>
            <ac:graphicFrameMk id="9" creationId="{97FFB92D-77D6-4361-81AE-F31DF4CB16DE}"/>
          </ac:graphicFrameMkLst>
        </pc:graphicFrameChg>
        <pc:graphicFrameChg chg="add mod modGraphic">
          <ac:chgData name="Alekhya Varapula" userId="cd82f690e323e7e4" providerId="LiveId" clId="{1A7D7D26-B606-4212-8521-407822C9DA22}" dt="2019-12-11T22:58:55.395" v="672" actId="113"/>
          <ac:graphicFrameMkLst>
            <pc:docMk/>
            <pc:sldMk cId="3328012630" sldId="259"/>
            <ac:graphicFrameMk id="11" creationId="{B86E931B-71B8-4D0C-82A8-BEEDDFC0932F}"/>
          </ac:graphicFrameMkLst>
        </pc:graphicFrameChg>
        <pc:cxnChg chg="add del">
          <ac:chgData name="Alekhya Varapula" userId="cd82f690e323e7e4" providerId="LiveId" clId="{1A7D7D26-B606-4212-8521-407822C9DA22}" dt="2019-12-11T22:35:31.372" v="439" actId="26606"/>
          <ac:cxnSpMkLst>
            <pc:docMk/>
            <pc:sldMk cId="3328012630" sldId="259"/>
            <ac:cxnSpMk id="14" creationId="{9A218DD6-0CC7-465B-B80F-747F97B4021F}"/>
          </ac:cxnSpMkLst>
        </pc:cxnChg>
      </pc:sldChg>
      <pc:sldChg chg="addSp delSp modSp add mod setBg setClrOvrMap">
        <pc:chgData name="Alekhya Varapula" userId="cd82f690e323e7e4" providerId="LiveId" clId="{1A7D7D26-B606-4212-8521-407822C9DA22}" dt="2019-12-11T22:56:45.193" v="628"/>
        <pc:sldMkLst>
          <pc:docMk/>
          <pc:sldMk cId="1474463265" sldId="260"/>
        </pc:sldMkLst>
        <pc:spChg chg="mod">
          <ac:chgData name="Alekhya Varapula" userId="cd82f690e323e7e4" providerId="LiveId" clId="{1A7D7D26-B606-4212-8521-407822C9DA22}" dt="2019-12-11T22:51:48.490" v="603" actId="26606"/>
          <ac:spMkLst>
            <pc:docMk/>
            <pc:sldMk cId="1474463265" sldId="260"/>
            <ac:spMk id="2" creationId="{58682946-7C8F-4C5F-897B-D2E26FE1E442}"/>
          </ac:spMkLst>
        </pc:spChg>
        <pc:spChg chg="mod">
          <ac:chgData name="Alekhya Varapula" userId="cd82f690e323e7e4" providerId="LiveId" clId="{1A7D7D26-B606-4212-8521-407822C9DA22}" dt="2019-12-11T22:53:23.691" v="607" actId="207"/>
          <ac:spMkLst>
            <pc:docMk/>
            <pc:sldMk cId="1474463265" sldId="260"/>
            <ac:spMk id="3" creationId="{7534AD50-E1E9-41AC-A585-67A37074CB4A}"/>
          </ac:spMkLst>
        </pc:spChg>
        <pc:spChg chg="add del">
          <ac:chgData name="Alekhya Varapula" userId="cd82f690e323e7e4" providerId="LiveId" clId="{1A7D7D26-B606-4212-8521-407822C9DA22}" dt="2019-12-11T22:51:28.938" v="593" actId="26606"/>
          <ac:spMkLst>
            <pc:docMk/>
            <pc:sldMk cId="1474463265" sldId="260"/>
            <ac:spMk id="8" creationId="{2AEFFFF2-9EB4-4B6C-B9F8-2BA3EF89A21C}"/>
          </ac:spMkLst>
        </pc:spChg>
        <pc:spChg chg="add del">
          <ac:chgData name="Alekhya Varapula" userId="cd82f690e323e7e4" providerId="LiveId" clId="{1A7D7D26-B606-4212-8521-407822C9DA22}" dt="2019-12-11T22:51:28.938" v="593" actId="26606"/>
          <ac:spMkLst>
            <pc:docMk/>
            <pc:sldMk cId="1474463265" sldId="260"/>
            <ac:spMk id="10" creationId="{0D65299F-028F-4AFC-B46A-8DB33E20FE4A}"/>
          </ac:spMkLst>
        </pc:spChg>
        <pc:spChg chg="add del">
          <ac:chgData name="Alekhya Varapula" userId="cd82f690e323e7e4" providerId="LiveId" clId="{1A7D7D26-B606-4212-8521-407822C9DA22}" dt="2019-12-11T22:51:28.938" v="593" actId="26606"/>
          <ac:spMkLst>
            <pc:docMk/>
            <pc:sldMk cId="1474463265" sldId="260"/>
            <ac:spMk id="12" creationId="{BAC87F6E-526A-49B5-995D-42DB656594C9}"/>
          </ac:spMkLst>
        </pc:spChg>
        <pc:spChg chg="add del">
          <ac:chgData name="Alekhya Varapula" userId="cd82f690e323e7e4" providerId="LiveId" clId="{1A7D7D26-B606-4212-8521-407822C9DA22}" dt="2019-12-11T22:51:32.756" v="595" actId="26606"/>
          <ac:spMkLst>
            <pc:docMk/>
            <pc:sldMk cId="1474463265" sldId="260"/>
            <ac:spMk id="14" creationId="{FB403EBD-907E-4D59-98D4-A72CD1063C62}"/>
          </ac:spMkLst>
        </pc:spChg>
        <pc:spChg chg="add del">
          <ac:chgData name="Alekhya Varapula" userId="cd82f690e323e7e4" providerId="LiveId" clId="{1A7D7D26-B606-4212-8521-407822C9DA22}" dt="2019-12-11T22:51:36.836" v="597" actId="26606"/>
          <ac:spMkLst>
            <pc:docMk/>
            <pc:sldMk cId="1474463265" sldId="260"/>
            <ac:spMk id="16" creationId="{23530FE0-C542-45A1-BCD8-935787009C64}"/>
          </ac:spMkLst>
        </pc:spChg>
        <pc:spChg chg="add del">
          <ac:chgData name="Alekhya Varapula" userId="cd82f690e323e7e4" providerId="LiveId" clId="{1A7D7D26-B606-4212-8521-407822C9DA22}" dt="2019-12-11T22:51:36.836" v="597" actId="26606"/>
          <ac:spMkLst>
            <pc:docMk/>
            <pc:sldMk cId="1474463265" sldId="260"/>
            <ac:spMk id="17" creationId="{F2A658D9-F185-44F1-BA33-D50320D1D078}"/>
          </ac:spMkLst>
        </pc:spChg>
        <pc:spChg chg="add del">
          <ac:chgData name="Alekhya Varapula" userId="cd82f690e323e7e4" providerId="LiveId" clId="{1A7D7D26-B606-4212-8521-407822C9DA22}" dt="2019-12-11T22:51:36.836" v="597" actId="26606"/>
          <ac:spMkLst>
            <pc:docMk/>
            <pc:sldMk cId="1474463265" sldId="260"/>
            <ac:spMk id="18" creationId="{BAC87F6E-526A-49B5-995D-42DB656594C9}"/>
          </ac:spMkLst>
        </pc:spChg>
        <pc:spChg chg="add del">
          <ac:chgData name="Alekhya Varapula" userId="cd82f690e323e7e4" providerId="LiveId" clId="{1A7D7D26-B606-4212-8521-407822C9DA22}" dt="2019-12-11T22:51:39.002" v="599" actId="26606"/>
          <ac:spMkLst>
            <pc:docMk/>
            <pc:sldMk cId="1474463265" sldId="260"/>
            <ac:spMk id="20" creationId="{E560C344-B70C-4892-A50B-18A14E39E843}"/>
          </ac:spMkLst>
        </pc:spChg>
        <pc:spChg chg="add del">
          <ac:chgData name="Alekhya Varapula" userId="cd82f690e323e7e4" providerId="LiveId" clId="{1A7D7D26-B606-4212-8521-407822C9DA22}" dt="2019-12-11T22:51:39.002" v="599" actId="26606"/>
          <ac:spMkLst>
            <pc:docMk/>
            <pc:sldMk cId="1474463265" sldId="260"/>
            <ac:spMk id="21" creationId="{D353CA6F-E2A3-48F3-AD20-D80C44380069}"/>
          </ac:spMkLst>
        </pc:spChg>
        <pc:spChg chg="add del">
          <ac:chgData name="Alekhya Varapula" userId="cd82f690e323e7e4" providerId="LiveId" clId="{1A7D7D26-B606-4212-8521-407822C9DA22}" dt="2019-12-11T22:51:48.490" v="603" actId="26606"/>
          <ac:spMkLst>
            <pc:docMk/>
            <pc:sldMk cId="1474463265" sldId="260"/>
            <ac:spMk id="23" creationId="{C33976D1-3430-450C-A978-87A9A6E8E71F}"/>
          </ac:spMkLst>
        </pc:spChg>
        <pc:spChg chg="add del">
          <ac:chgData name="Alekhya Varapula" userId="cd82f690e323e7e4" providerId="LiveId" clId="{1A7D7D26-B606-4212-8521-407822C9DA22}" dt="2019-12-11T22:51:48.490" v="603" actId="26606"/>
          <ac:spMkLst>
            <pc:docMk/>
            <pc:sldMk cId="1474463265" sldId="260"/>
            <ac:spMk id="24" creationId="{7D6AAC78-7D86-415A-ADC1-2B474807960C}"/>
          </ac:spMkLst>
        </pc:spChg>
        <pc:spChg chg="add del">
          <ac:chgData name="Alekhya Varapula" userId="cd82f690e323e7e4" providerId="LiveId" clId="{1A7D7D26-B606-4212-8521-407822C9DA22}" dt="2019-12-11T22:51:48.490" v="603" actId="26606"/>
          <ac:spMkLst>
            <pc:docMk/>
            <pc:sldMk cId="1474463265" sldId="260"/>
            <ac:spMk id="25" creationId="{F2A658D9-F185-44F1-BA33-D50320D1D078}"/>
          </ac:spMkLst>
        </pc:spChg>
      </pc:sldChg>
      <pc:sldChg chg="addSp modSp add ord setBg">
        <pc:chgData name="Alekhya Varapula" userId="cd82f690e323e7e4" providerId="LiveId" clId="{1A7D7D26-B606-4212-8521-407822C9DA22}" dt="2019-12-11T22:59:48.786" v="742" actId="14100"/>
        <pc:sldMkLst>
          <pc:docMk/>
          <pc:sldMk cId="1250553897" sldId="261"/>
        </pc:sldMkLst>
        <pc:graphicFrameChg chg="add mod modGraphic">
          <ac:chgData name="Alekhya Varapula" userId="cd82f690e323e7e4" providerId="LiveId" clId="{1A7D7D26-B606-4212-8521-407822C9DA22}" dt="2019-12-11T22:57:52.713" v="666" actId="255"/>
          <ac:graphicFrameMkLst>
            <pc:docMk/>
            <pc:sldMk cId="1250553897" sldId="261"/>
            <ac:graphicFrameMk id="2" creationId="{648B5739-F888-42FF-811B-E80675D06E31}"/>
          </ac:graphicFrameMkLst>
        </pc:graphicFrameChg>
        <pc:graphicFrameChg chg="add mod modGraphic">
          <ac:chgData name="Alekhya Varapula" userId="cd82f690e323e7e4" providerId="LiveId" clId="{1A7D7D26-B606-4212-8521-407822C9DA22}" dt="2019-12-11T22:59:48.786" v="742" actId="14100"/>
          <ac:graphicFrameMkLst>
            <pc:docMk/>
            <pc:sldMk cId="1250553897" sldId="261"/>
            <ac:graphicFrameMk id="4" creationId="{EDAFDC91-FAEB-40DB-881D-F1D6A6B93FD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B0102-0BF2-484D-BD3A-C45AFA6C7D4A}"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2357530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B0102-0BF2-484D-BD3A-C45AFA6C7D4A}"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302228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B0102-0BF2-484D-BD3A-C45AFA6C7D4A}"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424762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B0102-0BF2-484D-BD3A-C45AFA6C7D4A}"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286059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B0102-0BF2-484D-BD3A-C45AFA6C7D4A}"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375548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FBB0102-0BF2-484D-BD3A-C45AFA6C7D4A}" type="datetimeFigureOut">
              <a:rPr lang="en-US" smtClean="0"/>
              <a:t>12/12/2019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29165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FBB0102-0BF2-484D-BD3A-C45AFA6C7D4A}"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308AA-7165-4ABB-BC8A-5DA5FEE7CFA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860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B0102-0BF2-484D-BD3A-C45AFA6C7D4A}"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320339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B0102-0BF2-484D-BD3A-C45AFA6C7D4A}"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368316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FBB0102-0BF2-484D-BD3A-C45AFA6C7D4A}" type="datetimeFigureOut">
              <a:rPr lang="en-US" smtClean="0"/>
              <a:t>12/12/2019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81482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FBB0102-0BF2-484D-BD3A-C45AFA6C7D4A}" type="datetimeFigureOut">
              <a:rPr lang="en-US" smtClean="0"/>
              <a:t>12/12/2019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277883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FBB0102-0BF2-484D-BD3A-C45AFA6C7D4A}" type="datetimeFigureOut">
              <a:rPr lang="en-US" smtClean="0"/>
              <a:t>12/12/2019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8B308AA-7165-4ABB-BC8A-5DA5FEE7CFA7}" type="slidenum">
              <a:rPr lang="en-US" smtClean="0"/>
              <a:t>‹#›</a:t>
            </a:fld>
            <a:endParaRPr lang="en-US"/>
          </a:p>
        </p:txBody>
      </p:sp>
    </p:spTree>
    <p:extLst>
      <p:ext uri="{BB962C8B-B14F-4D97-AF65-F5344CB8AC3E}">
        <p14:creationId xmlns:p14="http://schemas.microsoft.com/office/powerpoint/2010/main" val="260631191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48B5739-F888-42FF-811B-E80675D06E31}"/>
              </a:ext>
            </a:extLst>
          </p:cNvPr>
          <p:cNvGraphicFramePr>
            <a:graphicFrameLocks noGrp="1"/>
          </p:cNvGraphicFramePr>
          <p:nvPr>
            <p:extLst>
              <p:ext uri="{D42A27DB-BD31-4B8C-83A1-F6EECF244321}">
                <p14:modId xmlns:p14="http://schemas.microsoft.com/office/powerpoint/2010/main" val="1156345459"/>
              </p:ext>
            </p:extLst>
          </p:nvPr>
        </p:nvGraphicFramePr>
        <p:xfrm>
          <a:off x="2032000" y="251012"/>
          <a:ext cx="8128000" cy="52891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04523318"/>
                    </a:ext>
                  </a:extLst>
                </a:gridCol>
              </a:tblGrid>
              <a:tr h="528917">
                <a:tc>
                  <a:txBody>
                    <a:bodyPr/>
                    <a:lstStyle/>
                    <a:p>
                      <a:pPr algn="ctr"/>
                      <a:r>
                        <a:rPr lang="en-US" sz="2500" dirty="0">
                          <a:latin typeface="Calibri" panose="020F0502020204030204" pitchFamily="34" charset="0"/>
                          <a:cs typeface="Calibri" panose="020F0502020204030204" pitchFamily="34" charset="0"/>
                        </a:rPr>
                        <a:t>IT STRATEGY ON DOMINOS</a:t>
                      </a:r>
                    </a:p>
                  </a:txBody>
                  <a:tcPr/>
                </a:tc>
                <a:extLst>
                  <a:ext uri="{0D108BD9-81ED-4DB2-BD59-A6C34878D82A}">
                    <a16:rowId xmlns:a16="http://schemas.microsoft.com/office/drawing/2014/main" val="3444327696"/>
                  </a:ext>
                </a:extLst>
              </a:tr>
            </a:tbl>
          </a:graphicData>
        </a:graphic>
      </p:graphicFrame>
      <p:graphicFrame>
        <p:nvGraphicFramePr>
          <p:cNvPr id="4" name="Table 4">
            <a:extLst>
              <a:ext uri="{FF2B5EF4-FFF2-40B4-BE49-F238E27FC236}">
                <a16:creationId xmlns:a16="http://schemas.microsoft.com/office/drawing/2014/main" id="{EDAFDC91-FAEB-40DB-881D-F1D6A6B93FD3}"/>
              </a:ext>
            </a:extLst>
          </p:cNvPr>
          <p:cNvGraphicFramePr>
            <a:graphicFrameLocks noGrp="1"/>
          </p:cNvGraphicFramePr>
          <p:nvPr>
            <p:extLst>
              <p:ext uri="{D42A27DB-BD31-4B8C-83A1-F6EECF244321}">
                <p14:modId xmlns:p14="http://schemas.microsoft.com/office/powerpoint/2010/main" val="122205014"/>
              </p:ext>
            </p:extLst>
          </p:nvPr>
        </p:nvGraphicFramePr>
        <p:xfrm>
          <a:off x="8417859" y="5074024"/>
          <a:ext cx="3406588" cy="1219200"/>
        </p:xfrm>
        <a:graphic>
          <a:graphicData uri="http://schemas.openxmlformats.org/drawingml/2006/table">
            <a:tbl>
              <a:tblPr firstRow="1" bandRow="1">
                <a:tableStyleId>{5C22544A-7EE6-4342-B048-85BDC9FD1C3A}</a:tableStyleId>
              </a:tblPr>
              <a:tblGrid>
                <a:gridCol w="3406588">
                  <a:extLst>
                    <a:ext uri="{9D8B030D-6E8A-4147-A177-3AD203B41FA5}">
                      <a16:colId xmlns:a16="http://schemas.microsoft.com/office/drawing/2014/main" val="1125001313"/>
                    </a:ext>
                  </a:extLst>
                </a:gridCol>
              </a:tblGrid>
              <a:tr h="1219200">
                <a:tc>
                  <a:txBody>
                    <a:bodyPr/>
                    <a:lstStyle/>
                    <a:p>
                      <a:r>
                        <a:rPr lang="en-US" dirty="0" err="1"/>
                        <a:t>Ashique</a:t>
                      </a:r>
                      <a:r>
                        <a:rPr lang="en-US" dirty="0"/>
                        <a:t> Nawaz Chowdhury</a:t>
                      </a:r>
                    </a:p>
                    <a:p>
                      <a:r>
                        <a:rPr lang="en-US" dirty="0"/>
                        <a:t>Venkata Alekhya Varapula</a:t>
                      </a:r>
                    </a:p>
                    <a:p>
                      <a:r>
                        <a:rPr lang="en-US" dirty="0" err="1"/>
                        <a:t>Akshay</a:t>
                      </a:r>
                      <a:r>
                        <a:rPr lang="en-US" dirty="0"/>
                        <a:t> Ravi</a:t>
                      </a:r>
                    </a:p>
                  </a:txBody>
                  <a:tcPr/>
                </a:tc>
                <a:extLst>
                  <a:ext uri="{0D108BD9-81ED-4DB2-BD59-A6C34878D82A}">
                    <a16:rowId xmlns:a16="http://schemas.microsoft.com/office/drawing/2014/main" val="2411274513"/>
                  </a:ext>
                </a:extLst>
              </a:tr>
            </a:tbl>
          </a:graphicData>
        </a:graphic>
      </p:graphicFrame>
    </p:spTree>
    <p:extLst>
      <p:ext uri="{BB962C8B-B14F-4D97-AF65-F5344CB8AC3E}">
        <p14:creationId xmlns:p14="http://schemas.microsoft.com/office/powerpoint/2010/main" val="125055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2946-7C8F-4C5F-897B-D2E26FE1E442}"/>
              </a:ext>
            </a:extLst>
          </p:cNvPr>
          <p:cNvSpPr>
            <a:spLocks noGrp="1"/>
          </p:cNvSpPr>
          <p:nvPr>
            <p:ph type="title"/>
          </p:nvPr>
        </p:nvSpPr>
        <p:spPr>
          <a:xfrm>
            <a:off x="838200" y="170329"/>
            <a:ext cx="10515600" cy="510709"/>
          </a:xfrm>
        </p:spPr>
        <p:txBody>
          <a:bodyPr>
            <a:normAutofit fontScale="90000"/>
          </a:bodyPr>
          <a:lstStyle/>
          <a:p>
            <a:pPr algn="ctr"/>
            <a:r>
              <a:rPr lang="en-US" sz="2400" b="1" u="sng" dirty="0"/>
              <a:t>Introduction</a:t>
            </a:r>
          </a:p>
        </p:txBody>
      </p:sp>
      <p:sp>
        <p:nvSpPr>
          <p:cNvPr id="3" name="Content Placeholder 2">
            <a:extLst>
              <a:ext uri="{FF2B5EF4-FFF2-40B4-BE49-F238E27FC236}">
                <a16:creationId xmlns:a16="http://schemas.microsoft.com/office/drawing/2014/main" id="{7534AD50-E1E9-41AC-A585-67A37074CB4A}"/>
              </a:ext>
            </a:extLst>
          </p:cNvPr>
          <p:cNvSpPr>
            <a:spLocks noGrp="1"/>
          </p:cNvSpPr>
          <p:nvPr>
            <p:ph idx="1"/>
          </p:nvPr>
        </p:nvSpPr>
        <p:spPr>
          <a:xfrm>
            <a:off x="268941" y="600636"/>
            <a:ext cx="11842377" cy="6185646"/>
          </a:xfrm>
        </p:spPr>
        <p:txBody>
          <a:bodyPr>
            <a:noAutofit/>
          </a:bodyPr>
          <a:lstStyle/>
          <a:p>
            <a:pPr algn="just" fontAlgn="base">
              <a:spcBef>
                <a:spcPts val="200"/>
              </a:spcBef>
            </a:pPr>
            <a:endParaRPr lang="en-US" sz="1400" dirty="0"/>
          </a:p>
          <a:p>
            <a:pPr algn="just" fontAlgn="base">
              <a:spcBef>
                <a:spcPts val="200"/>
              </a:spcBef>
            </a:pPr>
            <a:r>
              <a:rPr lang="en-US" sz="1400" dirty="0"/>
              <a:t>Domino’s pizza restaurant history began in 1960.</a:t>
            </a:r>
          </a:p>
          <a:p>
            <a:pPr algn="just" fontAlgn="base">
              <a:spcBef>
                <a:spcPts val="200"/>
              </a:spcBef>
            </a:pPr>
            <a:r>
              <a:rPr lang="en-US" sz="1400" dirty="0"/>
              <a:t>Just 11 years later, in 1996, Domino’s launched its website.</a:t>
            </a:r>
          </a:p>
          <a:p>
            <a:pPr algn="just" fontAlgn="base">
              <a:spcBef>
                <a:spcPts val="200"/>
              </a:spcBef>
            </a:pPr>
            <a:r>
              <a:rPr lang="en-US" sz="1400" dirty="0"/>
              <a:t>Two brothers named Tom Monaghan and James Monaghan purchased it for just $900.</a:t>
            </a:r>
          </a:p>
          <a:p>
            <a:pPr algn="just" fontAlgn="base">
              <a:spcBef>
                <a:spcPts val="200"/>
              </a:spcBef>
            </a:pPr>
            <a:r>
              <a:rPr lang="en-US" sz="1400" dirty="0"/>
              <a:t>In the next 10 years, Domino’s opened 200 more locations. Domino’s became the fastest-growing pizza restaurant in the united states in 1985.</a:t>
            </a:r>
          </a:p>
          <a:p>
            <a:pPr algn="just" fontAlgn="base">
              <a:spcBef>
                <a:spcPts val="200"/>
              </a:spcBef>
            </a:pPr>
            <a:r>
              <a:rPr lang="en-US" sz="1400" dirty="0"/>
              <a:t>Just 11 years later, in 1996, Domino’s launched its website. Since then, Domino’s continued to open new pizza restaurants while innovating online and off. </a:t>
            </a:r>
          </a:p>
          <a:p>
            <a:pPr marL="0" indent="0" fontAlgn="base">
              <a:spcBef>
                <a:spcPts val="200"/>
              </a:spcBef>
              <a:buNone/>
            </a:pPr>
            <a:br>
              <a:rPr lang="en-US" sz="1400" dirty="0"/>
            </a:br>
            <a:r>
              <a:rPr lang="en-US" sz="1400" dirty="0"/>
              <a:t> </a:t>
            </a:r>
            <a:r>
              <a:rPr lang="en-US" sz="1400" b="1" dirty="0"/>
              <a:t>Challenges:</a:t>
            </a:r>
            <a:endParaRPr lang="en-US" sz="1400" dirty="0"/>
          </a:p>
          <a:p>
            <a:pPr fontAlgn="base">
              <a:spcBef>
                <a:spcPts val="200"/>
              </a:spcBef>
            </a:pPr>
            <a:r>
              <a:rPr lang="en-US" sz="1400" dirty="0"/>
              <a:t>In the ’90s, Frozen pizza had its breakthrough and which posed a threat to fresh pizza.</a:t>
            </a:r>
            <a:endParaRPr lang="en-US" sz="1400" b="1" dirty="0"/>
          </a:p>
          <a:p>
            <a:pPr fontAlgn="base">
              <a:spcBef>
                <a:spcPts val="200"/>
              </a:spcBef>
            </a:pPr>
            <a:r>
              <a:rPr lang="en-US" sz="1400" dirty="0"/>
              <a:t>Competition between the 3 American Companies in India and China.</a:t>
            </a:r>
          </a:p>
          <a:p>
            <a:pPr fontAlgn="base">
              <a:spcBef>
                <a:spcPts val="200"/>
              </a:spcBef>
            </a:pPr>
            <a:r>
              <a:rPr lang="en-US" sz="1400" dirty="0"/>
              <a:t>Pizza’s becoming forgettable &amp; Cutting on ingredients cost to make its pizza cheaper.</a:t>
            </a:r>
          </a:p>
          <a:p>
            <a:pPr fontAlgn="base">
              <a:spcBef>
                <a:spcPts val="200"/>
              </a:spcBef>
            </a:pPr>
            <a:r>
              <a:rPr lang="en-US" sz="1400" dirty="0"/>
              <a:t> YouTube video from 2009 got viral, where Domino’s employees were tampering with food. </a:t>
            </a:r>
          </a:p>
          <a:p>
            <a:pPr fontAlgn="base">
              <a:spcBef>
                <a:spcPts val="200"/>
              </a:spcBef>
            </a:pPr>
            <a:r>
              <a:rPr lang="en-US" sz="1400" dirty="0"/>
              <a:t>For Decade's pizza and Chinese food was the only take out foods but that’s changing, with Uber, Grub hub and other 3rd party delivery businesses, that’s bad news for pizza chain companies like Domino’s, after all, they build their business model on fast delivery.</a:t>
            </a:r>
          </a:p>
          <a:p>
            <a:pPr fontAlgn="base">
              <a:spcBef>
                <a:spcPts val="200"/>
              </a:spcBef>
            </a:pPr>
            <a:r>
              <a:rPr lang="en-US" sz="1400" dirty="0"/>
              <a:t>The pizza chain’s same-store sales dropped over the past year still dominos has seen much worse, at the height of the financial crisis it’s same-day sales shrank to a minus 6%.</a:t>
            </a:r>
          </a:p>
          <a:p>
            <a:pPr marL="0" indent="0">
              <a:buNone/>
            </a:pPr>
            <a:r>
              <a:rPr lang="en-US" sz="1400" b="1" dirty="0"/>
              <a:t>Opportunities:</a:t>
            </a:r>
            <a:endParaRPr lang="en-US" sz="1400" dirty="0"/>
          </a:p>
          <a:p>
            <a:pPr fontAlgn="base">
              <a:spcBef>
                <a:spcPts val="200"/>
              </a:spcBef>
            </a:pPr>
            <a:r>
              <a:rPr lang="en-US" sz="1400" dirty="0"/>
              <a:t>Domino’s was the first to start a delivery service and the 30 mins delivery or free set it apart from its competitors which began in 1973.</a:t>
            </a:r>
          </a:p>
          <a:p>
            <a:pPr fontAlgn="base">
              <a:spcBef>
                <a:spcPts val="200"/>
              </a:spcBef>
            </a:pPr>
            <a:r>
              <a:rPr lang="en-US" sz="1400" dirty="0"/>
              <a:t>In 2007, Domino Rolled out its online and mobile ordering sites. In 2008, Domino’s introduced the Pizza Tracker. Not only has Domino’s managed to bring in more than 60% of its business through digital channels.</a:t>
            </a:r>
          </a:p>
          <a:p>
            <a:pPr fontAlgn="base">
              <a:spcBef>
                <a:spcPts val="200"/>
              </a:spcBef>
            </a:pPr>
            <a:r>
              <a:rPr lang="en-US" sz="1400" dirty="0"/>
              <a:t>In 2015, half of the orders came from online platforms like the mobile app and the internet. In 2016, 31% of all pizza ordered online was from Dominos.</a:t>
            </a:r>
          </a:p>
          <a:p>
            <a:pPr fontAlgn="base">
              <a:spcBef>
                <a:spcPts val="200"/>
              </a:spcBef>
            </a:pPr>
            <a:r>
              <a:rPr lang="en-US" sz="1400" dirty="0"/>
              <a:t>Dominos got creative and introduced new dishes to the menu like the cheesy dots in 2004, but the new menu wasn’t helping dominos with its deeper problem.</a:t>
            </a:r>
          </a:p>
          <a:p>
            <a:pPr fontAlgn="base">
              <a:spcBef>
                <a:spcPts val="200"/>
              </a:spcBef>
            </a:pPr>
            <a:r>
              <a:rPr lang="en-US" sz="1400" dirty="0"/>
              <a:t>In late 2009 it launched an AD Campaign ; which customers already knew.</a:t>
            </a:r>
          </a:p>
          <a:p>
            <a:endParaRPr lang="en-US" sz="1400" dirty="0"/>
          </a:p>
        </p:txBody>
      </p:sp>
    </p:spTree>
    <p:extLst>
      <p:ext uri="{BB962C8B-B14F-4D97-AF65-F5344CB8AC3E}">
        <p14:creationId xmlns:p14="http://schemas.microsoft.com/office/powerpoint/2010/main" val="147446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6742-6882-40FA-970D-1452ADAF31C5}"/>
              </a:ext>
            </a:extLst>
          </p:cNvPr>
          <p:cNvSpPr>
            <a:spLocks noGrp="1"/>
          </p:cNvSpPr>
          <p:nvPr>
            <p:ph type="ctrTitle"/>
          </p:nvPr>
        </p:nvSpPr>
        <p:spPr>
          <a:xfrm>
            <a:off x="206188" y="152401"/>
            <a:ext cx="11734800" cy="439270"/>
          </a:xfrm>
        </p:spPr>
        <p:txBody>
          <a:bodyPr>
            <a:normAutofit fontScale="90000"/>
          </a:bodyPr>
          <a:lstStyle/>
          <a:p>
            <a:pPr algn="ctr"/>
            <a:r>
              <a:rPr lang="en-US" sz="2400" b="1" u="sng" dirty="0"/>
              <a:t>Information Technology SWOT Analysis</a:t>
            </a:r>
            <a:endParaRPr lang="en-US" b="1" u="sng" dirty="0"/>
          </a:p>
        </p:txBody>
      </p:sp>
      <p:sp>
        <p:nvSpPr>
          <p:cNvPr id="3" name="Subtitle 2">
            <a:extLst>
              <a:ext uri="{FF2B5EF4-FFF2-40B4-BE49-F238E27FC236}">
                <a16:creationId xmlns:a16="http://schemas.microsoft.com/office/drawing/2014/main" id="{57B4BB33-A7D4-40FB-A140-6F183462C0DF}"/>
              </a:ext>
            </a:extLst>
          </p:cNvPr>
          <p:cNvSpPr>
            <a:spLocks noGrp="1"/>
          </p:cNvSpPr>
          <p:nvPr>
            <p:ph type="subTitle" idx="1"/>
          </p:nvPr>
        </p:nvSpPr>
        <p:spPr>
          <a:xfrm>
            <a:off x="475129" y="860612"/>
            <a:ext cx="11403105" cy="5495364"/>
          </a:xfrm>
        </p:spPr>
        <p:txBody>
          <a:bodyPr>
            <a:normAutofit/>
          </a:bodyPr>
          <a:lstStyle/>
          <a:p>
            <a:r>
              <a:rPr lang="en-US" sz="4300" dirty="0"/>
              <a:t> </a:t>
            </a:r>
          </a:p>
          <a:p>
            <a:endParaRPr lang="en-US" dirty="0"/>
          </a:p>
        </p:txBody>
      </p:sp>
      <p:graphicFrame>
        <p:nvGraphicFramePr>
          <p:cNvPr id="4" name="Table 4">
            <a:extLst>
              <a:ext uri="{FF2B5EF4-FFF2-40B4-BE49-F238E27FC236}">
                <a16:creationId xmlns:a16="http://schemas.microsoft.com/office/drawing/2014/main" id="{F7DBF5D2-9DDB-495B-89CB-74BB4A135A6E}"/>
              </a:ext>
            </a:extLst>
          </p:cNvPr>
          <p:cNvGraphicFramePr>
            <a:graphicFrameLocks noGrp="1"/>
          </p:cNvGraphicFramePr>
          <p:nvPr>
            <p:extLst>
              <p:ext uri="{D42A27DB-BD31-4B8C-83A1-F6EECF244321}">
                <p14:modId xmlns:p14="http://schemas.microsoft.com/office/powerpoint/2010/main" val="4133658561"/>
              </p:ext>
            </p:extLst>
          </p:nvPr>
        </p:nvGraphicFramePr>
        <p:xfrm>
          <a:off x="313766" y="719666"/>
          <a:ext cx="6983505" cy="5495364"/>
        </p:xfrm>
        <a:graphic>
          <a:graphicData uri="http://schemas.openxmlformats.org/drawingml/2006/table">
            <a:tbl>
              <a:tblPr firstRow="1" bandRow="1">
                <a:tableStyleId>{5C22544A-7EE6-4342-B048-85BDC9FD1C3A}</a:tableStyleId>
              </a:tblPr>
              <a:tblGrid>
                <a:gridCol w="3501700">
                  <a:extLst>
                    <a:ext uri="{9D8B030D-6E8A-4147-A177-3AD203B41FA5}">
                      <a16:colId xmlns:a16="http://schemas.microsoft.com/office/drawing/2014/main" val="2857522634"/>
                    </a:ext>
                  </a:extLst>
                </a:gridCol>
                <a:gridCol w="3481805">
                  <a:extLst>
                    <a:ext uri="{9D8B030D-6E8A-4147-A177-3AD203B41FA5}">
                      <a16:colId xmlns:a16="http://schemas.microsoft.com/office/drawing/2014/main" val="3383246816"/>
                    </a:ext>
                  </a:extLst>
                </a:gridCol>
              </a:tblGrid>
              <a:tr h="2747682">
                <a:tc>
                  <a:txBody>
                    <a:bodyPr/>
                    <a:lstStyle/>
                    <a:p>
                      <a:r>
                        <a:rPr lang="en-US" sz="2000" dirty="0"/>
                        <a:t>Strengths: </a:t>
                      </a:r>
                    </a:p>
                    <a:p>
                      <a:endParaRPr lang="en-US" sz="2000" dirty="0"/>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Strong network of Channel</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Digital ordering</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Digital utilities</a:t>
                      </a:r>
                    </a:p>
                    <a:p>
                      <a:pPr marL="285750" lvl="0" indent="-285750">
                        <a:buFont typeface="Arial" panose="020B0604020202020204" pitchFamily="34" charset="0"/>
                        <a:buChar char="•"/>
                      </a:pPr>
                      <a:r>
                        <a:rPr lang="en-US" sz="1800" b="1" kern="1200" dirty="0" err="1">
                          <a:solidFill>
                            <a:schemeClr val="accent4">
                              <a:lumMod val="40000"/>
                              <a:lumOff val="60000"/>
                            </a:schemeClr>
                          </a:solidFill>
                          <a:effectLst/>
                          <a:latin typeface="+mn-lt"/>
                          <a:ea typeface="+mn-ea"/>
                          <a:cs typeface="+mn-cs"/>
                        </a:rPr>
                        <a:t>AnyWare</a:t>
                      </a:r>
                      <a:r>
                        <a:rPr lang="en-US" sz="1800" b="1" kern="1200" dirty="0">
                          <a:solidFill>
                            <a:schemeClr val="accent4">
                              <a:lumMod val="40000"/>
                              <a:lumOff val="60000"/>
                            </a:schemeClr>
                          </a:solidFill>
                          <a:effectLst/>
                          <a:latin typeface="+mn-lt"/>
                          <a:ea typeface="+mn-ea"/>
                          <a:cs typeface="+mn-cs"/>
                        </a:rPr>
                        <a:t> platform</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Transparent Relationship with customers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Weakness: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kern="1200" dirty="0">
                        <a:solidFill>
                          <a:schemeClr val="lt1"/>
                        </a:solidFill>
                        <a:effectLst/>
                        <a:latin typeface="+mn-lt"/>
                        <a:ea typeface="+mn-ea"/>
                        <a:cs typeface="+mn-cs"/>
                      </a:endParaRP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Competitors</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Investment in Technologies</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Pizza tracker and promise of fastest delivery</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IT management</a:t>
                      </a:r>
                    </a:p>
                    <a:p>
                      <a:endParaRPr lang="en-US" dirty="0"/>
                    </a:p>
                  </a:txBody>
                  <a:tcPr/>
                </a:tc>
                <a:extLst>
                  <a:ext uri="{0D108BD9-81ED-4DB2-BD59-A6C34878D82A}">
                    <a16:rowId xmlns:a16="http://schemas.microsoft.com/office/drawing/2014/main" val="2932608291"/>
                  </a:ext>
                </a:extLst>
              </a:tr>
              <a:tr h="2747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effectLst/>
                          <a:latin typeface="+mn-lt"/>
                          <a:ea typeface="+mn-ea"/>
                          <a:cs typeface="+mn-cs"/>
                        </a:rPr>
                        <a:t>Opportunities:</a:t>
                      </a:r>
                      <a:endParaRPr lang="en-US" sz="2000" kern="1200" dirty="0">
                        <a:solidFill>
                          <a:schemeClr val="dk1"/>
                        </a:solidFill>
                        <a:effectLst/>
                        <a:latin typeface="+mn-lt"/>
                        <a:ea typeface="+mn-ea"/>
                        <a:cs typeface="+mn-cs"/>
                      </a:endParaRPr>
                    </a:p>
                    <a:p>
                      <a:endParaRPr lang="en-US" dirty="0"/>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Innovation</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Data Analytics</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Loyalty points</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Delivery service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effectLst/>
                          <a:latin typeface="+mn-lt"/>
                          <a:ea typeface="+mn-ea"/>
                          <a:cs typeface="+mn-cs"/>
                        </a:rPr>
                        <a:t>Threats:</a:t>
                      </a:r>
                      <a:endParaRPr lang="en-US" sz="2000" kern="1200" dirty="0">
                        <a:solidFill>
                          <a:schemeClr val="dk1"/>
                        </a:solidFill>
                        <a:effectLst/>
                        <a:latin typeface="+mn-lt"/>
                        <a:ea typeface="+mn-ea"/>
                        <a:cs typeface="+mn-cs"/>
                      </a:endParaRPr>
                    </a:p>
                    <a:p>
                      <a:endParaRPr lang="en-US" dirty="0"/>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Data Privacy</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Technological faults</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Competitors</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Consumer buying behavior</a:t>
                      </a:r>
                    </a:p>
                    <a:p>
                      <a:endParaRPr lang="en-US" dirty="0"/>
                    </a:p>
                  </a:txBody>
                  <a:tcPr/>
                </a:tc>
                <a:extLst>
                  <a:ext uri="{0D108BD9-81ED-4DB2-BD59-A6C34878D82A}">
                    <a16:rowId xmlns:a16="http://schemas.microsoft.com/office/drawing/2014/main" val="2169313980"/>
                  </a:ext>
                </a:extLst>
              </a:tr>
            </a:tbl>
          </a:graphicData>
        </a:graphic>
      </p:graphicFrame>
      <p:graphicFrame>
        <p:nvGraphicFramePr>
          <p:cNvPr id="6" name="Table 6">
            <a:extLst>
              <a:ext uri="{FF2B5EF4-FFF2-40B4-BE49-F238E27FC236}">
                <a16:creationId xmlns:a16="http://schemas.microsoft.com/office/drawing/2014/main" id="{30A4E871-F1AC-4D3F-93E9-03B022DCC808}"/>
              </a:ext>
            </a:extLst>
          </p:cNvPr>
          <p:cNvGraphicFramePr>
            <a:graphicFrameLocks noGrp="1"/>
          </p:cNvGraphicFramePr>
          <p:nvPr>
            <p:extLst>
              <p:ext uri="{D42A27DB-BD31-4B8C-83A1-F6EECF244321}">
                <p14:modId xmlns:p14="http://schemas.microsoft.com/office/powerpoint/2010/main" val="2226547765"/>
              </p:ext>
            </p:extLst>
          </p:nvPr>
        </p:nvGraphicFramePr>
        <p:xfrm>
          <a:off x="8184777" y="719666"/>
          <a:ext cx="3693457" cy="5669280"/>
        </p:xfrm>
        <a:graphic>
          <a:graphicData uri="http://schemas.openxmlformats.org/drawingml/2006/table">
            <a:tbl>
              <a:tblPr firstRow="1" bandRow="1">
                <a:tableStyleId>{5DA37D80-6434-44D0-A028-1B22A696006F}</a:tableStyleId>
              </a:tblPr>
              <a:tblGrid>
                <a:gridCol w="3693457">
                  <a:extLst>
                    <a:ext uri="{9D8B030D-6E8A-4147-A177-3AD203B41FA5}">
                      <a16:colId xmlns:a16="http://schemas.microsoft.com/office/drawing/2014/main" val="1862791700"/>
                    </a:ext>
                  </a:extLst>
                </a:gridCol>
              </a:tblGrid>
              <a:tr h="27476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kern="1200" dirty="0">
                          <a:solidFill>
                            <a:schemeClr val="tx1"/>
                          </a:solidFill>
                          <a:effectLst/>
                          <a:latin typeface="+mn-lt"/>
                          <a:ea typeface="+mn-ea"/>
                          <a:cs typeface="+mn-cs"/>
                        </a:rPr>
                        <a:t>MISSION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kern="1200" dirty="0">
                          <a:solidFill>
                            <a:schemeClr val="accent5">
                              <a:lumMod val="50000"/>
                            </a:schemeClr>
                          </a:solidFill>
                          <a:effectLst/>
                          <a:latin typeface="+mn-lt"/>
                          <a:ea typeface="+mn-ea"/>
                          <a:cs typeface="+mn-cs"/>
                        </a:rPr>
                        <a:t>Domino’s pizza believes in countering hunger and pizza craves with utmost simplicity following the path of digitalization which enables smooth, reliable and fastest pizza delivery along with maintaining trust and loyalty with the customers which will not leave any customer unsatisfied.</a:t>
                      </a:r>
                    </a:p>
                    <a:p>
                      <a:endParaRPr lang="en-US" dirty="0"/>
                    </a:p>
                  </a:txBody>
                  <a:tcPr/>
                </a:tc>
                <a:extLst>
                  <a:ext uri="{0D108BD9-81ED-4DB2-BD59-A6C34878D82A}">
                    <a16:rowId xmlns:a16="http://schemas.microsoft.com/office/drawing/2014/main" val="3510147832"/>
                  </a:ext>
                </a:extLst>
              </a:tr>
              <a:tr h="27476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VISION</a:t>
                      </a:r>
                      <a:endParaRPr lang="en-US" sz="18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accent5">
                              <a:lumMod val="50000"/>
                            </a:schemeClr>
                          </a:solidFill>
                          <a:effectLst/>
                          <a:latin typeface="+mn-lt"/>
                          <a:ea typeface="+mn-ea"/>
                          <a:cs typeface="+mn-cs"/>
                        </a:rPr>
                        <a:t>Reaching out worldwide, not afraid to fail, operate with speed, making efficiency and customer satisfaction 24/7 as utmost priority by making best use of technology in the business activities and thriving to incorporate technological innovations alongside maintaining privacy and integrity of customer data</a:t>
                      </a:r>
                    </a:p>
                    <a:p>
                      <a:endParaRPr lang="en-US" dirty="0"/>
                    </a:p>
                  </a:txBody>
                  <a:tcPr/>
                </a:tc>
                <a:extLst>
                  <a:ext uri="{0D108BD9-81ED-4DB2-BD59-A6C34878D82A}">
                    <a16:rowId xmlns:a16="http://schemas.microsoft.com/office/drawing/2014/main" val="1196341282"/>
                  </a:ext>
                </a:extLst>
              </a:tr>
            </a:tbl>
          </a:graphicData>
        </a:graphic>
      </p:graphicFrame>
    </p:spTree>
    <p:extLst>
      <p:ext uri="{BB962C8B-B14F-4D97-AF65-F5344CB8AC3E}">
        <p14:creationId xmlns:p14="http://schemas.microsoft.com/office/powerpoint/2010/main" val="175086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8185-4373-4978-99CB-8067F474E54D}"/>
              </a:ext>
            </a:extLst>
          </p:cNvPr>
          <p:cNvSpPr>
            <a:spLocks noGrp="1"/>
          </p:cNvSpPr>
          <p:nvPr>
            <p:ph type="ctrTitle"/>
          </p:nvPr>
        </p:nvSpPr>
        <p:spPr>
          <a:xfrm>
            <a:off x="838200" y="0"/>
            <a:ext cx="10515600" cy="519291"/>
          </a:xfrm>
        </p:spPr>
        <p:txBody>
          <a:bodyPr vert="horz" lIns="91440" tIns="45720" rIns="91440" bIns="45720" rtlCol="0" anchor="ctr">
            <a:normAutofit/>
          </a:bodyPr>
          <a:lstStyle/>
          <a:p>
            <a:r>
              <a:rPr lang="en-US" sz="2400" b="1" u="sng" kern="1200" dirty="0">
                <a:solidFill>
                  <a:schemeClr val="tx1"/>
                </a:solidFill>
                <a:latin typeface="+mj-lt"/>
                <a:ea typeface="+mj-ea"/>
                <a:cs typeface="+mj-cs"/>
              </a:rPr>
              <a:t>IT Strategic Goals and Objectives</a:t>
            </a:r>
          </a:p>
        </p:txBody>
      </p:sp>
      <p:graphicFrame>
        <p:nvGraphicFramePr>
          <p:cNvPr id="7" name="Table 7">
            <a:extLst>
              <a:ext uri="{FF2B5EF4-FFF2-40B4-BE49-F238E27FC236}">
                <a16:creationId xmlns:a16="http://schemas.microsoft.com/office/drawing/2014/main" id="{28BEBE25-AB9F-4B97-9B80-F527C3CE57DD}"/>
              </a:ext>
            </a:extLst>
          </p:cNvPr>
          <p:cNvGraphicFramePr>
            <a:graphicFrameLocks noGrp="1"/>
          </p:cNvGraphicFramePr>
          <p:nvPr>
            <p:extLst>
              <p:ext uri="{D42A27DB-BD31-4B8C-83A1-F6EECF244321}">
                <p14:modId xmlns:p14="http://schemas.microsoft.com/office/powerpoint/2010/main" val="3913934536"/>
              </p:ext>
            </p:extLst>
          </p:nvPr>
        </p:nvGraphicFramePr>
        <p:xfrm>
          <a:off x="304799" y="582806"/>
          <a:ext cx="11438965" cy="4432708"/>
        </p:xfrm>
        <a:graphic>
          <a:graphicData uri="http://schemas.openxmlformats.org/drawingml/2006/table">
            <a:tbl>
              <a:tblPr firstRow="1" bandRow="1">
                <a:tableStyleId>{3B4B98B0-60AC-42C2-AFA5-B58CD77FA1E5}</a:tableStyleId>
              </a:tblPr>
              <a:tblGrid>
                <a:gridCol w="4706472">
                  <a:extLst>
                    <a:ext uri="{9D8B030D-6E8A-4147-A177-3AD203B41FA5}">
                      <a16:colId xmlns:a16="http://schemas.microsoft.com/office/drawing/2014/main" val="2791042589"/>
                    </a:ext>
                  </a:extLst>
                </a:gridCol>
                <a:gridCol w="6732493">
                  <a:extLst>
                    <a:ext uri="{9D8B030D-6E8A-4147-A177-3AD203B41FA5}">
                      <a16:colId xmlns:a16="http://schemas.microsoft.com/office/drawing/2014/main" val="3013795896"/>
                    </a:ext>
                  </a:extLst>
                </a:gridCol>
              </a:tblGrid>
              <a:tr h="285336">
                <a:tc>
                  <a:txBody>
                    <a:bodyPr/>
                    <a:lstStyle/>
                    <a:p>
                      <a:pPr algn="ctr"/>
                      <a:r>
                        <a:rPr lang="en-US" sz="1400" dirty="0"/>
                        <a:t>Goals</a:t>
                      </a:r>
                    </a:p>
                  </a:txBody>
                  <a:tcPr marL="73132" marR="73132" marT="36566" marB="36566"/>
                </a:tc>
                <a:tc>
                  <a:txBody>
                    <a:bodyPr/>
                    <a:lstStyle/>
                    <a:p>
                      <a:pPr algn="ctr"/>
                      <a:r>
                        <a:rPr lang="en-US" sz="1400" dirty="0"/>
                        <a:t>Objectives</a:t>
                      </a:r>
                    </a:p>
                  </a:txBody>
                  <a:tcPr marL="73132" marR="73132" marT="36566" marB="36566"/>
                </a:tc>
                <a:extLst>
                  <a:ext uri="{0D108BD9-81ED-4DB2-BD59-A6C34878D82A}">
                    <a16:rowId xmlns:a16="http://schemas.microsoft.com/office/drawing/2014/main" val="4264191299"/>
                  </a:ext>
                </a:extLst>
              </a:tr>
              <a:tr h="8014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accent5">
                              <a:lumMod val="50000"/>
                            </a:schemeClr>
                          </a:solidFill>
                          <a:effectLst/>
                        </a:rPr>
                        <a:t>1. Innovate, Invest and incorporate in advancement of technologies and digitization of business goals to lead the market.</a:t>
                      </a:r>
                    </a:p>
                    <a:p>
                      <a:endParaRPr lang="en-US" sz="1200" dirty="0"/>
                    </a:p>
                  </a:txBody>
                  <a:tcPr marL="73132" marR="73132" marT="36566" marB="36566"/>
                </a:tc>
                <a:tc>
                  <a:txBody>
                    <a:bodyPr/>
                    <a:lstStyle/>
                    <a:p>
                      <a:r>
                        <a:rPr lang="en-US" sz="1200" dirty="0">
                          <a:solidFill>
                            <a:schemeClr val="accent5">
                              <a:lumMod val="50000"/>
                            </a:schemeClr>
                          </a:solidFill>
                        </a:rPr>
                        <a:t>1.1 </a:t>
                      </a:r>
                      <a:r>
                        <a:rPr lang="en-US" sz="1200" b="0" kern="1200" dirty="0">
                          <a:solidFill>
                            <a:schemeClr val="accent5">
                              <a:lumMod val="50000"/>
                            </a:schemeClr>
                          </a:solidFill>
                          <a:effectLst/>
                        </a:rPr>
                        <a:t>Implementation of AI techniques for staying competitive.</a:t>
                      </a:r>
                    </a:p>
                    <a:p>
                      <a:r>
                        <a:rPr lang="en-US" sz="1200" b="0" kern="1200" dirty="0">
                          <a:solidFill>
                            <a:schemeClr val="accent5">
                              <a:lumMod val="50000"/>
                            </a:schemeClr>
                          </a:solidFill>
                          <a:effectLst/>
                        </a:rPr>
                        <a:t>1.2 Investing in latest technologies will minimize employee turnover and encourage new ideas from young talent paving path to revenue growth.</a:t>
                      </a:r>
                    </a:p>
                    <a:p>
                      <a:r>
                        <a:rPr lang="en-US" sz="1200" b="0" kern="1200" dirty="0">
                          <a:solidFill>
                            <a:schemeClr val="accent5">
                              <a:lumMod val="50000"/>
                            </a:schemeClr>
                          </a:solidFill>
                          <a:effectLst/>
                        </a:rPr>
                        <a:t>1.3 Incorporating emerging technologies to withstand customer’s growing demand for pizza services.</a:t>
                      </a:r>
                      <a:endParaRPr lang="en-US" sz="1200" b="0" dirty="0">
                        <a:solidFill>
                          <a:schemeClr val="accent5">
                            <a:lumMod val="50000"/>
                          </a:schemeClr>
                        </a:solidFill>
                      </a:endParaRPr>
                    </a:p>
                  </a:txBody>
                  <a:tcPr marL="73132" marR="73132" marT="36566" marB="36566"/>
                </a:tc>
                <a:extLst>
                  <a:ext uri="{0D108BD9-81ED-4DB2-BD59-A6C34878D82A}">
                    <a16:rowId xmlns:a16="http://schemas.microsoft.com/office/drawing/2014/main" val="983003496"/>
                  </a:ext>
                </a:extLst>
              </a:tr>
              <a:tr h="983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2. Build Real-time Applications to support faster insights, better business decision making, reduce costs, improve organizational efficiency, and minimize complexities.</a:t>
                      </a:r>
                      <a:endParaRPr lang="en-US" sz="1200" dirty="0"/>
                    </a:p>
                  </a:txBody>
                  <a:tcPr marL="73132" marR="73132" marT="36566" marB="36566"/>
                </a:tc>
                <a:tc>
                  <a:txBody>
                    <a:bodyPr/>
                    <a:lstStyle/>
                    <a:p>
                      <a:r>
                        <a:rPr lang="en-US" sz="1200" dirty="0"/>
                        <a:t>2.1 </a:t>
                      </a:r>
                      <a:r>
                        <a:rPr lang="en-US" sz="1200" kern="1200" dirty="0">
                          <a:solidFill>
                            <a:schemeClr val="dk1"/>
                          </a:solidFill>
                          <a:effectLst/>
                        </a:rPr>
                        <a:t>Implementation of big data and predictive analytics to predict future influences and to reduce downtime, further improving the bottom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2.2 Identification of patterns behind what is available and how it is being used for current productivity using real-time data and </a:t>
                      </a:r>
                      <a:r>
                        <a:rPr lang="en-US" sz="1200" u="none" strike="noStrike" kern="1200" dirty="0">
                          <a:solidFill>
                            <a:schemeClr val="dk1"/>
                          </a:solidFill>
                          <a:effectLst/>
                        </a:rPr>
                        <a:t>analytics</a:t>
                      </a:r>
                      <a:r>
                        <a:rPr lang="en-US" sz="1200" kern="1200" dirty="0">
                          <a:solidFill>
                            <a:schemeClr val="dk1"/>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2.3 </a:t>
                      </a:r>
                      <a:r>
                        <a:rPr lang="en-US" sz="1200" kern="1200" dirty="0">
                          <a:solidFill>
                            <a:schemeClr val="dk1"/>
                          </a:solidFill>
                          <a:effectLst/>
                        </a:rPr>
                        <a:t>Empowerment of employees and creating collaborative workplace using real time business tools.</a:t>
                      </a:r>
                      <a:endParaRPr lang="en-US" sz="1200" dirty="0"/>
                    </a:p>
                  </a:txBody>
                  <a:tcPr marL="73132" marR="73132" marT="36566" marB="36566"/>
                </a:tc>
                <a:extLst>
                  <a:ext uri="{0D108BD9-81ED-4DB2-BD59-A6C34878D82A}">
                    <a16:rowId xmlns:a16="http://schemas.microsoft.com/office/drawing/2014/main" val="1998754331"/>
                  </a:ext>
                </a:extLst>
              </a:tr>
              <a:tr h="11656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 </a:t>
                      </a:r>
                      <a:r>
                        <a:rPr lang="en-US" sz="1200" kern="1200" dirty="0">
                          <a:solidFill>
                            <a:schemeClr val="dk1"/>
                          </a:solidFill>
                          <a:effectLst/>
                        </a:rPr>
                        <a:t>Customer relationship management and customer service in an efficient and cost-effective way.</a:t>
                      </a:r>
                    </a:p>
                    <a:p>
                      <a:endParaRPr lang="en-US" sz="1200" dirty="0"/>
                    </a:p>
                  </a:txBody>
                  <a:tcPr marL="73132" marR="73132" marT="36566" marB="3656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3.1 </a:t>
                      </a:r>
                      <a:r>
                        <a:rPr lang="en-US" sz="1200" kern="1200" dirty="0">
                          <a:solidFill>
                            <a:schemeClr val="dk1"/>
                          </a:solidFill>
                          <a:effectLst/>
                        </a:rPr>
                        <a:t>Research on best quality, global flavors, healthful items and new food sourcing options using data management and analytics.</a:t>
                      </a:r>
                    </a:p>
                    <a:p>
                      <a:r>
                        <a:rPr lang="en-US" sz="1200" dirty="0"/>
                        <a:t>3.2 </a:t>
                      </a:r>
                      <a:r>
                        <a:rPr lang="en-US" sz="1200" kern="1200" dirty="0">
                          <a:solidFill>
                            <a:schemeClr val="dk1"/>
                          </a:solidFill>
                          <a:effectLst/>
                        </a:rPr>
                        <a:t>Marketing automation of Business processes to reduce the costs.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3.3 Self-service optimization for effortless orders by customers and leading to healthy return on investment.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3.4 </a:t>
                      </a:r>
                      <a:r>
                        <a:rPr lang="en-US" sz="1200" b="0" kern="1200" dirty="0">
                          <a:solidFill>
                            <a:schemeClr val="dk1"/>
                          </a:solidFill>
                          <a:effectLst/>
                        </a:rPr>
                        <a:t>Workforce effectiveness by providing tools and training to deliver better service. </a:t>
                      </a:r>
                      <a:endParaRPr lang="en-US" sz="1200" dirty="0"/>
                    </a:p>
                  </a:txBody>
                  <a:tcPr marL="73132" marR="73132" marT="36566" marB="36566"/>
                </a:tc>
                <a:extLst>
                  <a:ext uri="{0D108BD9-81ED-4DB2-BD59-A6C34878D82A}">
                    <a16:rowId xmlns:a16="http://schemas.microsoft.com/office/drawing/2014/main" val="2237405841"/>
                  </a:ext>
                </a:extLst>
              </a:tr>
              <a:tr h="1183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a:t>
                      </a:r>
                      <a:r>
                        <a:rPr lang="en-US" sz="1200" kern="1200" dirty="0">
                          <a:solidFill>
                            <a:schemeClr val="dk1"/>
                          </a:solidFill>
                          <a:effectLst/>
                        </a:rPr>
                        <a:t>Implementation of a caring digital marketing service provided securing the privacy of the customers using the power of technology.</a:t>
                      </a:r>
                    </a:p>
                    <a:p>
                      <a:endParaRPr lang="en-US" sz="1200" dirty="0"/>
                    </a:p>
                  </a:txBody>
                  <a:tcPr marL="73132" marR="73132" marT="36566" marB="3656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4.1 </a:t>
                      </a:r>
                      <a:r>
                        <a:rPr lang="en-US" sz="1200" kern="1200" dirty="0">
                          <a:solidFill>
                            <a:schemeClr val="dk1"/>
                          </a:solidFill>
                          <a:effectLst/>
                        </a:rPr>
                        <a:t>Communication through online channels and engaging diners in conversations.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4.2 Building advanced features providing weather and parking/traffic delays.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4.3 </a:t>
                      </a:r>
                      <a:r>
                        <a:rPr lang="en-US" sz="1200" kern="1200" dirty="0">
                          <a:solidFill>
                            <a:schemeClr val="dk1"/>
                          </a:solidFill>
                          <a:effectLst/>
                        </a:rPr>
                        <a:t>Maintaining Customer privacy and integrity as priority alongside </a:t>
                      </a:r>
                      <a:r>
                        <a:rPr lang="en-US" sz="1200" kern="1200">
                          <a:solidFill>
                            <a:schemeClr val="dk1"/>
                          </a:solidFill>
                          <a:effectLst/>
                        </a:rPr>
                        <a:t>utilizing technology not just for mere </a:t>
                      </a:r>
                      <a:r>
                        <a:rPr lang="en-US" sz="1200" kern="1200" dirty="0">
                          <a:solidFill>
                            <a:schemeClr val="dk1"/>
                          </a:solidFill>
                          <a:effectLst/>
                        </a:rPr>
                        <a:t>revenue growth.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4.4 Implementing Loyalty programs through digital and mobile strategies to build customer loyalty and trust.</a:t>
                      </a:r>
                      <a:endParaRPr lang="en-US" sz="1200" dirty="0"/>
                    </a:p>
                  </a:txBody>
                  <a:tcPr marL="73132" marR="73132" marT="36566" marB="36566"/>
                </a:tc>
                <a:extLst>
                  <a:ext uri="{0D108BD9-81ED-4DB2-BD59-A6C34878D82A}">
                    <a16:rowId xmlns:a16="http://schemas.microsoft.com/office/drawing/2014/main" val="1086773338"/>
                  </a:ext>
                </a:extLst>
              </a:tr>
            </a:tbl>
          </a:graphicData>
        </a:graphic>
      </p:graphicFrame>
      <p:graphicFrame>
        <p:nvGraphicFramePr>
          <p:cNvPr id="11" name="Table 12">
            <a:extLst>
              <a:ext uri="{FF2B5EF4-FFF2-40B4-BE49-F238E27FC236}">
                <a16:creationId xmlns:a16="http://schemas.microsoft.com/office/drawing/2014/main" id="{B86E931B-71B8-4D0C-82A8-BEEDDFC0932F}"/>
              </a:ext>
            </a:extLst>
          </p:cNvPr>
          <p:cNvGraphicFramePr>
            <a:graphicFrameLocks noGrp="1"/>
          </p:cNvGraphicFramePr>
          <p:nvPr>
            <p:extLst>
              <p:ext uri="{D42A27DB-BD31-4B8C-83A1-F6EECF244321}">
                <p14:modId xmlns:p14="http://schemas.microsoft.com/office/powerpoint/2010/main" val="3199179048"/>
              </p:ext>
            </p:extLst>
          </p:nvPr>
        </p:nvGraphicFramePr>
        <p:xfrm>
          <a:off x="304799" y="5118847"/>
          <a:ext cx="11743765" cy="1478280"/>
        </p:xfrm>
        <a:graphic>
          <a:graphicData uri="http://schemas.openxmlformats.org/drawingml/2006/table">
            <a:tbl>
              <a:tblPr firstRow="1" bandRow="1">
                <a:tableStyleId>{5C22544A-7EE6-4342-B048-85BDC9FD1C3A}</a:tableStyleId>
              </a:tblPr>
              <a:tblGrid>
                <a:gridCol w="11743765">
                  <a:extLst>
                    <a:ext uri="{9D8B030D-6E8A-4147-A177-3AD203B41FA5}">
                      <a16:colId xmlns:a16="http://schemas.microsoft.com/office/drawing/2014/main" val="1519428152"/>
                    </a:ext>
                  </a:extLst>
                </a:gridCol>
              </a:tblGrid>
              <a:tr h="1425388">
                <a:tc>
                  <a:txBody>
                    <a:bodyPr/>
                    <a:lstStyle/>
                    <a:p>
                      <a:r>
                        <a:rPr lang="en-US" sz="1300" b="1" i="0" u="sng" kern="1200" dirty="0">
                          <a:solidFill>
                            <a:schemeClr val="tx1">
                              <a:lumMod val="85000"/>
                              <a:lumOff val="15000"/>
                            </a:schemeClr>
                          </a:solidFill>
                          <a:effectLst/>
                          <a:latin typeface="Calibri" panose="020F0502020204030204" pitchFamily="34" charset="0"/>
                          <a:ea typeface="+mn-ea"/>
                          <a:cs typeface="Calibri" panose="020F0502020204030204" pitchFamily="34" charset="0"/>
                        </a:rPr>
                        <a:t>Conclusion: </a:t>
                      </a:r>
                      <a:r>
                        <a:rPr lang="en-US" sz="1300" b="1" i="0" kern="1200" dirty="0">
                          <a:solidFill>
                            <a:schemeClr val="tx1">
                              <a:lumMod val="85000"/>
                              <a:lumOff val="15000"/>
                            </a:schemeClr>
                          </a:solidFill>
                          <a:effectLst/>
                          <a:latin typeface="Calibri" panose="020F0502020204030204" pitchFamily="34" charset="0"/>
                          <a:ea typeface="+mn-ea"/>
                          <a:cs typeface="Calibri" panose="020F0502020204030204" pitchFamily="34" charset="0"/>
                        </a:rPr>
                        <a:t>IT strategic planning with meticulous goals is very important for any organization to achieve its goals by keeping the spirit of mission alive and marching towards the IT vision. Especially, with the boom and advancement of technology in every sector leading to the digitalization of every task in the last few decades, it has become even more important for companies like Dominos to execute their IT strategies carefully which have a lot of competitors in the market and having an IT department, thriving to make the Robotic unit strong which may be the only identifiable differentiating value proposition for both customers, and the company. The most important parts of the IT strategies are to maintain the quality and flow of IT services continually that aligns with the business model, get ready for any future changes while maintaining ethics of IT, privacy and integrity of customer data. Therefore IT strategy should be capable of minimizing the threats, improvising the business for maximum revenue and maximizing the opportunities.</a:t>
                      </a:r>
                      <a:endParaRPr lang="en-US" sz="1300" b="1" i="1" dirty="0">
                        <a:solidFill>
                          <a:schemeClr val="tx1">
                            <a:lumMod val="85000"/>
                            <a:lumOff val="15000"/>
                          </a:schemeClr>
                        </a:solidFill>
                        <a:latin typeface="Calibri" panose="020F0502020204030204" pitchFamily="34" charset="0"/>
                        <a:cs typeface="Calibri" panose="020F0502020204030204" pitchFamily="34" charset="0"/>
                      </a:endParaRPr>
                    </a:p>
                  </a:txBody>
                  <a:tcPr>
                    <a:solidFill>
                      <a:schemeClr val="bg2">
                        <a:lumMod val="90000"/>
                      </a:schemeClr>
                    </a:solidFill>
                  </a:tcPr>
                </a:tc>
                <a:extLst>
                  <a:ext uri="{0D108BD9-81ED-4DB2-BD59-A6C34878D82A}">
                    <a16:rowId xmlns:a16="http://schemas.microsoft.com/office/drawing/2014/main" val="969973261"/>
                  </a:ext>
                </a:extLst>
              </a:tr>
            </a:tbl>
          </a:graphicData>
        </a:graphic>
      </p:graphicFrame>
    </p:spTree>
    <p:extLst>
      <p:ext uri="{BB962C8B-B14F-4D97-AF65-F5344CB8AC3E}">
        <p14:creationId xmlns:p14="http://schemas.microsoft.com/office/powerpoint/2010/main" val="33280126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89</TotalTime>
  <Words>1034</Words>
  <Application>Microsoft Office PowerPoint</Application>
  <PresentationFormat>Widescreen</PresentationFormat>
  <Paragraphs>77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Gill Sans MT</vt:lpstr>
      <vt:lpstr>Parcel</vt:lpstr>
      <vt:lpstr>PowerPoint Presentation</vt:lpstr>
      <vt:lpstr>Introduction</vt:lpstr>
      <vt:lpstr>Information Technology SWOT Analysis</vt:lpstr>
      <vt:lpstr>IT Strategic Goals and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Alekhya Varapula</dc:creator>
  <cp:lastModifiedBy>Alekhya Varapula</cp:lastModifiedBy>
  <cp:revision>1</cp:revision>
  <dcterms:created xsi:type="dcterms:W3CDTF">2019-12-11T22:35:31Z</dcterms:created>
  <dcterms:modified xsi:type="dcterms:W3CDTF">2019-12-12T18:02:48Z</dcterms:modified>
</cp:coreProperties>
</file>