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3" r:id="rId9"/>
    <p:sldId id="264" r:id="rId10"/>
    <p:sldId id="266" r:id="rId11"/>
    <p:sldId id="270" r:id="rId12"/>
    <p:sldId id="272" r:id="rId13"/>
    <p:sldId id="273" r:id="rId14"/>
    <p:sldId id="259" r:id="rId15"/>
  </p:sldIdLst>
  <p:sldSz cx="12192000" cy="6858000"/>
  <p:notesSz cx="6858000" cy="9144000"/>
  <p:embeddedFontLst>
    <p:embeddedFont>
      <p:font typeface="Calibri" panose="020F0502020204030204"/>
      <p:regular r:id="rId19"/>
    </p:embeddedFont>
    <p:embeddedFont>
      <p:font typeface="Arial Black" panose="020B0A04020102020204" charset="0"/>
      <p:bold r:id="rId20"/>
    </p:embeddedFont>
    <p:embeddedFont>
      <p:font typeface="Bahnschrift SemiBold" panose="020B0502040204020203" charset="0"/>
      <p:bold r:id="rId21"/>
    </p:embeddedFont>
    <p:embeddedFont>
      <p:font typeface="Calibri" panose="020F0502020204030204" charset="0"/>
      <p:regular r:id="rId22"/>
      <p:bold r:id="rId23"/>
      <p:italic r:id="rId24"/>
      <p:boldItalic r:id="rId25"/>
    </p:embeddedFont>
    <p:embeddedFont>
      <p:font typeface="Lato Black" panose="020F0802020204030203"/>
      <p:bold r:id="rId26"/>
      <p:boldItalic r:id="rId27"/>
    </p:embeddedFont>
    <p:embeddedFont>
      <p:font typeface="Libre Baskerville" panose="0200000000000000000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692150" y="3717925"/>
            <a:ext cx="10821035" cy="767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rPr>
              <a:t>Code Refactoring and Bug </a:t>
            </a:r>
            <a:r>
              <a:rPr lang="en-IN" sz="4400" b="0" i="0" u="none" strike="noStrike" cap="none">
                <a:solidFill>
                  <a:schemeClr val="tx1"/>
                </a:solidFill>
                <a:effectLst>
                  <a:outerShdw blurRad="38100" dist="19050" dir="2700000" algn="tl" rotWithShape="0">
                    <a:schemeClr val="dk1">
                      <a:alpha val="40000"/>
                    </a:schemeClr>
                  </a:outerShdw>
                </a:effectLst>
                <a:latin typeface="Arial Black" panose="020B0A04020102020204" charset="0"/>
                <a:ea typeface="Calibri" panose="020F0502020204030204"/>
                <a:cs typeface="Arial Black" panose="020B0A04020102020204" charset="0"/>
                <a:sym typeface="Calibri" panose="020F0502020204030204"/>
              </a:rPr>
              <a:t>Fixing</a:t>
            </a:r>
            <a:endPar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2024-02-29 224128"/>
          <p:cNvPicPr>
            <a:picLocks noChangeAspect="1"/>
          </p:cNvPicPr>
          <p:nvPr/>
        </p:nvPicPr>
        <p:blipFill>
          <a:blip r:embed="rId1"/>
          <a:stretch>
            <a:fillRect/>
          </a:stretch>
        </p:blipFill>
        <p:spPr>
          <a:xfrm>
            <a:off x="290195" y="294005"/>
            <a:ext cx="9789160" cy="5895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9 002359"/>
          <p:cNvPicPr>
            <a:picLocks noChangeAspect="1"/>
          </p:cNvPicPr>
          <p:nvPr/>
        </p:nvPicPr>
        <p:blipFill>
          <a:blip r:embed="rId1"/>
          <a:stretch>
            <a:fillRect/>
          </a:stretch>
        </p:blipFill>
        <p:spPr>
          <a:xfrm>
            <a:off x="224790" y="1787525"/>
            <a:ext cx="9967595" cy="2506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998220"/>
            <a:ext cx="11061700" cy="4018915"/>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1800"/>
              <a:buFont typeface="Arial" panose="020B0604020202020204" pitchFamily="34" charset="0"/>
              <a:buNone/>
            </a:pPr>
            <a:r>
              <a:rPr lang="en-US" altLang="en-IN" sz="2000" i="1"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 </a:t>
            </a:r>
            <a:r>
              <a:rPr lang="en-US" altLang="en-IN" sz="2000" b="1">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Intoduction</a:t>
            </a:r>
            <a:endParaRPr lang="en-US" altLang="en-IN" sz="2000" b="1">
              <a:solidFill>
                <a:schemeClr val="dk1"/>
              </a:solidFill>
              <a:latin typeface="Bahnschrift SemiBold" panose="020B0502040204020203" charset="0"/>
              <a:ea typeface="Calibri" panose="020F0502020204030204"/>
              <a:cs typeface="Bahnschrift SemiBold" panose="020B0502040204020203" charset="0"/>
              <a:sym typeface="Calibri" panose="020F0502020204030204"/>
            </a:endParaRPr>
          </a:p>
          <a:p>
            <a:pPr marL="0" marR="0" lvl="0" indent="0" algn="l" rtl="0">
              <a:lnSpc>
                <a:spcPct val="110000"/>
              </a:lnSpc>
              <a:spcBef>
                <a:spcPts val="0"/>
              </a:spcBef>
              <a:spcAft>
                <a:spcPts val="0"/>
              </a:spcAft>
              <a:buClr>
                <a:schemeClr val="dk1"/>
              </a:buClr>
              <a:buSzPts val="1800"/>
              <a:buFont typeface="Arial" panose="020B0604020202020204"/>
              <a:buNone/>
            </a:pPr>
            <a:r>
              <a:rPr lang="en-US" altLang="en-IN" sz="180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altLang="en-IN" sz="18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en-IN"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a:t>
            </a:r>
            <a:r>
              <a:rPr lang="en-IN" altLang="en-US"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Alkehya</a:t>
            </a:r>
            <a:r>
              <a:rPr lang="en-US" altLang="en-IN"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i completed my</a:t>
            </a:r>
            <a:r>
              <a:rPr lang="en-IN" altLang="en-US"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B.Tech</a:t>
            </a:r>
            <a:r>
              <a:rPr lang="en-US" altLang="en-IN"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a:t>
            </a:r>
            <a:endParaRPr lang="en-US" altLang="en-IN" sz="1800" i="1" u="none" strike="noStrike" cap="none">
              <a:solidFill>
                <a:schemeClr val="dk1"/>
              </a:solidFill>
              <a:latin typeface="+mn-lt"/>
              <a:ea typeface="Calibri" panose="020F0502020204030204"/>
              <a:cs typeface="+mn-lt"/>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i="1"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30000"/>
              </a:lnSpc>
              <a:spcBef>
                <a:spcPts val="0"/>
              </a:spcBef>
              <a:spcAft>
                <a:spcPts val="0"/>
              </a:spcAft>
              <a:buClr>
                <a:schemeClr val="dk1"/>
              </a:buClr>
              <a:buSzPts val="1800"/>
              <a:buFont typeface="Arial" panose="020B0604020202020204"/>
              <a:buNone/>
            </a:pPr>
            <a:r>
              <a:rPr lang="en-IN" sz="2000" b="1"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Why you want to learn Data Science</a:t>
            </a:r>
            <a:endParaRPr lang="en-IN" sz="2000" b="1"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endParaRPr>
          </a:p>
          <a:p>
            <a:pPr marL="0" marR="0" lvl="0" indent="0" algn="l" rtl="0">
              <a:lnSpc>
                <a:spcPct val="130000"/>
              </a:lnSpc>
              <a:spcBef>
                <a:spcPts val="0"/>
              </a:spcBef>
              <a:spcAft>
                <a:spcPts val="0"/>
              </a:spcAft>
              <a:buClr>
                <a:schemeClr val="dk1"/>
              </a:buClr>
              <a:buSzPts val="1800"/>
              <a:buFont typeface="Arial" panose="020B0604020202020204"/>
              <a:buNone/>
            </a:pPr>
            <a:r>
              <a:rPr lang="en-US" sz="1800" u="none" strike="noStrike" cap="none">
                <a:solidFill>
                  <a:schemeClr val="dk1"/>
                </a:solidFill>
                <a:latin typeface="Calibri" panose="020F0502020204030204" charset="0"/>
                <a:ea typeface="Calibri" panose="020F0502020204030204"/>
                <a:cs typeface="Calibri" panose="020F0502020204030204" charset="0"/>
                <a:sym typeface="Calibri" panose="020F0502020204030204"/>
              </a:rPr>
              <a:t>    </a:t>
            </a:r>
            <a:r>
              <a:rPr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Manipulating and analyzing large datasets, building predictive models, and deriving actionable insights require critical thinking, problem-solving skills, and a deep understanding of statistics and programming. For intellectually curious individuals, data science presents a stimulating challeng</a:t>
            </a:r>
            <a:r>
              <a:rPr lang="en-US"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e.</a:t>
            </a:r>
            <a:endParaRPr lang="en-US" sz="1600" i="1"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endParaRPr lang="en-US" sz="1600" i="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2000"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Github:  </a:t>
            </a:r>
            <a:r>
              <a:rPr lang="en-US" sz="1600" i="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https://github.com/AlekhyaVankayala09/Regex-Bug-Fixing-APP/upload/main</a:t>
            </a:r>
            <a:endParaRPr lang="en-US" sz="1600" i="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3" name="Picture 2" descr="images"/>
          <p:cNvPicPr>
            <a:picLocks noChangeAspect="1"/>
          </p:cNvPicPr>
          <p:nvPr/>
        </p:nvPicPr>
        <p:blipFill>
          <a:blip r:embed="rId1"/>
          <a:stretch>
            <a:fillRect/>
          </a:stretch>
        </p:blipFill>
        <p:spPr>
          <a:xfrm>
            <a:off x="1055370" y="5300980"/>
            <a:ext cx="885190" cy="395605"/>
          </a:xfrm>
          <a:prstGeom prst="rect">
            <a:avLst/>
          </a:prstGeom>
        </p:spPr>
      </p:pic>
      <p:pic>
        <p:nvPicPr>
          <p:cNvPr id="2" name="Picture 1" descr="github-logo-vector"/>
          <p:cNvPicPr>
            <a:picLocks noChangeAspect="1"/>
          </p:cNvPicPr>
          <p:nvPr/>
        </p:nvPicPr>
        <p:blipFill>
          <a:blip r:embed="rId2"/>
          <a:stretch>
            <a:fillRect/>
          </a:stretch>
        </p:blipFill>
        <p:spPr>
          <a:xfrm>
            <a:off x="2568575" y="5288915"/>
            <a:ext cx="2486660" cy="513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8625" y="379730"/>
            <a:ext cx="11440160" cy="5512435"/>
          </a:xfrm>
          <a:prstGeom prst="rect">
            <a:avLst/>
          </a:prstGeom>
          <a:noFill/>
        </p:spPr>
        <p:txBody>
          <a:bodyPr wrap="square" rtlCol="0" anchor="t">
            <a:noAutofit/>
          </a:bodyPr>
          <a:p>
            <a:pPr>
              <a:lnSpc>
                <a:spcPct val="120000"/>
              </a:lnSpc>
            </a:pPr>
            <a:r>
              <a:rPr lang="en-US" sz="2000">
                <a:latin typeface="Bahnschrift SemiBold" panose="020B0502040204020203" charset="0"/>
                <a:cs typeface="Bahnschrift SemiBold" panose="020B0502040204020203" charset="0"/>
              </a:rPr>
              <a:t>Scenario:</a:t>
            </a:r>
            <a:endParaRPr lang="en-US" sz="2000">
              <a:latin typeface="Bahnschrift SemiBold" panose="020B0502040204020203" charset="0"/>
              <a:cs typeface="Bahnschrift SemiBold" panose="020B0502040204020203" charset="0"/>
            </a:endParaRPr>
          </a:p>
          <a:p>
            <a:pPr>
              <a:lnSpc>
                <a:spcPct val="120000"/>
              </a:lnSpc>
            </a:pPr>
            <a:r>
              <a:rPr lang="en-US" sz="1600"/>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1600"/>
          </a:p>
          <a:p>
            <a:endParaRPr lang="en-US"/>
          </a:p>
          <a:p>
            <a:pPr>
              <a:lnSpc>
                <a:spcPct val="120000"/>
              </a:lnSpc>
            </a:pPr>
            <a:r>
              <a:rPr lang="en-US" sz="2000">
                <a:latin typeface="Bahnschrift SemiBold" panose="020B0502040204020203" charset="0"/>
                <a:cs typeface="Bahnschrift SemiBold" panose="020B0502040204020203" charset="0"/>
              </a:rPr>
              <a:t>Task:</a:t>
            </a:r>
            <a:endParaRPr lang="en-US" sz="2000">
              <a:latin typeface="Bahnschrift SemiBold" panose="020B0502040204020203" charset="0"/>
              <a:cs typeface="Bahnschrift SemiBold" panose="020B0502040204020203" charset="0"/>
            </a:endParaRPr>
          </a:p>
          <a:p>
            <a:pPr>
              <a:lnSpc>
                <a:spcPct val="120000"/>
              </a:lnSpc>
            </a:pPr>
            <a:r>
              <a:rPr lang="en-US" sz="160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1600"/>
          </a:p>
          <a:p>
            <a:pPr>
              <a:lnSpc>
                <a:spcPct val="120000"/>
              </a:lnSpc>
            </a:pPr>
            <a:endParaRPr lang="en-US"/>
          </a:p>
          <a:p>
            <a:pPr>
              <a:lnSpc>
                <a:spcPct val="120000"/>
              </a:lnSpc>
            </a:pPr>
            <a:r>
              <a:rPr lang="en-US" sz="2000">
                <a:latin typeface="Bahnschrift SemiBold" panose="020B0502040204020203" charset="0"/>
                <a:cs typeface="Bahnschrift SemiBold" panose="020B0502040204020203" charset="0"/>
              </a:rPr>
              <a:t>More Details:</a:t>
            </a:r>
            <a:endParaRPr lang="en-US" sz="2000">
              <a:latin typeface="Bahnschrift SemiBold" panose="020B0502040204020203" charset="0"/>
              <a:cs typeface="Bahnschrift SemiBold" panose="020B0502040204020203" charset="0"/>
            </a:endParaRPr>
          </a:p>
          <a:p>
            <a:pPr>
              <a:lnSpc>
                <a:spcPct val="120000"/>
              </a:lnSpc>
            </a:pPr>
            <a:r>
              <a:rPr lang="en-US" sz="1600"/>
              <a:t>The application's home route contains a text field and a button. Users can add a note, and all the notes should be displayed as an unordered list below the text field on the same page.</a:t>
            </a:r>
            <a:endParaRPr lang="en-US" sz="1600"/>
          </a:p>
          <a:p>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8150" y="496570"/>
            <a:ext cx="10108565" cy="5659120"/>
          </a:xfrm>
          <a:prstGeom prst="rect">
            <a:avLst/>
          </a:prstGeom>
          <a:noFill/>
        </p:spPr>
        <p:txBody>
          <a:bodyPr wrap="square" rtlCol="0">
            <a:noAutofit/>
          </a:bodyPr>
          <a:p>
            <a:pPr algn="l"/>
            <a:r>
              <a:rPr lang="en-US" sz="1600"/>
              <a:t>On Visual Studio to fix bugs by using Python and Flask frame work.</a:t>
            </a:r>
            <a:endParaRPr lang="en-US" sz="1600"/>
          </a:p>
          <a:p>
            <a:pPr algn="l"/>
            <a:endParaRPr lang="en-US" sz="1600"/>
          </a:p>
          <a:p>
            <a:pPr algn="l"/>
            <a:r>
              <a:rPr lang="en-US" sz="1800">
                <a:latin typeface="Bahnschrift SemiBold" panose="020B0502040204020203" charset="0"/>
                <a:cs typeface="Bahnschrift SemiBold" panose="020B0502040204020203" charset="0"/>
              </a:rPr>
              <a:t>Mandatory steps:</a:t>
            </a:r>
            <a:r>
              <a:rPr lang="en-US" sz="1800"/>
              <a:t>  </a:t>
            </a: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r>
              <a:rPr lang="en-US" sz="1800"/>
              <a:t>Create a Virtual envirnoment in app folder by using this code.</a:t>
            </a: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r>
              <a:rPr lang="en-US" sz="1800"/>
              <a:t>Activate the virtual envirnoment by using this below code.</a:t>
            </a:r>
            <a:endParaRPr lang="en-US" sz="1800"/>
          </a:p>
          <a:p>
            <a:pPr marL="0" indent="0" algn="l">
              <a:buFont typeface="Arial" panose="020B0604020202020204" pitchFamily="34" charset="0"/>
              <a:buNone/>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r>
              <a:rPr lang="en-US" sz="1800"/>
              <a:t>Run python app.py file to check how was web interface.</a:t>
            </a:r>
            <a:endParaRPr lang="en-US" sz="1800"/>
          </a:p>
          <a:p>
            <a:pPr marL="0" indent="0" algn="l">
              <a:buFont typeface="Arial" panose="020B0604020202020204" pitchFamily="34" charset="0"/>
              <a:buNone/>
            </a:pPr>
            <a:endParaRPr lang="en-US" sz="1800"/>
          </a:p>
        </p:txBody>
      </p:sp>
      <p:pic>
        <p:nvPicPr>
          <p:cNvPr id="4" name="Picture 3" descr="Screenshot 2024-02-28 231722"/>
          <p:cNvPicPr>
            <a:picLocks noChangeAspect="1"/>
          </p:cNvPicPr>
          <p:nvPr/>
        </p:nvPicPr>
        <p:blipFill>
          <a:blip r:embed="rId1"/>
          <a:stretch>
            <a:fillRect/>
          </a:stretch>
        </p:blipFill>
        <p:spPr>
          <a:xfrm>
            <a:off x="983615" y="2996565"/>
            <a:ext cx="9111615" cy="454025"/>
          </a:xfrm>
          <a:prstGeom prst="rect">
            <a:avLst/>
          </a:prstGeom>
        </p:spPr>
      </p:pic>
      <p:pic>
        <p:nvPicPr>
          <p:cNvPr id="9" name="Picture 8" descr="Screenshot 2024-02-28 231633"/>
          <p:cNvPicPr>
            <a:picLocks noChangeAspect="1"/>
          </p:cNvPicPr>
          <p:nvPr/>
        </p:nvPicPr>
        <p:blipFill>
          <a:blip r:embed="rId2"/>
          <a:stretch>
            <a:fillRect/>
          </a:stretch>
        </p:blipFill>
        <p:spPr>
          <a:xfrm>
            <a:off x="983615" y="1916430"/>
            <a:ext cx="8625840" cy="643890"/>
          </a:xfrm>
          <a:prstGeom prst="rect">
            <a:avLst/>
          </a:prstGeom>
        </p:spPr>
      </p:pic>
      <p:pic>
        <p:nvPicPr>
          <p:cNvPr id="10" name="Picture 9" descr="Screenshot 2024-02-28 232222"/>
          <p:cNvPicPr>
            <a:picLocks noChangeAspect="1"/>
          </p:cNvPicPr>
          <p:nvPr/>
        </p:nvPicPr>
        <p:blipFill>
          <a:blip r:embed="rId3"/>
          <a:stretch>
            <a:fillRect/>
          </a:stretch>
        </p:blipFill>
        <p:spPr>
          <a:xfrm>
            <a:off x="983615" y="4197985"/>
            <a:ext cx="8252460" cy="1719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8 232659"/>
          <p:cNvPicPr>
            <a:picLocks noChangeAspect="1"/>
          </p:cNvPicPr>
          <p:nvPr/>
        </p:nvPicPr>
        <p:blipFill>
          <a:blip r:embed="rId1"/>
          <a:stretch>
            <a:fillRect/>
          </a:stretch>
        </p:blipFill>
        <p:spPr>
          <a:xfrm>
            <a:off x="232410" y="1090930"/>
            <a:ext cx="11727180" cy="4802505"/>
          </a:xfrm>
          <a:prstGeom prst="rect">
            <a:avLst/>
          </a:prstGeom>
        </p:spPr>
      </p:pic>
      <p:sp>
        <p:nvSpPr>
          <p:cNvPr id="4" name="Text Box 3"/>
          <p:cNvSpPr txBox="1"/>
          <p:nvPr/>
        </p:nvSpPr>
        <p:spPr>
          <a:xfrm>
            <a:off x="256540" y="539115"/>
            <a:ext cx="6069330" cy="398780"/>
          </a:xfrm>
          <a:prstGeom prst="rect">
            <a:avLst/>
          </a:prstGeom>
          <a:noFill/>
        </p:spPr>
        <p:txBody>
          <a:bodyPr wrap="square" rtlCol="0">
            <a:noAutofit/>
          </a:bodyPr>
          <a:p>
            <a:r>
              <a:rPr lang="en-US" sz="2000">
                <a:latin typeface="Bahnschrift SemiBold" panose="020B0502040204020203" charset="0"/>
                <a:cs typeface="Bahnschrift SemiBold" panose="020B0502040204020203" charset="0"/>
              </a:rPr>
              <a:t>Install flask in Virtual environment</a:t>
            </a:r>
            <a:endParaRPr lang="en-US" sz="2000">
              <a:latin typeface="Bahnschrift SemiBold" panose="020B0502040204020203" charset="0"/>
              <a:cs typeface="Bahnschrift SemiBold"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340995" y="230505"/>
            <a:ext cx="11012805" cy="457200"/>
          </a:xfrm>
        </p:spPr>
        <p:txBody>
          <a:bodyPr>
            <a:normAutofit fontScale="90000"/>
          </a:bodyPr>
          <a:p>
            <a:r>
              <a:rPr lang="en-US" sz="4885">
                <a:solidFill>
                  <a:schemeClr val="accent5"/>
                </a:solidFill>
                <a:latin typeface="Bahnschrift SemiBold" panose="020B0502040204020203" charset="0"/>
                <a:cs typeface="Bahnschrift SemiBold" panose="020B0502040204020203" charset="0"/>
              </a:rPr>
              <a:t>Before Fixing </a:t>
            </a:r>
            <a:r>
              <a:rPr lang="en-US" sz="4890">
                <a:solidFill>
                  <a:schemeClr val="accent5"/>
                </a:solidFill>
                <a:latin typeface="Bahnschrift SemiBold" panose="020B0502040204020203" charset="0"/>
                <a:cs typeface="Bahnschrift SemiBold" panose="020B0502040204020203" charset="0"/>
              </a:rPr>
              <a:t>B</a:t>
            </a:r>
            <a:r>
              <a:rPr lang="en-US" sz="4885">
                <a:solidFill>
                  <a:schemeClr val="accent5"/>
                </a:solidFill>
                <a:latin typeface="Bahnschrift SemiBold" panose="020B0502040204020203" charset="0"/>
                <a:cs typeface="Bahnschrift SemiBold" panose="020B0502040204020203" charset="0"/>
              </a:rPr>
              <a:t>ugs</a:t>
            </a:r>
            <a:endParaRPr lang="en-US" sz="4885">
              <a:solidFill>
                <a:schemeClr val="accent5"/>
              </a:solidFill>
              <a:latin typeface="Bahnschrift SemiBold" panose="020B0502040204020203" charset="0"/>
              <a:cs typeface="Bahnschrift SemiBold" panose="020B0502040204020203" charset="0"/>
            </a:endParaRPr>
          </a:p>
        </p:txBody>
      </p:sp>
      <p:pic>
        <p:nvPicPr>
          <p:cNvPr id="2" name="Picture 1" descr="Screenshot 2024-02-29 225921"/>
          <p:cNvPicPr>
            <a:picLocks noChangeAspect="1"/>
          </p:cNvPicPr>
          <p:nvPr/>
        </p:nvPicPr>
        <p:blipFill>
          <a:blip r:embed="rId1"/>
          <a:stretch>
            <a:fillRect/>
          </a:stretch>
        </p:blipFill>
        <p:spPr>
          <a:xfrm>
            <a:off x="429895" y="769620"/>
            <a:ext cx="9857740" cy="53955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9 225726"/>
          <p:cNvPicPr>
            <a:picLocks noChangeAspect="1"/>
          </p:cNvPicPr>
          <p:nvPr/>
        </p:nvPicPr>
        <p:blipFill>
          <a:blip r:embed="rId1"/>
          <a:stretch>
            <a:fillRect/>
          </a:stretch>
        </p:blipFill>
        <p:spPr>
          <a:xfrm>
            <a:off x="479425" y="260350"/>
            <a:ext cx="8877300" cy="5965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2-28 235209"/>
          <p:cNvPicPr>
            <a:picLocks noChangeAspect="1"/>
          </p:cNvPicPr>
          <p:nvPr/>
        </p:nvPicPr>
        <p:blipFill>
          <a:blip r:embed="rId1"/>
          <a:stretch>
            <a:fillRect/>
          </a:stretch>
        </p:blipFill>
        <p:spPr>
          <a:xfrm>
            <a:off x="191135" y="404495"/>
            <a:ext cx="10871835" cy="3430270"/>
          </a:xfrm>
          <a:prstGeom prst="rect">
            <a:avLst/>
          </a:prstGeom>
          <a:solidFill>
            <a:srgbClr val="CDCDCD"/>
          </a:solidFill>
        </p:spPr>
      </p:pic>
      <p:sp>
        <p:nvSpPr>
          <p:cNvPr id="5" name="Text Box 4"/>
          <p:cNvSpPr txBox="1"/>
          <p:nvPr/>
        </p:nvSpPr>
        <p:spPr>
          <a:xfrm>
            <a:off x="263525" y="4364990"/>
            <a:ext cx="8246745" cy="988060"/>
          </a:xfrm>
          <a:prstGeom prst="rect">
            <a:avLst/>
          </a:prstGeom>
          <a:noFill/>
        </p:spPr>
        <p:txBody>
          <a:bodyPr wrap="square" rtlCol="0">
            <a:noAutofit/>
          </a:bodyPr>
          <a:p>
            <a:r>
              <a:rPr lang="en-US" sz="2000">
                <a:latin typeface="Bahnschrift SemiBold" panose="020B0502040204020203" charset="0"/>
                <a:cs typeface="Bahnschrift SemiBold" panose="020B0502040204020203" charset="0"/>
              </a:rPr>
              <a:t> In Http Response status code  405 means Method not allowed</a:t>
            </a:r>
            <a:endParaRPr lang="en-US" sz="2000">
              <a:latin typeface="Bahnschrift SemiBold" panose="020B0502040204020203" charset="0"/>
              <a:cs typeface="Bahnschrift SemiBold" panose="020B0502040204020203" charset="0"/>
            </a:endParaRPr>
          </a:p>
        </p:txBody>
      </p:sp>
      <p:sp>
        <p:nvSpPr>
          <p:cNvPr id="7" name="Text Box 6"/>
          <p:cNvSpPr txBox="1"/>
          <p:nvPr/>
        </p:nvSpPr>
        <p:spPr>
          <a:xfrm>
            <a:off x="5842000" y="3238500"/>
            <a:ext cx="271780" cy="306705"/>
          </a:xfrm>
          <a:prstGeom prst="rect">
            <a:avLst/>
          </a:prstGeom>
          <a:noFill/>
        </p:spPr>
        <p:txBody>
          <a:bodyPr wrap="none" rtlCol="0" anchor="t">
            <a:spAutoFit/>
          </a:bodyPr>
          <a:p>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9" name="Curved Down Arrow 8"/>
          <p:cNvSpPr/>
          <p:nvPr/>
        </p:nvSpPr>
        <p:spPr>
          <a:xfrm>
            <a:off x="6240145" y="-531495"/>
            <a:ext cx="676275" cy="888365"/>
          </a:xfrm>
          <a:prstGeom prst="curvedDownArrow">
            <a:avLst/>
          </a:prstGeom>
        </p:spPr>
        <p:style>
          <a:lnRef idx="0">
            <a:srgbClr val="FFFFFF"/>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46710" y="365125"/>
            <a:ext cx="11007090" cy="514985"/>
          </a:xfrm>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latin typeface="Bahnschrift SemiBold" panose="020B0502040204020203" charset="0"/>
                <a:cs typeface="Bahnschrift SemiBold" panose="020B0502040204020203" charset="0"/>
              </a:rPr>
              <a:t>After Fixing The Bug</a:t>
            </a:r>
            <a:endParaRPr lang="en-US">
              <a:solidFill>
                <a:schemeClr val="accent1"/>
              </a:solidFill>
              <a:effectLst>
                <a:outerShdw blurRad="38100" dist="25400" dir="5400000" algn="ctr" rotWithShape="0">
                  <a:srgbClr val="6E747A">
                    <a:alpha val="43000"/>
                  </a:srgbClr>
                </a:outerShdw>
              </a:effectLst>
              <a:latin typeface="Bahnschrift SemiBold" panose="020B0502040204020203" charset="0"/>
              <a:cs typeface="Bahnschrift SemiBold" panose="020B0502040204020203" charset="0"/>
            </a:endParaRPr>
          </a:p>
        </p:txBody>
      </p:sp>
      <p:pic>
        <p:nvPicPr>
          <p:cNvPr id="2" name="Picture 1" descr="Screenshot 2024-02-29 225351"/>
          <p:cNvPicPr>
            <a:picLocks noChangeAspect="1"/>
          </p:cNvPicPr>
          <p:nvPr/>
        </p:nvPicPr>
        <p:blipFill>
          <a:blip r:embed="rId1"/>
          <a:stretch>
            <a:fillRect/>
          </a:stretch>
        </p:blipFill>
        <p:spPr>
          <a:xfrm>
            <a:off x="479425" y="925195"/>
            <a:ext cx="9556750" cy="5311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1826</Words>
  <Application>WPS Presentation</Application>
  <PresentationFormat/>
  <Paragraphs>51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Calibri</vt:lpstr>
      <vt:lpstr>Arial Black</vt:lpstr>
      <vt:lpstr>Bahnschrift SemiBold</vt:lpstr>
      <vt:lpstr>Calibri</vt:lpstr>
      <vt:lpstr>Lato Black</vt:lpstr>
      <vt:lpstr>Libre Baskerville</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Before Fixing Bugs</vt:lpstr>
      <vt:lpstr>PowerPoint 演示文稿</vt:lpstr>
      <vt:lpstr>PowerPoint 演示文稿</vt:lpstr>
      <vt:lpstr>After Fixing The Bug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Admin</cp:lastModifiedBy>
  <cp:revision>5</cp:revision>
  <dcterms:created xsi:type="dcterms:W3CDTF">2024-02-29T07:47:00Z</dcterms:created>
  <dcterms:modified xsi:type="dcterms:W3CDTF">2024-03-06T08:20:20Z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480BA39750BC4719AF88F037E709611A_13</vt:lpwstr>
  </property>
  <property fmtid="{D5CDD505-2E9C-101B-9397-08002B2CF9AE}" pid="3" name="KSOProductBuildVer">
    <vt:lpwstr>1033-12.2.0.13489</vt:lpwstr>
  </property>
</Properties>
</file>