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9" r:id="rId14"/>
    <p:sldId id="270" r:id="rId15"/>
    <p:sldId id="271"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8399" y="3511826"/>
            <a:ext cx="8733183" cy="1590261"/>
          </a:xfrm>
        </p:spPr>
        <p:txBody>
          <a:bodyPr>
            <a:normAutofit fontScale="70000" lnSpcReduction="20000"/>
          </a:bodyPr>
          <a:lstStyle/>
          <a:p>
            <a:endParaRPr lang="en-IN" dirty="0" smtClean="0"/>
          </a:p>
          <a:p>
            <a:r>
              <a:rPr lang="en-IN" dirty="0"/>
              <a:t>	</a:t>
            </a:r>
            <a:r>
              <a:rPr lang="en-IN" dirty="0" smtClean="0"/>
              <a:t>				</a:t>
            </a:r>
            <a:r>
              <a:rPr lang="en-IN" sz="2900" b="1" dirty="0" smtClean="0">
                <a:latin typeface="Times New Roman" panose="02020603050405020304" pitchFamily="18" charset="0"/>
                <a:cs typeface="Times New Roman" panose="02020603050405020304" pitchFamily="18" charset="0"/>
              </a:rPr>
              <a:t>~By</a:t>
            </a:r>
          </a:p>
          <a:p>
            <a:r>
              <a:rPr lang="en-IN" sz="2900" b="1" dirty="0">
                <a:latin typeface="Times New Roman" panose="02020603050405020304" pitchFamily="18" charset="0"/>
                <a:cs typeface="Times New Roman" panose="02020603050405020304" pitchFamily="18" charset="0"/>
              </a:rPr>
              <a:t>	</a:t>
            </a:r>
            <a:r>
              <a:rPr lang="en-IN" sz="2900" b="1" dirty="0" smtClean="0">
                <a:latin typeface="Times New Roman" panose="02020603050405020304" pitchFamily="18" charset="0"/>
                <a:cs typeface="Times New Roman" panose="02020603050405020304" pitchFamily="18" charset="0"/>
              </a:rPr>
              <a:t>				Alekhya Krishna Balivada</a:t>
            </a:r>
            <a:endParaRPr lang="en-IN" sz="2900" b="1" dirty="0">
              <a:latin typeface="Times New Roman" panose="02020603050405020304" pitchFamily="18" charset="0"/>
              <a:cs typeface="Times New Roman" panose="02020603050405020304" pitchFamily="18" charset="0"/>
            </a:endParaRPr>
          </a:p>
        </p:txBody>
      </p:sp>
      <p:sp>
        <p:nvSpPr>
          <p:cNvPr id="4" name="Title 3"/>
          <p:cNvSpPr>
            <a:spLocks noGrp="1"/>
          </p:cNvSpPr>
          <p:nvPr>
            <p:ph type="ctrTitle"/>
          </p:nvPr>
        </p:nvSpPr>
        <p:spPr/>
        <p:txBody>
          <a:bodyPr>
            <a:normAutofit fontScale="90000"/>
          </a:bodyPr>
          <a:lstStyle/>
          <a:p>
            <a:r>
              <a:rPr lang="en-IN" dirty="0" smtClean="0">
                <a:latin typeface="Times New Roman" panose="02020603050405020304" pitchFamily="18" charset="0"/>
                <a:cs typeface="Times New Roman" panose="02020603050405020304" pitchFamily="18" charset="0"/>
              </a:rPr>
              <a:t>Synapse analytics data warehousing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92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031435" y="2116123"/>
            <a:ext cx="5943600" cy="3341370"/>
          </a:xfrm>
          <a:prstGeom prst="rect">
            <a:avLst/>
          </a:prstGeom>
        </p:spPr>
      </p:pic>
      <p:sp>
        <p:nvSpPr>
          <p:cNvPr id="4" name="TextBox 3"/>
          <p:cNvSpPr txBox="1"/>
          <p:nvPr/>
        </p:nvSpPr>
        <p:spPr>
          <a:xfrm>
            <a:off x="1245704" y="1166191"/>
            <a:ext cx="8176591" cy="646331"/>
          </a:xfrm>
          <a:prstGeom prst="rect">
            <a:avLst/>
          </a:prstGeom>
          <a:noFill/>
        </p:spPr>
        <p:txBody>
          <a:bodyPr wrap="square" rtlCol="0">
            <a:spAutoFit/>
          </a:bodyPr>
          <a:lstStyle/>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 the SQL pool there already exists a built-in </a:t>
            </a:r>
            <a:r>
              <a:rPr lang="en-IN" dirty="0" err="1" smtClean="0">
                <a:latin typeface="Times New Roman" panose="02020603050405020304" pitchFamily="18" charset="0"/>
                <a:cs typeface="Times New Roman" panose="02020603050405020304" pitchFamily="18" charset="0"/>
              </a:rPr>
              <a:t>serverless</a:t>
            </a:r>
            <a:r>
              <a:rPr lang="en-IN" dirty="0" smtClean="0">
                <a:latin typeface="Times New Roman" panose="02020603050405020304" pitchFamily="18" charset="0"/>
                <a:cs typeface="Times New Roman" panose="02020603050405020304" pitchFamily="18" charset="0"/>
              </a:rPr>
              <a:t> SQL pool. Create an dedicated SQL pool.</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13183" y="477078"/>
            <a:ext cx="8812695" cy="461665"/>
          </a:xfrm>
          <a:prstGeom prst="rect">
            <a:avLst/>
          </a:prstGeom>
          <a:noFill/>
        </p:spPr>
        <p:txBody>
          <a:bodyPr wrap="square" rtlCol="0">
            <a:spAutoFit/>
          </a:bodyPr>
          <a:lstStyle/>
          <a:p>
            <a:pPr algn="just"/>
            <a:r>
              <a:rPr lang="en-IN" sz="2400" b="1" dirty="0" smtClean="0">
                <a:latin typeface="Times New Roman" panose="02020603050405020304" pitchFamily="18" charset="0"/>
                <a:cs typeface="Times New Roman" panose="02020603050405020304" pitchFamily="18" charset="0"/>
              </a:rPr>
              <a:t>4. SQL pools creation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2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872822" y="2392004"/>
            <a:ext cx="5810250" cy="3001645"/>
          </a:xfrm>
          <a:prstGeom prst="rect">
            <a:avLst/>
          </a:prstGeom>
        </p:spPr>
      </p:pic>
      <p:sp>
        <p:nvSpPr>
          <p:cNvPr id="3" name="TextBox 2"/>
          <p:cNvSpPr txBox="1"/>
          <p:nvPr/>
        </p:nvSpPr>
        <p:spPr>
          <a:xfrm>
            <a:off x="1192695" y="1298713"/>
            <a:ext cx="8494643" cy="646331"/>
          </a:xfrm>
          <a:prstGeom prst="rect">
            <a:avLst/>
          </a:prstGeom>
          <a:noFill/>
        </p:spPr>
        <p:txBody>
          <a:bodyPr wrap="square" rtlCol="0">
            <a:spAutoFit/>
          </a:bodyPr>
          <a:lstStyle/>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Create a table in the SQL script by copying the path of the file which is inside the container.</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86678" y="543338"/>
            <a:ext cx="8600660"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5. Table creation on Dedicated SQL pool</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92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118" y="2503831"/>
            <a:ext cx="5252720" cy="2952750"/>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5711687" y="2503831"/>
            <a:ext cx="5927034" cy="2952750"/>
          </a:xfrm>
          <a:prstGeom prst="rect">
            <a:avLst/>
          </a:prstGeom>
        </p:spPr>
      </p:pic>
      <p:sp>
        <p:nvSpPr>
          <p:cNvPr id="4" name="TextBox 3"/>
          <p:cNvSpPr txBox="1"/>
          <p:nvPr/>
        </p:nvSpPr>
        <p:spPr>
          <a:xfrm>
            <a:off x="569843" y="1258956"/>
            <a:ext cx="10787270" cy="646331"/>
          </a:xfrm>
          <a:prstGeom prst="rect">
            <a:avLst/>
          </a:prstGeom>
          <a:noFill/>
        </p:spPr>
        <p:txBody>
          <a:bodyPr wrap="square" rtlCol="0">
            <a:spAutoFit/>
          </a:bodyPr>
          <a:lstStyle/>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Run the </a:t>
            </a:r>
            <a:r>
              <a:rPr lang="en-IN" dirty="0" err="1" smtClean="0">
                <a:latin typeface="Times New Roman" panose="02020603050405020304" pitchFamily="18" charset="0"/>
                <a:cs typeface="Times New Roman" panose="02020603050405020304" pitchFamily="18" charset="0"/>
              </a:rPr>
              <a:t>Sql</a:t>
            </a:r>
            <a:r>
              <a:rPr lang="en-IN" dirty="0" smtClean="0">
                <a:latin typeface="Times New Roman" panose="02020603050405020304" pitchFamily="18" charset="0"/>
                <a:cs typeface="Times New Roman" panose="02020603050405020304" pitchFamily="18" charset="0"/>
              </a:rPr>
              <a:t> script and we can see the output table and also we can see the visualization charts of the output table.</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56591" y="450574"/>
            <a:ext cx="8454887" cy="461665"/>
          </a:xfrm>
          <a:prstGeom prst="rect">
            <a:avLst/>
          </a:prstGeom>
          <a:noFill/>
        </p:spPr>
        <p:txBody>
          <a:bodyPr wrap="square" rtlCol="0">
            <a:spAutoFit/>
          </a:bodyPr>
          <a:lstStyle/>
          <a:p>
            <a:pPr algn="just"/>
            <a:r>
              <a:rPr lang="en-IN" sz="2400" b="1" dirty="0" smtClean="0">
                <a:latin typeface="Times New Roman" panose="02020603050405020304" pitchFamily="18" charset="0"/>
                <a:cs typeface="Times New Roman" panose="02020603050405020304" pitchFamily="18" charset="0"/>
              </a:rPr>
              <a:t>Output table and Visualization charts in Dedicated SQL pool</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30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124200" y="1758315"/>
            <a:ext cx="5943600" cy="3341370"/>
          </a:xfrm>
          <a:prstGeom prst="rect">
            <a:avLst/>
          </a:prstGeom>
        </p:spPr>
      </p:pic>
      <p:sp>
        <p:nvSpPr>
          <p:cNvPr id="3" name="TextBox 2"/>
          <p:cNvSpPr txBox="1"/>
          <p:nvPr/>
        </p:nvSpPr>
        <p:spPr>
          <a:xfrm>
            <a:off x="1179444" y="1086678"/>
            <a:ext cx="8733182" cy="923330"/>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Create a table in the SQL script by copying the path of the file which is inside the container.</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80660" y="348014"/>
            <a:ext cx="6546574" cy="738664"/>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6. Table </a:t>
            </a:r>
            <a:r>
              <a:rPr lang="en-IN" sz="2400" b="1" dirty="0">
                <a:latin typeface="Times New Roman" panose="02020603050405020304" pitchFamily="18" charset="0"/>
                <a:cs typeface="Times New Roman" panose="02020603050405020304" pitchFamily="18" charset="0"/>
              </a:rPr>
              <a:t>creation on </a:t>
            </a:r>
            <a:r>
              <a:rPr lang="en-IN" sz="2400" b="1" dirty="0" err="1" smtClean="0">
                <a:latin typeface="Times New Roman" panose="02020603050405020304" pitchFamily="18" charset="0"/>
                <a:cs typeface="Times New Roman" panose="02020603050405020304" pitchFamily="18" charset="0"/>
              </a:rPr>
              <a:t>Serverless</a:t>
            </a:r>
            <a:r>
              <a:rPr lang="en-IN" sz="2400" b="1" dirty="0" smtClean="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SQL pool</a:t>
            </a:r>
          </a:p>
          <a:p>
            <a:endParaRPr lang="en-IN" dirty="0"/>
          </a:p>
        </p:txBody>
      </p:sp>
    </p:spTree>
    <p:extLst>
      <p:ext uri="{BB962C8B-B14F-4D97-AF65-F5344CB8AC3E}">
        <p14:creationId xmlns:p14="http://schemas.microsoft.com/office/powerpoint/2010/main" val="2175969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580653" y="1924907"/>
            <a:ext cx="5943600" cy="3341370"/>
          </a:xfrm>
          <a:prstGeom prst="rect">
            <a:avLst/>
          </a:prstGeom>
        </p:spPr>
      </p:pic>
      <p:sp>
        <p:nvSpPr>
          <p:cNvPr id="5" name="TextBox 4"/>
          <p:cNvSpPr txBox="1"/>
          <p:nvPr/>
        </p:nvSpPr>
        <p:spPr>
          <a:xfrm>
            <a:off x="742122" y="1099930"/>
            <a:ext cx="5791200" cy="369332"/>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Run the </a:t>
            </a:r>
            <a:r>
              <a:rPr lang="en-IN" dirty="0" err="1">
                <a:latin typeface="Times New Roman" panose="02020603050405020304" pitchFamily="18" charset="0"/>
                <a:cs typeface="Times New Roman" panose="02020603050405020304" pitchFamily="18" charset="0"/>
              </a:rPr>
              <a:t>Sql</a:t>
            </a:r>
            <a:r>
              <a:rPr lang="en-IN" dirty="0">
                <a:latin typeface="Times New Roman" panose="02020603050405020304" pitchFamily="18" charset="0"/>
                <a:cs typeface="Times New Roman" panose="02020603050405020304" pitchFamily="18" charset="0"/>
              </a:rPr>
              <a:t> script and we can see the output table</a:t>
            </a:r>
            <a:endParaRPr lang="en-IN" dirty="0"/>
          </a:p>
        </p:txBody>
      </p:sp>
      <p:sp>
        <p:nvSpPr>
          <p:cNvPr id="6" name="TextBox 5"/>
          <p:cNvSpPr txBox="1"/>
          <p:nvPr/>
        </p:nvSpPr>
        <p:spPr>
          <a:xfrm>
            <a:off x="742122" y="530087"/>
            <a:ext cx="6506817" cy="461665"/>
          </a:xfrm>
          <a:prstGeom prst="rect">
            <a:avLst/>
          </a:prstGeom>
          <a:noFill/>
        </p:spPr>
        <p:txBody>
          <a:bodyPr wrap="square" rtlCol="0">
            <a:spAutoFit/>
          </a:bodyPr>
          <a:lstStyle/>
          <a:p>
            <a:pPr algn="just"/>
            <a:r>
              <a:rPr lang="en-IN" sz="2400" b="1" dirty="0" smtClean="0">
                <a:latin typeface="Times New Roman" panose="02020603050405020304" pitchFamily="18" charset="0"/>
                <a:cs typeface="Times New Roman" panose="02020603050405020304" pitchFamily="18" charset="0"/>
              </a:rPr>
              <a:t>Output table in </a:t>
            </a:r>
            <a:r>
              <a:rPr lang="en-IN" sz="2400" b="1" dirty="0" err="1" smtClean="0">
                <a:latin typeface="Times New Roman" panose="02020603050405020304" pitchFamily="18" charset="0"/>
                <a:cs typeface="Times New Roman" panose="02020603050405020304" pitchFamily="18" charset="0"/>
              </a:rPr>
              <a:t>serverless</a:t>
            </a:r>
            <a:r>
              <a:rPr lang="en-IN" sz="2400" b="1" dirty="0" smtClean="0">
                <a:latin typeface="Times New Roman" panose="02020603050405020304" pitchFamily="18" charset="0"/>
                <a:cs typeface="Times New Roman" panose="02020603050405020304" pitchFamily="18" charset="0"/>
              </a:rPr>
              <a:t> SQL pool</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491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37102" y="1948069"/>
            <a:ext cx="5448300" cy="3548380"/>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6130372" y="1948069"/>
            <a:ext cx="5391150" cy="3275965"/>
          </a:xfrm>
          <a:prstGeom prst="rect">
            <a:avLst/>
          </a:prstGeom>
        </p:spPr>
      </p:pic>
      <p:sp>
        <p:nvSpPr>
          <p:cNvPr id="4" name="TextBox 3"/>
          <p:cNvSpPr txBox="1"/>
          <p:nvPr/>
        </p:nvSpPr>
        <p:spPr>
          <a:xfrm>
            <a:off x="887896" y="1245704"/>
            <a:ext cx="8931965" cy="369332"/>
          </a:xfrm>
          <a:prstGeom prst="rect">
            <a:avLst/>
          </a:prstGeom>
          <a:noFill/>
        </p:spPr>
        <p:txBody>
          <a:bodyPr wrap="square" rtlCol="0">
            <a:spAutoFit/>
          </a:bodyPr>
          <a:lstStyle/>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We can see the visualization charts for the output table.</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205948" y="596348"/>
            <a:ext cx="6175513" cy="461665"/>
          </a:xfrm>
          <a:prstGeom prst="rect">
            <a:avLst/>
          </a:prstGeom>
          <a:noFill/>
        </p:spPr>
        <p:txBody>
          <a:bodyPr wrap="square" rtlCol="0">
            <a:spAutoFit/>
          </a:bodyPr>
          <a:lstStyle/>
          <a:p>
            <a:pPr algn="just"/>
            <a:r>
              <a:rPr lang="en-IN" sz="2400" b="1" dirty="0" smtClean="0">
                <a:latin typeface="Times New Roman" panose="02020603050405020304" pitchFamily="18" charset="0"/>
                <a:cs typeface="Times New Roman" panose="02020603050405020304" pitchFamily="18" charset="0"/>
              </a:rPr>
              <a:t>Visualization charts of </a:t>
            </a:r>
            <a:r>
              <a:rPr lang="en-IN" sz="2400" b="1" dirty="0" err="1" smtClean="0">
                <a:latin typeface="Times New Roman" panose="02020603050405020304" pitchFamily="18" charset="0"/>
                <a:cs typeface="Times New Roman" panose="02020603050405020304" pitchFamily="18" charset="0"/>
              </a:rPr>
              <a:t>serverless</a:t>
            </a:r>
            <a:r>
              <a:rPr lang="en-IN" sz="2400" b="1" dirty="0" smtClean="0">
                <a:latin typeface="Times New Roman" panose="02020603050405020304" pitchFamily="18" charset="0"/>
                <a:cs typeface="Times New Roman" panose="02020603050405020304" pitchFamily="18" charset="0"/>
              </a:rPr>
              <a:t> SQL pool</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755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5703" y="1815548"/>
            <a:ext cx="9621079" cy="1723549"/>
          </a:xfrm>
          <a:prstGeom prst="rect">
            <a:avLst/>
          </a:prstGeom>
          <a:noFill/>
        </p:spPr>
        <p:txBody>
          <a:bodyPr wrap="square" rtlCol="0">
            <a:spAutoFit/>
          </a:bodyPr>
          <a:lstStyle/>
          <a:p>
            <a:endParaRPr lang="en-IN" dirty="0"/>
          </a:p>
          <a:p>
            <a:r>
              <a:rPr lang="en-IN" sz="2400" b="1" dirty="0" smtClean="0">
                <a:latin typeface="Times New Roman" panose="02020603050405020304" pitchFamily="18" charset="0"/>
                <a:cs typeface="Times New Roman" panose="02020603050405020304" pitchFamily="18" charset="0"/>
              </a:rPr>
              <a:t>Conclusion</a:t>
            </a:r>
          </a:p>
          <a:p>
            <a:pPr algn="just"/>
            <a:r>
              <a:rPr lang="en-IN" sz="2400" b="1"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Hence I successfully</a:t>
            </a: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Set up a simple data warehousing project using Azure Synapse Analytics and integrate with azure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pools and run the queries to visualize the data in charts</a:t>
            </a:r>
            <a:endParaRPr lang="en-IN" sz="2000" dirty="0"/>
          </a:p>
        </p:txBody>
      </p:sp>
    </p:spTree>
    <p:extLst>
      <p:ext uri="{BB962C8B-B14F-4D97-AF65-F5344CB8AC3E}">
        <p14:creationId xmlns:p14="http://schemas.microsoft.com/office/powerpoint/2010/main" val="395339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6678" y="848139"/>
            <a:ext cx="8719931" cy="3170099"/>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Agenda</a:t>
            </a:r>
          </a:p>
          <a:p>
            <a:endParaRPr lang="en-IN" sz="28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Project Statement</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Project Overview</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Project Requirements</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Architecture</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Project implementation</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08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9930" y="1696278"/>
            <a:ext cx="9952382" cy="2062103"/>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Project </a:t>
            </a:r>
            <a:r>
              <a:rPr lang="en-IN" sz="2800" b="1" dirty="0" smtClean="0">
                <a:latin typeface="Times New Roman" panose="02020603050405020304" pitchFamily="18" charset="0"/>
                <a:cs typeface="Times New Roman" panose="02020603050405020304" pitchFamily="18" charset="0"/>
              </a:rPr>
              <a:t>Statement</a:t>
            </a:r>
          </a:p>
          <a:p>
            <a:endParaRPr lang="en-IN" sz="28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Set up a simple data warehousing project using Azure Synapse Analytics and integrate with azure </a:t>
            </a:r>
            <a:r>
              <a:rPr lang="en-US" sz="2400" dirty="0" err="1">
                <a:latin typeface="Times New Roman" panose="02020603050405020304" pitchFamily="18" charset="0"/>
                <a:cs typeface="Times New Roman" panose="02020603050405020304" pitchFamily="18" charset="0"/>
              </a:rPr>
              <a:t>sql</a:t>
            </a:r>
            <a:r>
              <a:rPr lang="en-US" sz="2400" dirty="0">
                <a:latin typeface="Times New Roman" panose="02020603050405020304" pitchFamily="18" charset="0"/>
                <a:cs typeface="Times New Roman" panose="02020603050405020304" pitchFamily="18" charset="0"/>
              </a:rPr>
              <a:t> pools and run the queries to visualize the data in charts.</a:t>
            </a:r>
            <a:r>
              <a:rPr lang="en-US"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96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9929" y="198782"/>
            <a:ext cx="9170505" cy="6063198"/>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Project Overview</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project, we will establish a streamlined data warehousing system utilizing Azure Synapse Analytics. The foundation will include seamless integration with Azure SQL pools, ensuring a robust and scalable data infrastructure. By leveraging the power of Synapse Analytics, we aim to enhance data processing capabilities and optimize storage for efficient querying. </a:t>
            </a:r>
            <a:endParaRPr lang="en-US" sz="20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project's core involves running targeted queries on integrated Azure SQL pools to extract valuable insights from the stored data. To visualize these insights comprehensively, we will employ charting tools, transforming raw data into meaningful graphical representations. This holistic approach not only underscores the efficiency of Azure Synapse Analytics in data management but also highlights the project's ultimate goal of delivering actionable insights through visually compelling charts</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9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8957" y="1060174"/>
            <a:ext cx="9621078" cy="4493538"/>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Project Requirements</a:t>
            </a:r>
          </a:p>
          <a:p>
            <a:pPr lvl="0" algn="just">
              <a:lnSpc>
                <a:spcPct val="150000"/>
              </a:lnSpc>
            </a:pPr>
            <a:r>
              <a:rPr lang="en-US" sz="2000" dirty="0" smtClean="0">
                <a:latin typeface="Times New Roman" panose="02020603050405020304" pitchFamily="18" charset="0"/>
                <a:cs typeface="Times New Roman" panose="02020603050405020304" pitchFamily="18" charset="0"/>
              </a:rPr>
              <a:t>1. Azure </a:t>
            </a:r>
            <a:r>
              <a:rPr lang="en-US" sz="2000" dirty="0">
                <a:latin typeface="Times New Roman" panose="02020603050405020304" pitchFamily="18" charset="0"/>
                <a:cs typeface="Times New Roman" panose="02020603050405020304" pitchFamily="18" charset="0"/>
              </a:rPr>
              <a:t>Subscription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2. Azure </a:t>
            </a:r>
            <a:r>
              <a:rPr lang="en-US" sz="2000" dirty="0">
                <a:latin typeface="Times New Roman" panose="02020603050405020304" pitchFamily="18" charset="0"/>
                <a:cs typeface="Times New Roman" panose="02020603050405020304" pitchFamily="18" charset="0"/>
              </a:rPr>
              <a:t>storage accounts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3. Azure </a:t>
            </a:r>
            <a:r>
              <a:rPr lang="en-US" sz="2000" dirty="0">
                <a:latin typeface="Times New Roman" panose="02020603050405020304" pitchFamily="18" charset="0"/>
                <a:cs typeface="Times New Roman" panose="02020603050405020304" pitchFamily="18" charset="0"/>
              </a:rPr>
              <a:t>Synapse Analytics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4. Azure </a:t>
            </a:r>
            <a:r>
              <a:rPr lang="en-US" sz="2000" dirty="0">
                <a:latin typeface="Times New Roman" panose="02020603050405020304" pitchFamily="18" charset="0"/>
                <a:cs typeface="Times New Roman" panose="02020603050405020304" pitchFamily="18" charset="0"/>
              </a:rPr>
              <a:t>Synapse Studio</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5. SQL </a:t>
            </a:r>
            <a:r>
              <a:rPr lang="en-US" sz="2000" dirty="0">
                <a:latin typeface="Times New Roman" panose="02020603050405020304" pitchFamily="18" charset="0"/>
                <a:cs typeface="Times New Roman" panose="02020603050405020304" pitchFamily="18" charset="0"/>
              </a:rPr>
              <a:t>pools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6. Visualization </a:t>
            </a:r>
            <a:r>
              <a:rPr lang="en-US" sz="2000" dirty="0">
                <a:latin typeface="Times New Roman" panose="02020603050405020304" pitchFamily="18" charset="0"/>
                <a:cs typeface="Times New Roman" panose="02020603050405020304" pitchFamily="18" charset="0"/>
              </a:rPr>
              <a:t>tools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7. SQL </a:t>
            </a:r>
            <a:r>
              <a:rPr lang="en-US" sz="2000" dirty="0">
                <a:latin typeface="Times New Roman" panose="02020603050405020304" pitchFamily="18" charset="0"/>
                <a:cs typeface="Times New Roman" panose="02020603050405020304" pitchFamily="18" charset="0"/>
              </a:rPr>
              <a:t>query tools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8. Documentation </a:t>
            </a:r>
            <a:r>
              <a:rPr lang="en-US" sz="2000" dirty="0">
                <a:latin typeface="Times New Roman" panose="02020603050405020304" pitchFamily="18" charset="0"/>
                <a:cs typeface="Times New Roman" panose="02020603050405020304" pitchFamily="18" charset="0"/>
              </a:rPr>
              <a:t>tools</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49173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6678" y="609600"/>
            <a:ext cx="8083826" cy="861774"/>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Architecture</a:t>
            </a:r>
          </a:p>
          <a:p>
            <a:endParaRPr lang="en-IN"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30017" y="1974574"/>
            <a:ext cx="8189844" cy="2302786"/>
          </a:xfrm>
          <a:prstGeom prst="rect">
            <a:avLst/>
          </a:prstGeom>
        </p:spPr>
      </p:pic>
    </p:spTree>
    <p:extLst>
      <p:ext uri="{BB962C8B-B14F-4D97-AF65-F5344CB8AC3E}">
        <p14:creationId xmlns:p14="http://schemas.microsoft.com/office/powerpoint/2010/main" val="372276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9354" y="424069"/>
            <a:ext cx="9422295"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Project Implementation</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941982" y="2694982"/>
            <a:ext cx="4817041" cy="2879393"/>
          </a:xfrm>
          <a:prstGeom prst="rect">
            <a:avLst/>
          </a:prstGeom>
        </p:spPr>
      </p:pic>
      <p:sp>
        <p:nvSpPr>
          <p:cNvPr id="5" name="TextBox 4"/>
          <p:cNvSpPr txBox="1"/>
          <p:nvPr/>
        </p:nvSpPr>
        <p:spPr>
          <a:xfrm>
            <a:off x="1351722" y="1908313"/>
            <a:ext cx="7487478" cy="369332"/>
          </a:xfrm>
          <a:prstGeom prst="rect">
            <a:avLst/>
          </a:prstGeom>
          <a:noFill/>
        </p:spPr>
        <p:txBody>
          <a:bodyPr wrap="square" rtlCol="0">
            <a:spAutoFit/>
          </a:bodyPr>
          <a:lstStyle/>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Login to the Azure Portal.</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34887" y="1378226"/>
            <a:ext cx="5499652"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1. Azure Subscription account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20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1722" y="821635"/>
            <a:ext cx="6665843" cy="3379304"/>
          </a:xfrm>
          <a:prstGeom prst="rect">
            <a:avLst/>
          </a:prstGeom>
          <a:noFill/>
        </p:spPr>
        <p:txBody>
          <a:bodyPr wrap="square" rtlCol="0">
            <a:spAutoFit/>
          </a:bodyPr>
          <a:lstStyle/>
          <a:p>
            <a:endParaRPr lang="en-IN"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859156" y="2364555"/>
            <a:ext cx="5943600" cy="3341370"/>
          </a:xfrm>
          <a:prstGeom prst="rect">
            <a:avLst/>
          </a:prstGeom>
        </p:spPr>
      </p:pic>
      <p:sp>
        <p:nvSpPr>
          <p:cNvPr id="4" name="TextBox 3"/>
          <p:cNvSpPr txBox="1"/>
          <p:nvPr/>
        </p:nvSpPr>
        <p:spPr>
          <a:xfrm>
            <a:off x="781879" y="1408429"/>
            <a:ext cx="9700591" cy="369332"/>
          </a:xfrm>
          <a:prstGeom prst="rect">
            <a:avLst/>
          </a:prstGeom>
          <a:noFill/>
        </p:spPr>
        <p:txBody>
          <a:bodyPr wrap="square" rtlCol="0">
            <a:spAutoFit/>
          </a:bodyPr>
          <a:lstStyle/>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Create an Azure Synapse Workspace.</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49357" y="609600"/>
            <a:ext cx="6997147" cy="461665"/>
          </a:xfrm>
          <a:prstGeom prst="rect">
            <a:avLst/>
          </a:prstGeom>
          <a:noFill/>
        </p:spPr>
        <p:txBody>
          <a:bodyPr wrap="square" rtlCol="0">
            <a:spAutoFit/>
          </a:bodyPr>
          <a:lstStyle/>
          <a:p>
            <a:pPr algn="just"/>
            <a:r>
              <a:rPr lang="en-IN" sz="2400" b="1" dirty="0" smtClean="0">
                <a:latin typeface="Times New Roman" panose="02020603050405020304" pitchFamily="18" charset="0"/>
                <a:cs typeface="Times New Roman" panose="02020603050405020304" pitchFamily="18" charset="0"/>
              </a:rPr>
              <a:t>2. Azure Synapse Analytics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16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872408" y="2584174"/>
            <a:ext cx="5927035" cy="3197087"/>
          </a:xfrm>
          <a:prstGeom prst="rect">
            <a:avLst/>
          </a:prstGeom>
        </p:spPr>
      </p:pic>
      <p:sp>
        <p:nvSpPr>
          <p:cNvPr id="3" name="TextBox 2"/>
          <p:cNvSpPr txBox="1"/>
          <p:nvPr/>
        </p:nvSpPr>
        <p:spPr>
          <a:xfrm>
            <a:off x="1325217" y="887896"/>
            <a:ext cx="8348870" cy="369332"/>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25217" y="1405163"/>
            <a:ext cx="9051235" cy="369332"/>
          </a:xfrm>
          <a:prstGeom prst="rect">
            <a:avLst/>
          </a:prstGeom>
          <a:noFill/>
        </p:spPr>
        <p:txBody>
          <a:bodyPr wrap="square" rtlCol="0">
            <a:spAutoFit/>
          </a:bodyPr>
          <a:lstStyle/>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Upload the file inside the Data Lake Storage Gen2 container.</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21635" y="649357"/>
            <a:ext cx="7010400" cy="461665"/>
          </a:xfrm>
          <a:prstGeom prst="rect">
            <a:avLst/>
          </a:prstGeom>
          <a:noFill/>
        </p:spPr>
        <p:txBody>
          <a:bodyPr wrap="square" rtlCol="0">
            <a:spAutoFit/>
          </a:bodyPr>
          <a:lstStyle/>
          <a:p>
            <a:pPr algn="just"/>
            <a:r>
              <a:rPr lang="en-IN" sz="2400" b="1" dirty="0" smtClean="0">
                <a:latin typeface="Times New Roman" panose="02020603050405020304" pitchFamily="18" charset="0"/>
                <a:cs typeface="Times New Roman" panose="02020603050405020304" pitchFamily="18" charset="0"/>
              </a:rPr>
              <a:t>3. Uploading file inside the container</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4981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174</TotalTime>
  <Words>452</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Times New Roman</vt:lpstr>
      <vt:lpstr>Gallery</vt:lpstr>
      <vt:lpstr>Synapse analytics data warehousing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Synapse Analytics Data Warehousing</dc:title>
  <dc:creator>hp</dc:creator>
  <cp:lastModifiedBy>hp</cp:lastModifiedBy>
  <cp:revision>13</cp:revision>
  <dcterms:created xsi:type="dcterms:W3CDTF">2024-01-13T05:51:01Z</dcterms:created>
  <dcterms:modified xsi:type="dcterms:W3CDTF">2024-01-13T10:11:41Z</dcterms:modified>
</cp:coreProperties>
</file>