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28700" y="1539407"/>
            <a:ext cx="10325099" cy="16478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2103748" y="2208711"/>
            <a:ext cx="4746610" cy="49910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48293" y="4958897"/>
            <a:ext cx="866774" cy="809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989" y="635087"/>
            <a:ext cx="6346190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989" y="1720704"/>
            <a:ext cx="16912590" cy="4509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Relationship Id="rId3" Type="http://schemas.openxmlformats.org/officeDocument/2006/relationships/image" Target="../media/image41.png"/><Relationship Id="rId4" Type="http://schemas.openxmlformats.org/officeDocument/2006/relationships/image" Target="../media/image42.jpg"/><Relationship Id="rId5" Type="http://schemas.openxmlformats.org/officeDocument/2006/relationships/image" Target="../media/image19.png"/><Relationship Id="rId6" Type="http://schemas.openxmlformats.org/officeDocument/2006/relationships/image" Target="../media/image4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jpg"/><Relationship Id="rId5" Type="http://schemas.openxmlformats.org/officeDocument/2006/relationships/image" Target="../media/image47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jpg"/><Relationship Id="rId5" Type="http://schemas.openxmlformats.org/officeDocument/2006/relationships/image" Target="../media/image23.png"/><Relationship Id="rId6" Type="http://schemas.openxmlformats.org/officeDocument/2006/relationships/image" Target="../media/image19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jpg"/><Relationship Id="rId5" Type="http://schemas.openxmlformats.org/officeDocument/2006/relationships/image" Target="../media/image27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jpg"/><Relationship Id="rId5" Type="http://schemas.openxmlformats.org/officeDocument/2006/relationships/image" Target="../media/image1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jp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jpg"/><Relationship Id="rId5" Type="http://schemas.openxmlformats.org/officeDocument/2006/relationships/image" Target="../media/image2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9086" y="5116268"/>
            <a:ext cx="4309110" cy="46735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60"/>
              <a:t>Lot </a:t>
            </a:r>
            <a:r>
              <a:rPr dirty="0" sz="2900" spc="100"/>
              <a:t>of In-built</a:t>
            </a:r>
            <a:r>
              <a:rPr dirty="0" sz="2900" spc="-580"/>
              <a:t> </a:t>
            </a:r>
            <a:r>
              <a:rPr dirty="0" sz="2900" spc="45"/>
              <a:t>functions</a:t>
            </a:r>
            <a:endParaRPr sz="2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421" y="4749119"/>
            <a:ext cx="10763249" cy="1428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24035" y="6833523"/>
            <a:ext cx="10753709" cy="13525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320506" y="7872252"/>
            <a:ext cx="4940012" cy="1390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62259" y="2070698"/>
            <a:ext cx="133350" cy="133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41262" y="1801871"/>
            <a:ext cx="16849090" cy="2602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340" marR="859155">
              <a:lnSpc>
                <a:spcPct val="114799"/>
              </a:lnSpc>
              <a:spcBef>
                <a:spcPts val="100"/>
              </a:spcBef>
            </a:pPr>
            <a:r>
              <a:rPr dirty="0" sz="3050" spc="-295">
                <a:latin typeface="Arial Black"/>
                <a:cs typeface="Arial Black"/>
              </a:rPr>
              <a:t>The</a:t>
            </a:r>
            <a:r>
              <a:rPr dirty="0" sz="3050" spc="-265">
                <a:latin typeface="Arial Black"/>
                <a:cs typeface="Arial Black"/>
              </a:rPr>
              <a:t> </a:t>
            </a:r>
            <a:r>
              <a:rPr dirty="0" sz="3050" spc="-185">
                <a:latin typeface="Arial Black"/>
                <a:cs typeface="Arial Black"/>
              </a:rPr>
              <a:t>numpy.random.rand()</a:t>
            </a:r>
            <a:r>
              <a:rPr dirty="0" sz="3050" spc="-265">
                <a:latin typeface="Arial Black"/>
                <a:cs typeface="Arial Black"/>
              </a:rPr>
              <a:t> </a:t>
            </a:r>
            <a:r>
              <a:rPr dirty="0" sz="3050" spc="-170">
                <a:latin typeface="Arial Black"/>
                <a:cs typeface="Arial Black"/>
              </a:rPr>
              <a:t>function</a:t>
            </a:r>
            <a:r>
              <a:rPr dirty="0" sz="3050" spc="-265">
                <a:latin typeface="Arial Black"/>
                <a:cs typeface="Arial Black"/>
              </a:rPr>
              <a:t> creates </a:t>
            </a:r>
            <a:r>
              <a:rPr dirty="0" sz="3050" spc="-250">
                <a:latin typeface="Arial Black"/>
                <a:cs typeface="Arial Black"/>
              </a:rPr>
              <a:t>an</a:t>
            </a:r>
            <a:r>
              <a:rPr dirty="0" sz="3050" spc="-265">
                <a:latin typeface="Arial Black"/>
                <a:cs typeface="Arial Black"/>
              </a:rPr>
              <a:t> </a:t>
            </a:r>
            <a:r>
              <a:rPr dirty="0" sz="3050" spc="-204">
                <a:latin typeface="Arial Black"/>
                <a:cs typeface="Arial Black"/>
              </a:rPr>
              <a:t>array</a:t>
            </a:r>
            <a:r>
              <a:rPr dirty="0" sz="3050" spc="-265">
                <a:latin typeface="Arial Black"/>
                <a:cs typeface="Arial Black"/>
              </a:rPr>
              <a:t> </a:t>
            </a:r>
            <a:r>
              <a:rPr dirty="0" sz="3050" spc="-90">
                <a:latin typeface="Arial Black"/>
                <a:cs typeface="Arial Black"/>
              </a:rPr>
              <a:t>of</a:t>
            </a:r>
            <a:r>
              <a:rPr dirty="0" sz="3050" spc="-265">
                <a:latin typeface="Arial Black"/>
                <a:cs typeface="Arial Black"/>
              </a:rPr>
              <a:t> </a:t>
            </a:r>
            <a:r>
              <a:rPr dirty="0" sz="3050" spc="-215">
                <a:latin typeface="Arial Black"/>
                <a:cs typeface="Arial Black"/>
              </a:rPr>
              <a:t>specified</a:t>
            </a:r>
            <a:r>
              <a:rPr dirty="0" sz="3050" spc="-265">
                <a:latin typeface="Arial Black"/>
                <a:cs typeface="Arial Black"/>
              </a:rPr>
              <a:t> </a:t>
            </a:r>
            <a:r>
              <a:rPr dirty="0" sz="3050" spc="-245">
                <a:latin typeface="Arial Black"/>
                <a:cs typeface="Arial Black"/>
              </a:rPr>
              <a:t>shape</a:t>
            </a:r>
            <a:r>
              <a:rPr dirty="0" sz="3050" spc="-265">
                <a:latin typeface="Arial Black"/>
                <a:cs typeface="Arial Black"/>
              </a:rPr>
              <a:t> </a:t>
            </a:r>
            <a:r>
              <a:rPr dirty="0" sz="3050" spc="-195">
                <a:latin typeface="Arial Black"/>
                <a:cs typeface="Arial Black"/>
              </a:rPr>
              <a:t>and</a:t>
            </a:r>
            <a:r>
              <a:rPr dirty="0" sz="3050" spc="-265">
                <a:latin typeface="Arial Black"/>
                <a:cs typeface="Arial Black"/>
              </a:rPr>
              <a:t> </a:t>
            </a:r>
            <a:r>
              <a:rPr dirty="0" sz="3050" spc="-170">
                <a:latin typeface="Arial Black"/>
                <a:cs typeface="Arial Black"/>
              </a:rPr>
              <a:t>fills</a:t>
            </a:r>
            <a:r>
              <a:rPr dirty="0" sz="3050" spc="-265">
                <a:latin typeface="Arial Black"/>
                <a:cs typeface="Arial Black"/>
              </a:rPr>
              <a:t> </a:t>
            </a:r>
            <a:r>
              <a:rPr dirty="0" sz="3050" spc="-160">
                <a:latin typeface="Arial Black"/>
                <a:cs typeface="Arial Black"/>
              </a:rPr>
              <a:t>it</a:t>
            </a:r>
            <a:r>
              <a:rPr dirty="0" sz="3050" spc="-265">
                <a:latin typeface="Arial Black"/>
                <a:cs typeface="Arial Black"/>
              </a:rPr>
              <a:t> </a:t>
            </a:r>
            <a:r>
              <a:rPr dirty="0" sz="3050" spc="-245">
                <a:latin typeface="Arial Black"/>
                <a:cs typeface="Arial Black"/>
              </a:rPr>
              <a:t>with  </a:t>
            </a:r>
            <a:r>
              <a:rPr dirty="0" sz="3050" spc="-185">
                <a:latin typeface="Arial Black"/>
                <a:cs typeface="Arial Black"/>
              </a:rPr>
              <a:t>random</a:t>
            </a:r>
            <a:r>
              <a:rPr dirty="0" sz="3050" spc="-280">
                <a:latin typeface="Arial Black"/>
                <a:cs typeface="Arial Black"/>
              </a:rPr>
              <a:t> </a:t>
            </a:r>
            <a:r>
              <a:rPr dirty="0" sz="3050" spc="-240">
                <a:latin typeface="Arial Black"/>
                <a:cs typeface="Arial Black"/>
              </a:rPr>
              <a:t>values.</a:t>
            </a:r>
            <a:endParaRPr sz="3050">
              <a:latin typeface="Arial Black"/>
              <a:cs typeface="Arial Black"/>
            </a:endParaRPr>
          </a:p>
          <a:p>
            <a:pPr marL="100965">
              <a:lnSpc>
                <a:spcPct val="100000"/>
              </a:lnSpc>
              <a:spcBef>
                <a:spcPts val="515"/>
              </a:spcBef>
            </a:pPr>
            <a:r>
              <a:rPr dirty="0" sz="2850" spc="15" b="1">
                <a:latin typeface="Arial"/>
                <a:cs typeface="Arial"/>
              </a:rPr>
              <a:t>Syntax </a:t>
            </a:r>
            <a:r>
              <a:rPr dirty="0" sz="2850" spc="-165" b="1">
                <a:latin typeface="Arial"/>
                <a:cs typeface="Arial"/>
              </a:rPr>
              <a:t>: </a:t>
            </a:r>
            <a:r>
              <a:rPr dirty="0" sz="2850" spc="-150">
                <a:latin typeface="Arial Black"/>
                <a:cs typeface="Arial Black"/>
              </a:rPr>
              <a:t>numpy.random.rand(d0, </a:t>
            </a:r>
            <a:r>
              <a:rPr dirty="0" sz="2850" spc="-220">
                <a:latin typeface="Arial Black"/>
                <a:cs typeface="Arial Black"/>
              </a:rPr>
              <a:t>d1, </a:t>
            </a:r>
            <a:r>
              <a:rPr dirty="0" sz="2850" spc="-204">
                <a:latin typeface="Arial Black"/>
                <a:cs typeface="Arial Black"/>
              </a:rPr>
              <a:t>...,</a:t>
            </a:r>
            <a:r>
              <a:rPr dirty="0" sz="2850" spc="-459">
                <a:latin typeface="Arial Black"/>
                <a:cs typeface="Arial Black"/>
              </a:rPr>
              <a:t> </a:t>
            </a:r>
            <a:r>
              <a:rPr dirty="0" sz="2850" spc="-135">
                <a:latin typeface="Arial Black"/>
                <a:cs typeface="Arial Black"/>
              </a:rPr>
              <a:t>dn)</a:t>
            </a:r>
            <a:endParaRPr sz="2850">
              <a:latin typeface="Arial Black"/>
              <a:cs typeface="Arial Black"/>
            </a:endParaRPr>
          </a:p>
          <a:p>
            <a:pPr marL="12700" marR="5080">
              <a:lnSpc>
                <a:spcPct val="116199"/>
              </a:lnSpc>
            </a:pPr>
            <a:r>
              <a:rPr dirty="0" sz="2850" spc="-60">
                <a:latin typeface="Arial Black"/>
                <a:cs typeface="Arial Black"/>
              </a:rPr>
              <a:t>d0,</a:t>
            </a:r>
            <a:r>
              <a:rPr dirty="0" sz="2850" spc="-254">
                <a:latin typeface="Arial Black"/>
                <a:cs typeface="Arial Black"/>
              </a:rPr>
              <a:t> </a:t>
            </a:r>
            <a:r>
              <a:rPr dirty="0" sz="2850" spc="-220">
                <a:latin typeface="Arial Black"/>
                <a:cs typeface="Arial Black"/>
              </a:rPr>
              <a:t>d1,</a:t>
            </a:r>
            <a:r>
              <a:rPr dirty="0" sz="2850" spc="-250">
                <a:latin typeface="Arial Black"/>
                <a:cs typeface="Arial Black"/>
              </a:rPr>
              <a:t> </a:t>
            </a:r>
            <a:r>
              <a:rPr dirty="0" sz="2850" spc="-204">
                <a:latin typeface="Arial Black"/>
                <a:cs typeface="Arial Black"/>
              </a:rPr>
              <a:t>...,</a:t>
            </a:r>
            <a:r>
              <a:rPr dirty="0" sz="2850" spc="-250">
                <a:latin typeface="Arial Black"/>
                <a:cs typeface="Arial Black"/>
              </a:rPr>
              <a:t> </a:t>
            </a:r>
            <a:r>
              <a:rPr dirty="0" sz="2850" spc="-105">
                <a:latin typeface="Arial Black"/>
                <a:cs typeface="Arial Black"/>
              </a:rPr>
              <a:t>dn</a:t>
            </a:r>
            <a:r>
              <a:rPr dirty="0" sz="2850" spc="-250">
                <a:latin typeface="Arial Black"/>
                <a:cs typeface="Arial Black"/>
              </a:rPr>
              <a:t> </a:t>
            </a:r>
            <a:r>
              <a:rPr dirty="0" sz="2850" spc="-200">
                <a:latin typeface="Arial Black"/>
                <a:cs typeface="Arial Black"/>
              </a:rPr>
              <a:t>:</a:t>
            </a:r>
            <a:r>
              <a:rPr dirty="0" sz="2850" spc="-254">
                <a:latin typeface="Arial Black"/>
                <a:cs typeface="Arial Black"/>
              </a:rPr>
              <a:t> </a:t>
            </a:r>
            <a:r>
              <a:rPr dirty="0" sz="2850" spc="-155">
                <a:latin typeface="Arial Black"/>
                <a:cs typeface="Arial Black"/>
              </a:rPr>
              <a:t>[int,</a:t>
            </a:r>
            <a:r>
              <a:rPr dirty="0" sz="2850" spc="-250">
                <a:latin typeface="Arial Black"/>
                <a:cs typeface="Arial Black"/>
              </a:rPr>
              <a:t> </a:t>
            </a:r>
            <a:r>
              <a:rPr dirty="0" sz="2850" spc="-170">
                <a:latin typeface="Arial Black"/>
                <a:cs typeface="Arial Black"/>
              </a:rPr>
              <a:t>optional]Dimension</a:t>
            </a:r>
            <a:r>
              <a:rPr dirty="0" sz="2850" spc="-250">
                <a:latin typeface="Arial Black"/>
                <a:cs typeface="Arial Black"/>
              </a:rPr>
              <a:t> </a:t>
            </a:r>
            <a:r>
              <a:rPr dirty="0" sz="2850" spc="-80">
                <a:latin typeface="Arial Black"/>
                <a:cs typeface="Arial Black"/>
              </a:rPr>
              <a:t>of</a:t>
            </a:r>
            <a:r>
              <a:rPr dirty="0" sz="2850" spc="-250">
                <a:latin typeface="Arial Black"/>
                <a:cs typeface="Arial Black"/>
              </a:rPr>
              <a:t> </a:t>
            </a:r>
            <a:r>
              <a:rPr dirty="0" sz="2850" spc="-170">
                <a:latin typeface="Arial Black"/>
                <a:cs typeface="Arial Black"/>
              </a:rPr>
              <a:t>the</a:t>
            </a:r>
            <a:r>
              <a:rPr dirty="0" sz="2850" spc="-250">
                <a:latin typeface="Arial Black"/>
                <a:cs typeface="Arial Black"/>
              </a:rPr>
              <a:t> </a:t>
            </a:r>
            <a:r>
              <a:rPr dirty="0" sz="2850" spc="-150">
                <a:latin typeface="Arial Black"/>
                <a:cs typeface="Arial Black"/>
              </a:rPr>
              <a:t>returned</a:t>
            </a:r>
            <a:r>
              <a:rPr dirty="0" sz="2850" spc="-254">
                <a:latin typeface="Arial Black"/>
                <a:cs typeface="Arial Black"/>
              </a:rPr>
              <a:t> </a:t>
            </a:r>
            <a:r>
              <a:rPr dirty="0" sz="2850" spc="-185">
                <a:latin typeface="Arial Black"/>
                <a:cs typeface="Arial Black"/>
              </a:rPr>
              <a:t>array</a:t>
            </a:r>
            <a:r>
              <a:rPr dirty="0" sz="2850" spc="-250">
                <a:latin typeface="Arial Black"/>
                <a:cs typeface="Arial Black"/>
              </a:rPr>
              <a:t> </a:t>
            </a:r>
            <a:r>
              <a:rPr dirty="0" sz="2850" spc="-360">
                <a:latin typeface="Arial Black"/>
                <a:cs typeface="Arial Black"/>
              </a:rPr>
              <a:t>we</a:t>
            </a:r>
            <a:r>
              <a:rPr dirty="0" sz="2850" spc="-250">
                <a:latin typeface="Arial Black"/>
                <a:cs typeface="Arial Black"/>
              </a:rPr>
              <a:t> </a:t>
            </a:r>
            <a:r>
              <a:rPr dirty="0" sz="2850" spc="-170">
                <a:latin typeface="Arial Black"/>
                <a:cs typeface="Arial Black"/>
              </a:rPr>
              <a:t>require,</a:t>
            </a:r>
            <a:r>
              <a:rPr dirty="0" sz="2850" spc="-250">
                <a:latin typeface="Arial Black"/>
                <a:cs typeface="Arial Black"/>
              </a:rPr>
              <a:t> </a:t>
            </a:r>
            <a:r>
              <a:rPr dirty="0" sz="2850" spc="-140">
                <a:latin typeface="Arial Black"/>
                <a:cs typeface="Arial Black"/>
              </a:rPr>
              <a:t>If</a:t>
            </a:r>
            <a:r>
              <a:rPr dirty="0" sz="2850" spc="-250">
                <a:latin typeface="Arial Black"/>
                <a:cs typeface="Arial Black"/>
              </a:rPr>
              <a:t> </a:t>
            </a:r>
            <a:r>
              <a:rPr dirty="0" sz="2850" spc="-140">
                <a:latin typeface="Arial Black"/>
                <a:cs typeface="Arial Black"/>
              </a:rPr>
              <a:t>no</a:t>
            </a:r>
            <a:r>
              <a:rPr dirty="0" sz="2850" spc="-254">
                <a:latin typeface="Arial Black"/>
                <a:cs typeface="Arial Black"/>
              </a:rPr>
              <a:t> </a:t>
            </a:r>
            <a:r>
              <a:rPr dirty="0" sz="2850" spc="-204">
                <a:latin typeface="Arial Black"/>
                <a:cs typeface="Arial Black"/>
              </a:rPr>
              <a:t>argument</a:t>
            </a:r>
            <a:r>
              <a:rPr dirty="0" sz="2850" spc="-250">
                <a:latin typeface="Arial Black"/>
                <a:cs typeface="Arial Black"/>
              </a:rPr>
              <a:t> </a:t>
            </a:r>
            <a:r>
              <a:rPr dirty="0" sz="2850" spc="-260">
                <a:latin typeface="Arial Black"/>
                <a:cs typeface="Arial Black"/>
              </a:rPr>
              <a:t>is</a:t>
            </a:r>
            <a:r>
              <a:rPr dirty="0" sz="2850" spc="-250">
                <a:latin typeface="Arial Black"/>
                <a:cs typeface="Arial Black"/>
              </a:rPr>
              <a:t> </a:t>
            </a:r>
            <a:r>
              <a:rPr dirty="0" sz="2850" spc="-210">
                <a:latin typeface="Arial Black"/>
                <a:cs typeface="Arial Black"/>
              </a:rPr>
              <a:t>given</a:t>
            </a:r>
            <a:r>
              <a:rPr dirty="0" sz="2850" spc="-250">
                <a:latin typeface="Arial Black"/>
                <a:cs typeface="Arial Black"/>
              </a:rPr>
              <a:t> </a:t>
            </a:r>
            <a:r>
              <a:rPr dirty="0" sz="2850" spc="-315">
                <a:latin typeface="Arial Black"/>
                <a:cs typeface="Arial Black"/>
              </a:rPr>
              <a:t>a  </a:t>
            </a:r>
            <a:r>
              <a:rPr dirty="0" sz="2850" spc="-229">
                <a:latin typeface="Arial Black"/>
                <a:cs typeface="Arial Black"/>
              </a:rPr>
              <a:t>single </a:t>
            </a:r>
            <a:r>
              <a:rPr dirty="0" sz="2850" spc="-145">
                <a:latin typeface="Arial Black"/>
                <a:cs typeface="Arial Black"/>
              </a:rPr>
              <a:t>Python </a:t>
            </a:r>
            <a:r>
              <a:rPr dirty="0" sz="2850" spc="-140">
                <a:latin typeface="Arial Black"/>
                <a:cs typeface="Arial Black"/>
              </a:rPr>
              <a:t>float </a:t>
            </a:r>
            <a:r>
              <a:rPr dirty="0" sz="2850" spc="-260">
                <a:latin typeface="Arial Black"/>
                <a:cs typeface="Arial Black"/>
              </a:rPr>
              <a:t>is</a:t>
            </a:r>
            <a:r>
              <a:rPr dirty="0" sz="2850" spc="-509">
                <a:latin typeface="Arial Black"/>
                <a:cs typeface="Arial Black"/>
              </a:rPr>
              <a:t> </a:t>
            </a:r>
            <a:r>
              <a:rPr dirty="0" sz="2850" spc="-155">
                <a:latin typeface="Arial Black"/>
                <a:cs typeface="Arial Black"/>
              </a:rPr>
              <a:t>returned.</a:t>
            </a:r>
            <a:endParaRPr sz="285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43209" y="3127973"/>
            <a:ext cx="123825" cy="1238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43209" y="3632798"/>
            <a:ext cx="123825" cy="1238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25709" y="460409"/>
            <a:ext cx="959167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50"/>
              <a:t>numpy.random.rand()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11088" y="6433808"/>
            <a:ext cx="1000760" cy="4032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25" b="1">
                <a:latin typeface="Arial"/>
                <a:cs typeface="Arial"/>
              </a:rPr>
              <a:t>Result</a:t>
            </a:r>
            <a:endParaRPr sz="2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32837" y="7220489"/>
            <a:ext cx="307784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35" b="1">
                <a:latin typeface="Arial"/>
                <a:cs typeface="Arial"/>
              </a:rPr>
              <a:t>Random</a:t>
            </a:r>
            <a:r>
              <a:rPr dirty="0" sz="3400" spc="-225" b="1">
                <a:latin typeface="Arial"/>
                <a:cs typeface="Arial"/>
              </a:rPr>
              <a:t> </a:t>
            </a:r>
            <a:r>
              <a:rPr dirty="0" sz="3400" spc="60" b="1">
                <a:latin typeface="Arial"/>
                <a:cs typeface="Arial"/>
              </a:rPr>
              <a:t>Value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4791364"/>
            <a:ext cx="4143390" cy="4933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55397" y="6444248"/>
            <a:ext cx="3533759" cy="1400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179040" y="4822040"/>
            <a:ext cx="4800347" cy="48248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55"/>
              <a:t>numpy.mean()</a:t>
            </a:r>
          </a:p>
        </p:txBody>
      </p:sp>
      <p:sp>
        <p:nvSpPr>
          <p:cNvPr id="6" name="object 6"/>
          <p:cNvSpPr/>
          <p:nvPr/>
        </p:nvSpPr>
        <p:spPr>
          <a:xfrm>
            <a:off x="987439" y="1976615"/>
            <a:ext cx="123825" cy="123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87439" y="3462515"/>
            <a:ext cx="123825" cy="1238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87439" y="3957815"/>
            <a:ext cx="123825" cy="1238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87439" y="4453115"/>
            <a:ext cx="123825" cy="1238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16585" marR="430530">
              <a:lnSpc>
                <a:spcPct val="116100"/>
              </a:lnSpc>
              <a:spcBef>
                <a:spcPts val="100"/>
              </a:spcBef>
            </a:pPr>
            <a:r>
              <a:rPr dirty="0" spc="-265"/>
              <a:t>The</a:t>
            </a:r>
            <a:r>
              <a:rPr dirty="0" spc="-245"/>
              <a:t> </a:t>
            </a:r>
            <a:r>
              <a:rPr dirty="0" spc="-190"/>
              <a:t>numpy.mean</a:t>
            </a:r>
            <a:r>
              <a:rPr dirty="0" spc="-245"/>
              <a:t> </a:t>
            </a:r>
            <a:r>
              <a:rPr dirty="0" spc="-180"/>
              <a:t>()</a:t>
            </a:r>
            <a:r>
              <a:rPr dirty="0" spc="-240"/>
              <a:t> </a:t>
            </a:r>
            <a:r>
              <a:rPr dirty="0" spc="-150"/>
              <a:t>function</a:t>
            </a:r>
            <a:r>
              <a:rPr dirty="0" spc="-245"/>
              <a:t> </a:t>
            </a:r>
            <a:r>
              <a:rPr dirty="0" spc="-165"/>
              <a:t>returns</a:t>
            </a:r>
            <a:r>
              <a:rPr dirty="0" spc="-245"/>
              <a:t> </a:t>
            </a:r>
            <a:r>
              <a:rPr dirty="0" spc="-170"/>
              <a:t>the</a:t>
            </a:r>
            <a:r>
              <a:rPr dirty="0" spc="-240"/>
              <a:t> </a:t>
            </a:r>
            <a:r>
              <a:rPr dirty="0" spc="-195"/>
              <a:t>arithmetic</a:t>
            </a:r>
            <a:r>
              <a:rPr dirty="0" spc="-245"/>
              <a:t> </a:t>
            </a:r>
            <a:r>
              <a:rPr dirty="0" spc="-240"/>
              <a:t>average</a:t>
            </a:r>
            <a:r>
              <a:rPr dirty="0" spc="-245"/>
              <a:t> </a:t>
            </a:r>
            <a:r>
              <a:rPr dirty="0" spc="-80"/>
              <a:t>of</a:t>
            </a:r>
            <a:r>
              <a:rPr dirty="0" spc="-240"/>
              <a:t> </a:t>
            </a:r>
            <a:r>
              <a:rPr dirty="0" spc="-310"/>
              <a:t>a</a:t>
            </a:r>
            <a:r>
              <a:rPr dirty="0" spc="-245"/>
              <a:t> </a:t>
            </a:r>
            <a:r>
              <a:rPr dirty="0" spc="-210"/>
              <a:t>given</a:t>
            </a:r>
            <a:r>
              <a:rPr dirty="0" spc="-245"/>
              <a:t> </a:t>
            </a:r>
            <a:r>
              <a:rPr dirty="0" spc="-185"/>
              <a:t>NumPy</a:t>
            </a:r>
            <a:r>
              <a:rPr dirty="0" spc="-240"/>
              <a:t> </a:t>
            </a:r>
            <a:r>
              <a:rPr dirty="0" spc="-185"/>
              <a:t>array</a:t>
            </a:r>
            <a:r>
              <a:rPr dirty="0" spc="-245"/>
              <a:t> </a:t>
            </a:r>
            <a:r>
              <a:rPr dirty="0" spc="-210"/>
              <a:t>along</a:t>
            </a:r>
            <a:r>
              <a:rPr dirty="0" spc="-245"/>
              <a:t> </a:t>
            </a:r>
            <a:r>
              <a:rPr dirty="0" spc="-170"/>
              <a:t>the  </a:t>
            </a:r>
            <a:r>
              <a:rPr dirty="0" spc="-190"/>
              <a:t>specified</a:t>
            </a:r>
            <a:r>
              <a:rPr dirty="0" spc="-254"/>
              <a:t> </a:t>
            </a:r>
            <a:r>
              <a:rPr dirty="0" spc="-300"/>
              <a:t>axis.</a:t>
            </a: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pc="-10" b="1">
                <a:latin typeface="Arial"/>
                <a:cs typeface="Arial"/>
              </a:rPr>
              <a:t>Syntax:</a:t>
            </a:r>
          </a:p>
          <a:p>
            <a:pPr marL="616585">
              <a:lnSpc>
                <a:spcPct val="100000"/>
              </a:lnSpc>
              <a:spcBef>
                <a:spcPts val="540"/>
              </a:spcBef>
            </a:pPr>
            <a:r>
              <a:rPr dirty="0" spc="-10" b="1">
                <a:latin typeface="Arial"/>
                <a:cs typeface="Arial"/>
              </a:rPr>
              <a:t>numpy.mean</a:t>
            </a:r>
            <a:r>
              <a:rPr dirty="0" spc="-10"/>
              <a:t>(a, </a:t>
            </a:r>
            <a:r>
              <a:rPr dirty="0" spc="-254"/>
              <a:t>axis=None, </a:t>
            </a:r>
            <a:r>
              <a:rPr dirty="0" spc="-175"/>
              <a:t>dtype=None, </a:t>
            </a:r>
            <a:r>
              <a:rPr dirty="0" spc="-185"/>
              <a:t>out=None, </a:t>
            </a:r>
            <a:r>
              <a:rPr dirty="0" spc="-240"/>
              <a:t>keepdims=&lt;no </a:t>
            </a:r>
            <a:r>
              <a:rPr dirty="0" spc="-220"/>
              <a:t>value&gt;, *, </a:t>
            </a:r>
            <a:r>
              <a:rPr dirty="0" spc="-240"/>
              <a:t>where=&lt;no</a:t>
            </a:r>
            <a:r>
              <a:rPr dirty="0" spc="-615"/>
              <a:t> </a:t>
            </a:r>
            <a:r>
              <a:rPr dirty="0" spc="-220"/>
              <a:t>value&gt;)</a:t>
            </a:r>
          </a:p>
          <a:p>
            <a:pPr marL="616585">
              <a:lnSpc>
                <a:spcPct val="100000"/>
              </a:lnSpc>
              <a:spcBef>
                <a:spcPts val="540"/>
              </a:spcBef>
            </a:pPr>
            <a:r>
              <a:rPr dirty="0" spc="30" b="1">
                <a:latin typeface="Arial"/>
                <a:cs typeface="Arial"/>
              </a:rPr>
              <a:t>a</a:t>
            </a:r>
            <a:r>
              <a:rPr dirty="0" spc="-120" b="1">
                <a:latin typeface="Arial"/>
                <a:cs typeface="Arial"/>
              </a:rPr>
              <a:t> </a:t>
            </a:r>
            <a:r>
              <a:rPr dirty="0" spc="-254"/>
              <a:t>is</a:t>
            </a:r>
            <a:r>
              <a:rPr dirty="0" spc="-250"/>
              <a:t> </a:t>
            </a:r>
            <a:r>
              <a:rPr dirty="0" spc="-225"/>
              <a:t>an</a:t>
            </a:r>
            <a:r>
              <a:rPr dirty="0" spc="-250"/>
              <a:t> </a:t>
            </a:r>
            <a:r>
              <a:rPr dirty="0" spc="-185"/>
              <a:t>array</a:t>
            </a:r>
            <a:r>
              <a:rPr dirty="0" spc="-250"/>
              <a:t> </a:t>
            </a:r>
            <a:r>
              <a:rPr dirty="0" spc="-165"/>
              <a:t>that</a:t>
            </a:r>
            <a:r>
              <a:rPr dirty="0" spc="-250"/>
              <a:t> </a:t>
            </a:r>
            <a:r>
              <a:rPr dirty="0" spc="-145"/>
              <a:t>you</a:t>
            </a:r>
            <a:r>
              <a:rPr dirty="0" spc="-250"/>
              <a:t> want</a:t>
            </a:r>
            <a:r>
              <a:rPr dirty="0" spc="-245"/>
              <a:t> </a:t>
            </a:r>
            <a:r>
              <a:rPr dirty="0" spc="-120"/>
              <a:t>to</a:t>
            </a:r>
            <a:r>
              <a:rPr dirty="0" spc="-250"/>
              <a:t> </a:t>
            </a:r>
            <a:r>
              <a:rPr dirty="0" spc="-225"/>
              <a:t>calculate</a:t>
            </a:r>
            <a:r>
              <a:rPr dirty="0" spc="-250"/>
              <a:t> </a:t>
            </a:r>
            <a:r>
              <a:rPr dirty="0" spc="-170"/>
              <a:t>the</a:t>
            </a:r>
            <a:r>
              <a:rPr dirty="0" spc="-250"/>
              <a:t> </a:t>
            </a:r>
            <a:r>
              <a:rPr dirty="0" spc="-240"/>
              <a:t>average</a:t>
            </a:r>
            <a:r>
              <a:rPr dirty="0" spc="-250"/>
              <a:t> </a:t>
            </a:r>
            <a:r>
              <a:rPr dirty="0" spc="-80"/>
              <a:t>of</a:t>
            </a:r>
            <a:r>
              <a:rPr dirty="0" spc="-250"/>
              <a:t> </a:t>
            </a:r>
            <a:r>
              <a:rPr dirty="0" spc="-215"/>
              <a:t>elements.</a:t>
            </a:r>
          </a:p>
          <a:p>
            <a:pPr marL="616585">
              <a:lnSpc>
                <a:spcPct val="100000"/>
              </a:lnSpc>
              <a:spcBef>
                <a:spcPts val="540"/>
              </a:spcBef>
            </a:pPr>
            <a:r>
              <a:rPr dirty="0" spc="-55" b="1">
                <a:latin typeface="Arial"/>
                <a:cs typeface="Arial"/>
              </a:rPr>
              <a:t>axis</a:t>
            </a:r>
            <a:r>
              <a:rPr dirty="0" spc="-95" b="1">
                <a:latin typeface="Arial"/>
                <a:cs typeface="Arial"/>
              </a:rPr>
              <a:t> </a:t>
            </a:r>
            <a:r>
              <a:rPr dirty="0" spc="-254"/>
              <a:t>is</a:t>
            </a:r>
            <a:r>
              <a:rPr dirty="0" spc="-250"/>
              <a:t> </a:t>
            </a:r>
            <a:r>
              <a:rPr dirty="0" spc="-170"/>
              <a:t>the</a:t>
            </a:r>
            <a:r>
              <a:rPr dirty="0" spc="-250"/>
              <a:t> </a:t>
            </a:r>
            <a:r>
              <a:rPr dirty="0" spc="-320"/>
              <a:t>axis</a:t>
            </a:r>
            <a:r>
              <a:rPr dirty="0" spc="-250"/>
              <a:t> </a:t>
            </a:r>
            <a:r>
              <a:rPr dirty="0" spc="-100"/>
              <a:t>if</a:t>
            </a:r>
            <a:r>
              <a:rPr dirty="0" spc="-250"/>
              <a:t> </a:t>
            </a:r>
            <a:r>
              <a:rPr dirty="0" spc="-190"/>
              <a:t>specified</a:t>
            </a:r>
            <a:r>
              <a:rPr dirty="0" spc="-245"/>
              <a:t> </a:t>
            </a:r>
            <a:r>
              <a:rPr dirty="0" spc="-215"/>
              <a:t>will</a:t>
            </a:r>
            <a:r>
              <a:rPr dirty="0" spc="-250"/>
              <a:t> </a:t>
            </a:r>
            <a:r>
              <a:rPr dirty="0" spc="-140"/>
              <a:t>return</a:t>
            </a:r>
            <a:r>
              <a:rPr dirty="0" spc="-250"/>
              <a:t> </a:t>
            </a:r>
            <a:r>
              <a:rPr dirty="0" spc="-170"/>
              <a:t>the</a:t>
            </a:r>
            <a:r>
              <a:rPr dirty="0" spc="-250"/>
              <a:t> </a:t>
            </a:r>
            <a:r>
              <a:rPr dirty="0" spc="-240"/>
              <a:t>average</a:t>
            </a:r>
            <a:r>
              <a:rPr dirty="0" spc="-250"/>
              <a:t> </a:t>
            </a:r>
            <a:r>
              <a:rPr dirty="0" spc="-80"/>
              <a:t>of</a:t>
            </a:r>
            <a:r>
              <a:rPr dirty="0" spc="-245"/>
              <a:t> </a:t>
            </a:r>
            <a:r>
              <a:rPr dirty="0" spc="-215"/>
              <a:t>elements</a:t>
            </a:r>
            <a:r>
              <a:rPr dirty="0" spc="-250"/>
              <a:t> </a:t>
            </a:r>
            <a:r>
              <a:rPr dirty="0" spc="-140"/>
              <a:t>on</a:t>
            </a:r>
            <a:r>
              <a:rPr dirty="0" spc="-250"/>
              <a:t> </a:t>
            </a:r>
            <a:r>
              <a:rPr dirty="0" spc="-165"/>
              <a:t>that</a:t>
            </a:r>
            <a:r>
              <a:rPr dirty="0" spc="-250"/>
              <a:t> </a:t>
            </a:r>
            <a:r>
              <a:rPr dirty="0" spc="-300"/>
              <a:t>axis.</a:t>
            </a: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5500"/>
          </a:p>
          <a:p>
            <a:pPr marL="4654550">
              <a:lnSpc>
                <a:spcPct val="100000"/>
              </a:lnSpc>
            </a:pPr>
            <a:r>
              <a:rPr dirty="0" sz="3400" spc="20" b="1">
                <a:latin typeface="Arial"/>
                <a:cs typeface="Arial"/>
              </a:rPr>
              <a:t>Result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8600" y="4313803"/>
            <a:ext cx="9953609" cy="2628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27350" y="7890219"/>
            <a:ext cx="6543690" cy="6762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763280" y="4037807"/>
            <a:ext cx="3576132" cy="3848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5900" y="460406"/>
            <a:ext cx="717804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55"/>
              <a:t>numpy.median()</a:t>
            </a:r>
          </a:p>
        </p:txBody>
      </p:sp>
      <p:sp>
        <p:nvSpPr>
          <p:cNvPr id="6" name="object 6"/>
          <p:cNvSpPr/>
          <p:nvPr/>
        </p:nvSpPr>
        <p:spPr>
          <a:xfrm>
            <a:off x="864245" y="2086736"/>
            <a:ext cx="123825" cy="123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70185" y="1830825"/>
            <a:ext cx="16887825" cy="2124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800" spc="-180">
                <a:latin typeface="Arial Black"/>
                <a:cs typeface="Arial Black"/>
              </a:rPr>
              <a:t>numpy.median</a:t>
            </a:r>
            <a:r>
              <a:rPr dirty="0" sz="2800" spc="-250">
                <a:latin typeface="Arial Black"/>
                <a:cs typeface="Arial Black"/>
              </a:rPr>
              <a:t> </a:t>
            </a:r>
            <a:r>
              <a:rPr dirty="0" sz="2800" spc="-150">
                <a:latin typeface="Arial Black"/>
                <a:cs typeface="Arial Black"/>
              </a:rPr>
              <a:t>function</a:t>
            </a:r>
            <a:r>
              <a:rPr dirty="0" sz="2800" spc="-245">
                <a:latin typeface="Arial Black"/>
                <a:cs typeface="Arial Black"/>
              </a:rPr>
              <a:t> </a:t>
            </a:r>
            <a:r>
              <a:rPr dirty="0" sz="2800" spc="-254">
                <a:latin typeface="Arial Black"/>
                <a:cs typeface="Arial Black"/>
              </a:rPr>
              <a:t>is</a:t>
            </a:r>
            <a:r>
              <a:rPr dirty="0" sz="2800" spc="-245">
                <a:latin typeface="Arial Black"/>
                <a:cs typeface="Arial Black"/>
              </a:rPr>
              <a:t> </a:t>
            </a:r>
            <a:r>
              <a:rPr dirty="0" sz="2800" spc="-204">
                <a:latin typeface="Arial Black"/>
                <a:cs typeface="Arial Black"/>
              </a:rPr>
              <a:t>used</a:t>
            </a:r>
            <a:r>
              <a:rPr dirty="0" sz="2800" spc="-245">
                <a:latin typeface="Arial Black"/>
                <a:cs typeface="Arial Black"/>
              </a:rPr>
              <a:t> </a:t>
            </a:r>
            <a:r>
              <a:rPr dirty="0" sz="2800" spc="-120">
                <a:latin typeface="Arial Black"/>
                <a:cs typeface="Arial Black"/>
              </a:rPr>
              <a:t>to</a:t>
            </a:r>
            <a:r>
              <a:rPr dirty="0" sz="2800" spc="-250">
                <a:latin typeface="Arial Black"/>
                <a:cs typeface="Arial Black"/>
              </a:rPr>
              <a:t> </a:t>
            </a:r>
            <a:r>
              <a:rPr dirty="0" sz="2800" spc="-225">
                <a:latin typeface="Arial Black"/>
                <a:cs typeface="Arial Black"/>
              </a:rPr>
              <a:t>calculate</a:t>
            </a:r>
            <a:r>
              <a:rPr dirty="0" sz="2800" spc="-245">
                <a:latin typeface="Arial Black"/>
                <a:cs typeface="Arial Black"/>
              </a:rPr>
              <a:t> </a:t>
            </a:r>
            <a:r>
              <a:rPr dirty="0" sz="2800" spc="-170">
                <a:latin typeface="Arial Black"/>
                <a:cs typeface="Arial Black"/>
              </a:rPr>
              <a:t>the</a:t>
            </a:r>
            <a:r>
              <a:rPr dirty="0" sz="2800" spc="-245">
                <a:latin typeface="Arial Black"/>
                <a:cs typeface="Arial Black"/>
              </a:rPr>
              <a:t> </a:t>
            </a:r>
            <a:r>
              <a:rPr dirty="0" sz="2800" spc="-200">
                <a:latin typeface="Arial Black"/>
                <a:cs typeface="Arial Black"/>
              </a:rPr>
              <a:t>median</a:t>
            </a:r>
            <a:r>
              <a:rPr dirty="0" sz="2800" spc="-245">
                <a:latin typeface="Arial Black"/>
                <a:cs typeface="Arial Black"/>
              </a:rPr>
              <a:t> </a:t>
            </a:r>
            <a:r>
              <a:rPr dirty="0" sz="2800" spc="-80">
                <a:latin typeface="Arial Black"/>
                <a:cs typeface="Arial Black"/>
              </a:rPr>
              <a:t>of</a:t>
            </a:r>
            <a:r>
              <a:rPr dirty="0" sz="2800" spc="-250">
                <a:latin typeface="Arial Black"/>
                <a:cs typeface="Arial Black"/>
              </a:rPr>
              <a:t> </a:t>
            </a:r>
            <a:r>
              <a:rPr dirty="0" sz="2800" spc="-225">
                <a:latin typeface="Arial Black"/>
                <a:cs typeface="Arial Black"/>
              </a:rPr>
              <a:t>an</a:t>
            </a:r>
            <a:r>
              <a:rPr dirty="0" sz="2800" spc="-245">
                <a:latin typeface="Arial Black"/>
                <a:cs typeface="Arial Black"/>
              </a:rPr>
              <a:t> </a:t>
            </a:r>
            <a:r>
              <a:rPr dirty="0" sz="2800" spc="-185">
                <a:latin typeface="Arial Black"/>
                <a:cs typeface="Arial Black"/>
              </a:rPr>
              <a:t>array</a:t>
            </a:r>
            <a:r>
              <a:rPr dirty="0" sz="2800" spc="-245">
                <a:latin typeface="Arial Black"/>
                <a:cs typeface="Arial Black"/>
              </a:rPr>
              <a:t> </a:t>
            </a:r>
            <a:r>
              <a:rPr dirty="0" sz="2800" spc="-210">
                <a:latin typeface="Arial Black"/>
                <a:cs typeface="Arial Black"/>
              </a:rPr>
              <a:t>along</a:t>
            </a:r>
            <a:r>
              <a:rPr dirty="0" sz="2800" spc="-245">
                <a:latin typeface="Arial Black"/>
                <a:cs typeface="Arial Black"/>
              </a:rPr>
              <a:t> </a:t>
            </a:r>
            <a:r>
              <a:rPr dirty="0" sz="2800" spc="-310">
                <a:latin typeface="Arial Black"/>
                <a:cs typeface="Arial Black"/>
              </a:rPr>
              <a:t>a</a:t>
            </a:r>
            <a:r>
              <a:rPr dirty="0" sz="2800" spc="-250">
                <a:latin typeface="Arial Black"/>
                <a:cs typeface="Arial Black"/>
              </a:rPr>
              <a:t> </a:t>
            </a:r>
            <a:r>
              <a:rPr dirty="0" sz="2800" spc="-210">
                <a:latin typeface="Arial Black"/>
                <a:cs typeface="Arial Black"/>
              </a:rPr>
              <a:t>specific</a:t>
            </a:r>
            <a:r>
              <a:rPr dirty="0" sz="2800" spc="-245">
                <a:latin typeface="Arial Black"/>
                <a:cs typeface="Arial Black"/>
              </a:rPr>
              <a:t> </a:t>
            </a:r>
            <a:r>
              <a:rPr dirty="0" sz="2800" spc="-320">
                <a:latin typeface="Arial Black"/>
                <a:cs typeface="Arial Black"/>
              </a:rPr>
              <a:t>axis</a:t>
            </a:r>
            <a:r>
              <a:rPr dirty="0" sz="2800" spc="-245">
                <a:latin typeface="Arial Black"/>
                <a:cs typeface="Arial Black"/>
              </a:rPr>
              <a:t> </a:t>
            </a:r>
            <a:r>
              <a:rPr dirty="0" sz="2800" spc="-110">
                <a:latin typeface="Arial Black"/>
                <a:cs typeface="Arial Black"/>
              </a:rPr>
              <a:t>or</a:t>
            </a:r>
            <a:r>
              <a:rPr dirty="0" sz="2800" spc="-245">
                <a:latin typeface="Arial Black"/>
                <a:cs typeface="Arial Black"/>
              </a:rPr>
              <a:t> </a:t>
            </a:r>
            <a:r>
              <a:rPr dirty="0" sz="2800" spc="-155">
                <a:latin typeface="Arial Black"/>
                <a:cs typeface="Arial Black"/>
              </a:rPr>
              <a:t>multiple  </a:t>
            </a:r>
            <a:r>
              <a:rPr dirty="0" sz="2800" spc="-315">
                <a:latin typeface="Arial Black"/>
                <a:cs typeface="Arial Black"/>
              </a:rPr>
              <a:t>axes.</a:t>
            </a:r>
            <a:r>
              <a:rPr dirty="0" sz="2800" spc="-245">
                <a:latin typeface="Arial Black"/>
                <a:cs typeface="Arial Black"/>
              </a:rPr>
              <a:t> </a:t>
            </a:r>
            <a:r>
              <a:rPr dirty="0" sz="2800" spc="-185">
                <a:latin typeface="Arial Black"/>
                <a:cs typeface="Arial Black"/>
              </a:rPr>
              <a:t>Median</a:t>
            </a:r>
            <a:r>
              <a:rPr dirty="0" sz="2800" spc="-245">
                <a:latin typeface="Arial Black"/>
                <a:cs typeface="Arial Black"/>
              </a:rPr>
              <a:t> </a:t>
            </a:r>
            <a:r>
              <a:rPr dirty="0" sz="2800" spc="-254">
                <a:latin typeface="Arial Black"/>
                <a:cs typeface="Arial Black"/>
              </a:rPr>
              <a:t>is</a:t>
            </a:r>
            <a:r>
              <a:rPr dirty="0" sz="2800" spc="-240">
                <a:latin typeface="Arial Black"/>
                <a:cs typeface="Arial Black"/>
              </a:rPr>
              <a:t> </a:t>
            </a:r>
            <a:r>
              <a:rPr dirty="0" sz="2800" spc="-145">
                <a:latin typeface="Arial Black"/>
                <a:cs typeface="Arial Black"/>
              </a:rPr>
              <a:t>defined</a:t>
            </a:r>
            <a:r>
              <a:rPr dirty="0" sz="2800" spc="-245">
                <a:latin typeface="Arial Black"/>
                <a:cs typeface="Arial Black"/>
              </a:rPr>
              <a:t> </a:t>
            </a:r>
            <a:r>
              <a:rPr dirty="0" sz="2800" spc="-315">
                <a:latin typeface="Arial Black"/>
                <a:cs typeface="Arial Black"/>
              </a:rPr>
              <a:t>as</a:t>
            </a:r>
            <a:r>
              <a:rPr dirty="0" sz="2800" spc="-245">
                <a:latin typeface="Arial Black"/>
                <a:cs typeface="Arial Black"/>
              </a:rPr>
              <a:t> </a:t>
            </a:r>
            <a:r>
              <a:rPr dirty="0" sz="2800" spc="-170">
                <a:latin typeface="Arial Black"/>
                <a:cs typeface="Arial Black"/>
              </a:rPr>
              <a:t>the</a:t>
            </a:r>
            <a:r>
              <a:rPr dirty="0" sz="2800" spc="-240">
                <a:latin typeface="Arial Black"/>
                <a:cs typeface="Arial Black"/>
              </a:rPr>
              <a:t> </a:t>
            </a:r>
            <a:r>
              <a:rPr dirty="0" sz="2800" spc="-160">
                <a:latin typeface="Arial Black"/>
                <a:cs typeface="Arial Black"/>
              </a:rPr>
              <a:t>middle</a:t>
            </a:r>
            <a:r>
              <a:rPr dirty="0" sz="2800" spc="-245">
                <a:latin typeface="Arial Black"/>
                <a:cs typeface="Arial Black"/>
              </a:rPr>
              <a:t> </a:t>
            </a:r>
            <a:r>
              <a:rPr dirty="0" sz="2800" spc="-195">
                <a:latin typeface="Arial Black"/>
                <a:cs typeface="Arial Black"/>
              </a:rPr>
              <a:t>value</a:t>
            </a:r>
            <a:r>
              <a:rPr dirty="0" sz="2800" spc="-245">
                <a:latin typeface="Arial Black"/>
                <a:cs typeface="Arial Black"/>
              </a:rPr>
              <a:t> </a:t>
            </a:r>
            <a:r>
              <a:rPr dirty="0" sz="2800" spc="-215">
                <a:latin typeface="Arial Black"/>
                <a:cs typeface="Arial Black"/>
              </a:rPr>
              <a:t>separating</a:t>
            </a:r>
            <a:r>
              <a:rPr dirty="0" sz="2800" spc="-240">
                <a:latin typeface="Arial Black"/>
                <a:cs typeface="Arial Black"/>
              </a:rPr>
              <a:t> </a:t>
            </a:r>
            <a:r>
              <a:rPr dirty="0" sz="2800" spc="-170">
                <a:latin typeface="Arial Black"/>
                <a:cs typeface="Arial Black"/>
              </a:rPr>
              <a:t>the</a:t>
            </a:r>
            <a:r>
              <a:rPr dirty="0" sz="2800" spc="-245">
                <a:latin typeface="Arial Black"/>
                <a:cs typeface="Arial Black"/>
              </a:rPr>
              <a:t> </a:t>
            </a:r>
            <a:r>
              <a:rPr dirty="0" sz="2800" spc="-190">
                <a:latin typeface="Arial Black"/>
                <a:cs typeface="Arial Black"/>
              </a:rPr>
              <a:t>higher</a:t>
            </a:r>
            <a:r>
              <a:rPr dirty="0" sz="2800" spc="-240">
                <a:latin typeface="Arial Black"/>
                <a:cs typeface="Arial Black"/>
              </a:rPr>
              <a:t> </a:t>
            </a:r>
            <a:r>
              <a:rPr dirty="0" sz="2800" spc="-145">
                <a:latin typeface="Arial Black"/>
                <a:cs typeface="Arial Black"/>
              </a:rPr>
              <a:t>half</a:t>
            </a:r>
            <a:r>
              <a:rPr dirty="0" sz="2800" spc="-245">
                <a:latin typeface="Arial Black"/>
                <a:cs typeface="Arial Black"/>
              </a:rPr>
              <a:t> </a:t>
            </a:r>
            <a:r>
              <a:rPr dirty="0" sz="2800" spc="-120">
                <a:latin typeface="Arial Black"/>
                <a:cs typeface="Arial Black"/>
              </a:rPr>
              <a:t>from</a:t>
            </a:r>
            <a:r>
              <a:rPr dirty="0" sz="2800" spc="-245">
                <a:latin typeface="Arial Black"/>
                <a:cs typeface="Arial Black"/>
              </a:rPr>
              <a:t> </a:t>
            </a:r>
            <a:r>
              <a:rPr dirty="0" sz="2800" spc="-170">
                <a:latin typeface="Arial Black"/>
                <a:cs typeface="Arial Black"/>
              </a:rPr>
              <a:t>the</a:t>
            </a:r>
            <a:r>
              <a:rPr dirty="0" sz="2800" spc="-240">
                <a:latin typeface="Arial Black"/>
                <a:cs typeface="Arial Black"/>
              </a:rPr>
              <a:t> </a:t>
            </a:r>
            <a:r>
              <a:rPr dirty="0" sz="2800" spc="-210">
                <a:latin typeface="Arial Black"/>
                <a:cs typeface="Arial Black"/>
              </a:rPr>
              <a:t>lower</a:t>
            </a:r>
            <a:r>
              <a:rPr dirty="0" sz="2800" spc="-245">
                <a:latin typeface="Arial Black"/>
                <a:cs typeface="Arial Black"/>
              </a:rPr>
              <a:t> </a:t>
            </a:r>
            <a:r>
              <a:rPr dirty="0" sz="2800" spc="-145">
                <a:latin typeface="Arial Black"/>
                <a:cs typeface="Arial Black"/>
              </a:rPr>
              <a:t>half</a:t>
            </a:r>
            <a:r>
              <a:rPr dirty="0" sz="2800" spc="-245">
                <a:latin typeface="Arial Black"/>
                <a:cs typeface="Arial Black"/>
              </a:rPr>
              <a:t> </a:t>
            </a:r>
            <a:r>
              <a:rPr dirty="0" sz="2800" spc="-80">
                <a:latin typeface="Arial Black"/>
                <a:cs typeface="Arial Black"/>
              </a:rPr>
              <a:t>of</a:t>
            </a:r>
            <a:r>
              <a:rPr dirty="0" sz="2800" spc="-240">
                <a:latin typeface="Arial Black"/>
                <a:cs typeface="Arial Black"/>
              </a:rPr>
              <a:t> </a:t>
            </a:r>
            <a:r>
              <a:rPr dirty="0" sz="2800" spc="-310">
                <a:latin typeface="Arial Black"/>
                <a:cs typeface="Arial Black"/>
              </a:rPr>
              <a:t>a</a:t>
            </a:r>
            <a:r>
              <a:rPr dirty="0" sz="2800" spc="-245">
                <a:latin typeface="Arial Black"/>
                <a:cs typeface="Arial Black"/>
              </a:rPr>
              <a:t> </a:t>
            </a:r>
            <a:r>
              <a:rPr dirty="0" sz="2800" spc="-200">
                <a:latin typeface="Arial Black"/>
                <a:cs typeface="Arial Black"/>
              </a:rPr>
              <a:t>data  </a:t>
            </a:r>
            <a:r>
              <a:rPr dirty="0" sz="2800" spc="-220">
                <a:latin typeface="Arial Black"/>
                <a:cs typeface="Arial Black"/>
              </a:rPr>
              <a:t>sample</a:t>
            </a:r>
            <a:r>
              <a:rPr dirty="0" sz="2800" spc="-250">
                <a:latin typeface="Arial Black"/>
                <a:cs typeface="Arial Black"/>
              </a:rPr>
              <a:t> </a:t>
            </a:r>
            <a:r>
              <a:rPr dirty="0" sz="2800" spc="-160">
                <a:latin typeface="Arial Black"/>
                <a:cs typeface="Arial Black"/>
              </a:rPr>
              <a:t>in</a:t>
            </a:r>
            <a:r>
              <a:rPr dirty="0" sz="2800" spc="-250">
                <a:latin typeface="Arial Black"/>
                <a:cs typeface="Arial Black"/>
              </a:rPr>
              <a:t> </a:t>
            </a:r>
            <a:r>
              <a:rPr dirty="0" sz="2800" spc="-145">
                <a:latin typeface="Arial Black"/>
                <a:cs typeface="Arial Black"/>
              </a:rPr>
              <a:t>other</a:t>
            </a:r>
            <a:r>
              <a:rPr dirty="0" sz="2800" spc="-250">
                <a:latin typeface="Arial Black"/>
                <a:cs typeface="Arial Black"/>
              </a:rPr>
              <a:t> </a:t>
            </a:r>
            <a:r>
              <a:rPr dirty="0" sz="2800" spc="-215">
                <a:latin typeface="Arial Black"/>
                <a:cs typeface="Arial Black"/>
              </a:rPr>
              <a:t>words</a:t>
            </a:r>
            <a:r>
              <a:rPr dirty="0" sz="2800" spc="-245">
                <a:latin typeface="Arial Black"/>
                <a:cs typeface="Arial Black"/>
              </a:rPr>
              <a:t> </a:t>
            </a:r>
            <a:r>
              <a:rPr dirty="0" sz="2800" spc="-200">
                <a:latin typeface="Arial Black"/>
                <a:cs typeface="Arial Black"/>
              </a:rPr>
              <a:t>median</a:t>
            </a:r>
            <a:r>
              <a:rPr dirty="0" sz="2800" spc="-250">
                <a:latin typeface="Arial Black"/>
                <a:cs typeface="Arial Black"/>
              </a:rPr>
              <a:t> </a:t>
            </a:r>
            <a:r>
              <a:rPr dirty="0" sz="2800" spc="-254">
                <a:latin typeface="Arial Black"/>
                <a:cs typeface="Arial Black"/>
              </a:rPr>
              <a:t>is</a:t>
            </a:r>
            <a:r>
              <a:rPr dirty="0" sz="2800" spc="-250">
                <a:latin typeface="Arial Black"/>
                <a:cs typeface="Arial Black"/>
              </a:rPr>
              <a:t> </a:t>
            </a:r>
            <a:r>
              <a:rPr dirty="0" sz="2800" spc="-310">
                <a:latin typeface="Arial Black"/>
                <a:cs typeface="Arial Black"/>
              </a:rPr>
              <a:t>a</a:t>
            </a:r>
            <a:r>
              <a:rPr dirty="0" sz="2800" spc="-250">
                <a:latin typeface="Arial Black"/>
                <a:cs typeface="Arial Black"/>
              </a:rPr>
              <a:t> </a:t>
            </a:r>
            <a:r>
              <a:rPr dirty="0" sz="2800" spc="-195">
                <a:latin typeface="Arial Black"/>
                <a:cs typeface="Arial Black"/>
              </a:rPr>
              <a:t>value</a:t>
            </a:r>
            <a:r>
              <a:rPr dirty="0" sz="2800" spc="-245">
                <a:latin typeface="Arial Black"/>
                <a:cs typeface="Arial Black"/>
              </a:rPr>
              <a:t> </a:t>
            </a:r>
            <a:r>
              <a:rPr dirty="0" sz="2800" spc="-160">
                <a:latin typeface="Arial Black"/>
                <a:cs typeface="Arial Black"/>
              </a:rPr>
              <a:t>in</a:t>
            </a:r>
            <a:r>
              <a:rPr dirty="0" sz="2800" spc="-250">
                <a:latin typeface="Arial Black"/>
                <a:cs typeface="Arial Black"/>
              </a:rPr>
              <a:t> </a:t>
            </a:r>
            <a:r>
              <a:rPr dirty="0" sz="2800" spc="-170">
                <a:latin typeface="Arial Black"/>
                <a:cs typeface="Arial Black"/>
              </a:rPr>
              <a:t>the</a:t>
            </a:r>
            <a:r>
              <a:rPr dirty="0" sz="2800" spc="-250">
                <a:latin typeface="Arial Black"/>
                <a:cs typeface="Arial Black"/>
              </a:rPr>
              <a:t> </a:t>
            </a:r>
            <a:r>
              <a:rPr dirty="0" sz="2800" spc="-160">
                <a:latin typeface="Arial Black"/>
                <a:cs typeface="Arial Black"/>
              </a:rPr>
              <a:t>middle</a:t>
            </a:r>
            <a:r>
              <a:rPr dirty="0" sz="2800" spc="-250">
                <a:latin typeface="Arial Black"/>
                <a:cs typeface="Arial Black"/>
              </a:rPr>
              <a:t> when</a:t>
            </a:r>
            <a:r>
              <a:rPr dirty="0" sz="2800" spc="-245">
                <a:latin typeface="Arial Black"/>
                <a:cs typeface="Arial Black"/>
              </a:rPr>
              <a:t> </a:t>
            </a:r>
            <a:r>
              <a:rPr dirty="0" sz="2800" spc="-145">
                <a:latin typeface="Arial Black"/>
                <a:cs typeface="Arial Black"/>
              </a:rPr>
              <a:t>you</a:t>
            </a:r>
            <a:r>
              <a:rPr dirty="0" sz="2800" spc="-250">
                <a:latin typeface="Arial Black"/>
                <a:cs typeface="Arial Black"/>
              </a:rPr>
              <a:t> </a:t>
            </a:r>
            <a:r>
              <a:rPr dirty="0" sz="2800" spc="-160">
                <a:latin typeface="Arial Black"/>
                <a:cs typeface="Arial Black"/>
              </a:rPr>
              <a:t>sort</a:t>
            </a:r>
            <a:r>
              <a:rPr dirty="0" sz="2800" spc="-250">
                <a:latin typeface="Arial Black"/>
                <a:cs typeface="Arial Black"/>
              </a:rPr>
              <a:t> </a:t>
            </a:r>
            <a:r>
              <a:rPr dirty="0" sz="2800" spc="-170">
                <a:latin typeface="Arial Black"/>
                <a:cs typeface="Arial Black"/>
              </a:rPr>
              <a:t>the</a:t>
            </a:r>
            <a:r>
              <a:rPr dirty="0" sz="2800" spc="-250">
                <a:latin typeface="Arial Black"/>
                <a:cs typeface="Arial Black"/>
              </a:rPr>
              <a:t> </a:t>
            </a:r>
            <a:r>
              <a:rPr dirty="0" sz="2800" spc="-215">
                <a:latin typeface="Arial Black"/>
                <a:cs typeface="Arial Black"/>
              </a:rPr>
              <a:t>values.</a:t>
            </a:r>
            <a:endParaRPr sz="2800">
              <a:latin typeface="Arial Black"/>
              <a:cs typeface="Arial Black"/>
            </a:endParaRPr>
          </a:p>
          <a:p>
            <a:pPr marL="307975">
              <a:lnSpc>
                <a:spcPct val="100000"/>
              </a:lnSpc>
              <a:spcBef>
                <a:spcPts val="1225"/>
              </a:spcBef>
              <a:tabLst>
                <a:tab pos="1860550" algn="l"/>
              </a:tabLst>
            </a:pPr>
            <a:r>
              <a:rPr dirty="0" sz="3000" spc="-5" b="1">
                <a:latin typeface="Arial"/>
                <a:cs typeface="Arial"/>
              </a:rPr>
              <a:t>Syntax:	</a:t>
            </a:r>
            <a:r>
              <a:rPr dirty="0" sz="3000" spc="65" b="1">
                <a:latin typeface="Arial"/>
                <a:cs typeface="Arial"/>
              </a:rPr>
              <a:t>numpy.median(arr, </a:t>
            </a:r>
            <a:r>
              <a:rPr dirty="0" sz="3000" spc="5" b="1">
                <a:latin typeface="Arial"/>
                <a:cs typeface="Arial"/>
              </a:rPr>
              <a:t>axis=None,</a:t>
            </a:r>
            <a:r>
              <a:rPr dirty="0" sz="3000" spc="-330" b="1">
                <a:latin typeface="Arial"/>
                <a:cs typeface="Arial"/>
              </a:rPr>
              <a:t> </a:t>
            </a:r>
            <a:r>
              <a:rPr dirty="0" sz="3000" spc="75" b="1">
                <a:latin typeface="Arial"/>
                <a:cs typeface="Arial"/>
              </a:rPr>
              <a:t>out=None)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4650" y="7184126"/>
            <a:ext cx="136461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95" b="1">
                <a:latin typeface="Arial"/>
                <a:cs typeface="Arial"/>
              </a:rPr>
              <a:t>R</a:t>
            </a:r>
            <a:r>
              <a:rPr dirty="0" sz="3400" spc="90" b="1">
                <a:latin typeface="Arial"/>
                <a:cs typeface="Arial"/>
              </a:rPr>
              <a:t>e</a:t>
            </a:r>
            <a:r>
              <a:rPr dirty="0" sz="3400" spc="-210" b="1">
                <a:latin typeface="Arial"/>
                <a:cs typeface="Arial"/>
              </a:rPr>
              <a:t>s</a:t>
            </a:r>
            <a:r>
              <a:rPr dirty="0" sz="3400" spc="35" b="1">
                <a:latin typeface="Arial"/>
                <a:cs typeface="Arial"/>
              </a:rPr>
              <a:t>u</a:t>
            </a:r>
            <a:r>
              <a:rPr dirty="0" sz="3400" spc="105" b="1">
                <a:latin typeface="Arial"/>
                <a:cs typeface="Arial"/>
              </a:rPr>
              <a:t>l</a:t>
            </a:r>
            <a:r>
              <a:rPr dirty="0" sz="3400" spc="290" b="1">
                <a:latin typeface="Arial"/>
                <a:cs typeface="Arial"/>
              </a:rPr>
              <a:t>t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47968" y="3087349"/>
            <a:ext cx="3318985" cy="4619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4060" y="444500"/>
            <a:ext cx="841311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55"/>
              <a:t>Some </a:t>
            </a:r>
            <a:r>
              <a:rPr dirty="0" sz="7200" spc="250"/>
              <a:t>of </a:t>
            </a:r>
            <a:r>
              <a:rPr dirty="0" sz="7200" spc="315"/>
              <a:t>them</a:t>
            </a:r>
            <a:r>
              <a:rPr dirty="0" sz="7200" spc="-1270"/>
              <a:t> </a:t>
            </a:r>
            <a:r>
              <a:rPr dirty="0" sz="7200" spc="100"/>
              <a:t>are..</a:t>
            </a:r>
            <a:endParaRPr sz="7200"/>
          </a:p>
        </p:txBody>
      </p:sp>
      <p:sp>
        <p:nvSpPr>
          <p:cNvPr id="4" name="object 4"/>
          <p:cNvSpPr/>
          <p:nvPr/>
        </p:nvSpPr>
        <p:spPr>
          <a:xfrm>
            <a:off x="1241841" y="1974914"/>
            <a:ext cx="163544" cy="163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18198" y="1646022"/>
            <a:ext cx="5011420" cy="64655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95"/>
              </a:spcBef>
            </a:pPr>
            <a:r>
              <a:rPr dirty="0" sz="3650" spc="50" b="1">
                <a:latin typeface="Arial"/>
                <a:cs typeface="Arial"/>
              </a:rPr>
              <a:t>numpy.arange()  </a:t>
            </a:r>
            <a:r>
              <a:rPr dirty="0" sz="3650" spc="55" b="1">
                <a:latin typeface="Arial"/>
                <a:cs typeface="Arial"/>
              </a:rPr>
              <a:t>numpy.linespace()  </a:t>
            </a:r>
            <a:r>
              <a:rPr dirty="0" sz="3650" spc="45" b="1">
                <a:latin typeface="Arial"/>
                <a:cs typeface="Arial"/>
              </a:rPr>
              <a:t>numpy.ones()  </a:t>
            </a:r>
            <a:r>
              <a:rPr dirty="0" sz="3650" spc="40" b="1">
                <a:latin typeface="Arial"/>
                <a:cs typeface="Arial"/>
              </a:rPr>
              <a:t>numpy.zeros()  </a:t>
            </a:r>
            <a:r>
              <a:rPr dirty="0" sz="3650" spc="85" b="1">
                <a:latin typeface="Arial"/>
                <a:cs typeface="Arial"/>
              </a:rPr>
              <a:t>numpy.full()  </a:t>
            </a:r>
            <a:r>
              <a:rPr dirty="0" sz="3650" spc="75" b="1">
                <a:latin typeface="Arial"/>
                <a:cs typeface="Arial"/>
              </a:rPr>
              <a:t>numpy.eye()  </a:t>
            </a:r>
            <a:r>
              <a:rPr dirty="0" sz="3650" spc="50" b="1">
                <a:latin typeface="Arial"/>
                <a:cs typeface="Arial"/>
              </a:rPr>
              <a:t>numpy.diag()  </a:t>
            </a:r>
            <a:r>
              <a:rPr dirty="0" sz="3650" spc="65" b="1">
                <a:latin typeface="Arial"/>
                <a:cs typeface="Arial"/>
              </a:rPr>
              <a:t>n</a:t>
            </a:r>
            <a:r>
              <a:rPr dirty="0" sz="3650" spc="35" b="1">
                <a:latin typeface="Arial"/>
                <a:cs typeface="Arial"/>
              </a:rPr>
              <a:t>u</a:t>
            </a:r>
            <a:r>
              <a:rPr dirty="0" sz="3650" spc="145" b="1">
                <a:latin typeface="Arial"/>
                <a:cs typeface="Arial"/>
              </a:rPr>
              <a:t>m</a:t>
            </a:r>
            <a:r>
              <a:rPr dirty="0" sz="3650" spc="114" b="1">
                <a:latin typeface="Arial"/>
                <a:cs typeface="Arial"/>
              </a:rPr>
              <a:t>p</a:t>
            </a:r>
            <a:r>
              <a:rPr dirty="0" sz="3650" spc="70" b="1">
                <a:latin typeface="Arial"/>
                <a:cs typeface="Arial"/>
              </a:rPr>
              <a:t>y</a:t>
            </a:r>
            <a:r>
              <a:rPr dirty="0" sz="3650" spc="-10" b="1">
                <a:latin typeface="Arial"/>
                <a:cs typeface="Arial"/>
              </a:rPr>
              <a:t>.</a:t>
            </a:r>
            <a:r>
              <a:rPr dirty="0" sz="3650" spc="114" b="1">
                <a:latin typeface="Arial"/>
                <a:cs typeface="Arial"/>
              </a:rPr>
              <a:t>r</a:t>
            </a:r>
            <a:r>
              <a:rPr dirty="0" sz="3650" spc="35" b="1">
                <a:latin typeface="Arial"/>
                <a:cs typeface="Arial"/>
              </a:rPr>
              <a:t>a</a:t>
            </a:r>
            <a:r>
              <a:rPr dirty="0" sz="3650" spc="65" b="1">
                <a:latin typeface="Arial"/>
                <a:cs typeface="Arial"/>
              </a:rPr>
              <a:t>n</a:t>
            </a:r>
            <a:r>
              <a:rPr dirty="0" sz="3650" spc="120" b="1">
                <a:latin typeface="Arial"/>
                <a:cs typeface="Arial"/>
              </a:rPr>
              <a:t>d</a:t>
            </a:r>
            <a:r>
              <a:rPr dirty="0" sz="3650" spc="45" b="1">
                <a:latin typeface="Arial"/>
                <a:cs typeface="Arial"/>
              </a:rPr>
              <a:t>o</a:t>
            </a:r>
            <a:r>
              <a:rPr dirty="0" sz="3650" spc="145" b="1">
                <a:latin typeface="Arial"/>
                <a:cs typeface="Arial"/>
              </a:rPr>
              <a:t>m</a:t>
            </a:r>
            <a:r>
              <a:rPr dirty="0" sz="3650" spc="-10" b="1">
                <a:latin typeface="Arial"/>
                <a:cs typeface="Arial"/>
              </a:rPr>
              <a:t>.</a:t>
            </a:r>
            <a:r>
              <a:rPr dirty="0" sz="3650" spc="114" b="1">
                <a:latin typeface="Arial"/>
                <a:cs typeface="Arial"/>
              </a:rPr>
              <a:t>r</a:t>
            </a:r>
            <a:r>
              <a:rPr dirty="0" sz="3650" spc="35" b="1">
                <a:latin typeface="Arial"/>
                <a:cs typeface="Arial"/>
              </a:rPr>
              <a:t>a</a:t>
            </a:r>
            <a:r>
              <a:rPr dirty="0" sz="3650" spc="65" b="1">
                <a:latin typeface="Arial"/>
                <a:cs typeface="Arial"/>
              </a:rPr>
              <a:t>n</a:t>
            </a:r>
            <a:r>
              <a:rPr dirty="0" sz="3650" spc="120" b="1">
                <a:latin typeface="Arial"/>
                <a:cs typeface="Arial"/>
              </a:rPr>
              <a:t>d</a:t>
            </a:r>
            <a:r>
              <a:rPr dirty="0" sz="3650" spc="70" b="1">
                <a:latin typeface="Arial"/>
                <a:cs typeface="Arial"/>
              </a:rPr>
              <a:t>(</a:t>
            </a:r>
            <a:r>
              <a:rPr dirty="0" sz="3650" spc="70" b="1">
                <a:latin typeface="Arial"/>
                <a:cs typeface="Arial"/>
              </a:rPr>
              <a:t>)  </a:t>
            </a:r>
            <a:r>
              <a:rPr dirty="0" sz="3650" spc="75" b="1">
                <a:latin typeface="Arial"/>
                <a:cs typeface="Arial"/>
              </a:rPr>
              <a:t>numpy.mean()  numpy.median()</a:t>
            </a:r>
            <a:endParaRPr sz="36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41841" y="2618871"/>
            <a:ext cx="163544" cy="163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41841" y="3262827"/>
            <a:ext cx="163544" cy="163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41841" y="3906783"/>
            <a:ext cx="163544" cy="1635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41841" y="4550740"/>
            <a:ext cx="163544" cy="1635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41841" y="5194696"/>
            <a:ext cx="163544" cy="1635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41841" y="5838652"/>
            <a:ext cx="163544" cy="1635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41841" y="6482608"/>
            <a:ext cx="163544" cy="1635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41841" y="7126565"/>
            <a:ext cx="163544" cy="1635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41841" y="7770521"/>
            <a:ext cx="163544" cy="1635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1537269" y="3210480"/>
            <a:ext cx="2457450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150" b="1">
                <a:latin typeface="Arial"/>
                <a:cs typeface="Arial"/>
              </a:rPr>
              <a:t>In-Built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271" y="5738088"/>
            <a:ext cx="9867899" cy="19145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528328" y="6548414"/>
            <a:ext cx="3057509" cy="1104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258183" y="8195218"/>
            <a:ext cx="6746962" cy="15762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297" y="460406"/>
            <a:ext cx="6896734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5"/>
              <a:t>numpy.arange()</a:t>
            </a:r>
          </a:p>
        </p:txBody>
      </p:sp>
      <p:sp>
        <p:nvSpPr>
          <p:cNvPr id="6" name="object 6"/>
          <p:cNvSpPr/>
          <p:nvPr/>
        </p:nvSpPr>
        <p:spPr>
          <a:xfrm>
            <a:off x="1634432" y="2818086"/>
            <a:ext cx="123825" cy="123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34432" y="3294336"/>
            <a:ext cx="123825" cy="123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34432" y="3770586"/>
            <a:ext cx="123825" cy="1238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34432" y="4723086"/>
            <a:ext cx="123825" cy="1238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737074" y="1705639"/>
            <a:ext cx="16051530" cy="4593590"/>
          </a:xfrm>
          <a:prstGeom prst="rect">
            <a:avLst/>
          </a:prstGeom>
        </p:spPr>
        <p:txBody>
          <a:bodyPr wrap="square" lIns="0" tIns="256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dirty="0" sz="3200" spc="-10" b="1">
                <a:latin typeface="Arial"/>
                <a:cs typeface="Arial"/>
              </a:rPr>
              <a:t>Syntax: </a:t>
            </a:r>
            <a:r>
              <a:rPr dirty="0" sz="3200" spc="-220">
                <a:latin typeface="Arial Black"/>
                <a:cs typeface="Arial Black"/>
              </a:rPr>
              <a:t>numpy.arange([start, </a:t>
            </a:r>
            <a:r>
              <a:rPr dirty="0" sz="3200" spc="-185">
                <a:latin typeface="Arial Black"/>
                <a:cs typeface="Arial Black"/>
              </a:rPr>
              <a:t>]stop, </a:t>
            </a:r>
            <a:r>
              <a:rPr dirty="0" sz="3200" spc="-210">
                <a:latin typeface="Arial Black"/>
                <a:cs typeface="Arial Black"/>
              </a:rPr>
              <a:t>[step, </a:t>
            </a:r>
            <a:r>
              <a:rPr dirty="0" sz="3200" spc="-190">
                <a:latin typeface="Arial Black"/>
                <a:cs typeface="Arial Black"/>
              </a:rPr>
              <a:t>],</a:t>
            </a:r>
            <a:r>
              <a:rPr dirty="0" sz="3200" spc="-650">
                <a:latin typeface="Arial Black"/>
                <a:cs typeface="Arial Black"/>
              </a:rPr>
              <a:t> </a:t>
            </a:r>
            <a:r>
              <a:rPr dirty="0" sz="3200" spc="-200">
                <a:latin typeface="Arial Black"/>
                <a:cs typeface="Arial Black"/>
              </a:rPr>
              <a:t>dtype=None)</a:t>
            </a:r>
            <a:endParaRPr sz="3200">
              <a:latin typeface="Arial Black"/>
              <a:cs typeface="Arial Black"/>
            </a:endParaRPr>
          </a:p>
          <a:p>
            <a:pPr marL="203835">
              <a:lnSpc>
                <a:spcPct val="100000"/>
              </a:lnSpc>
              <a:spcBef>
                <a:spcPts val="1625"/>
              </a:spcBef>
            </a:pPr>
            <a:r>
              <a:rPr dirty="0" sz="2700" spc="80" b="1">
                <a:latin typeface="Arial"/>
                <a:cs typeface="Arial"/>
              </a:rPr>
              <a:t>start</a:t>
            </a:r>
            <a:r>
              <a:rPr dirty="0" sz="2700" spc="-509" b="1">
                <a:latin typeface="Arial"/>
                <a:cs typeface="Arial"/>
              </a:rPr>
              <a:t> </a:t>
            </a:r>
            <a:r>
              <a:rPr dirty="0" sz="2700" spc="-155" b="1">
                <a:latin typeface="Arial"/>
                <a:cs typeface="Arial"/>
              </a:rPr>
              <a:t>-</a:t>
            </a:r>
            <a:r>
              <a:rPr dirty="0" sz="2700" spc="-155">
                <a:latin typeface="Arial Black"/>
                <a:cs typeface="Arial Black"/>
              </a:rPr>
              <a:t>The </a:t>
            </a:r>
            <a:r>
              <a:rPr dirty="0" sz="2700" spc="-135">
                <a:latin typeface="Arial Black"/>
                <a:cs typeface="Arial Black"/>
              </a:rPr>
              <a:t>first </a:t>
            </a:r>
            <a:r>
              <a:rPr dirty="0" sz="2700" spc="-185">
                <a:latin typeface="Arial Black"/>
                <a:cs typeface="Arial Black"/>
              </a:rPr>
              <a:t>value </a:t>
            </a:r>
            <a:r>
              <a:rPr dirty="0" sz="2700" spc="-155">
                <a:latin typeface="Arial Black"/>
                <a:cs typeface="Arial Black"/>
              </a:rPr>
              <a:t>in </a:t>
            </a:r>
            <a:r>
              <a:rPr dirty="0" sz="2700" spc="-160">
                <a:latin typeface="Arial Black"/>
                <a:cs typeface="Arial Black"/>
              </a:rPr>
              <a:t>the </a:t>
            </a:r>
            <a:r>
              <a:rPr dirty="0" sz="2700" spc="-175">
                <a:latin typeface="Arial Black"/>
                <a:cs typeface="Arial Black"/>
              </a:rPr>
              <a:t>array.</a:t>
            </a:r>
            <a:endParaRPr sz="2700">
              <a:latin typeface="Arial Black"/>
              <a:cs typeface="Arial Black"/>
            </a:endParaRPr>
          </a:p>
          <a:p>
            <a:pPr marL="203835">
              <a:lnSpc>
                <a:spcPct val="100000"/>
              </a:lnSpc>
              <a:spcBef>
                <a:spcPts val="509"/>
              </a:spcBef>
              <a:tabLst>
                <a:tab pos="1253490" algn="l"/>
              </a:tabLst>
            </a:pPr>
            <a:r>
              <a:rPr dirty="0" sz="2700" spc="65" b="1">
                <a:latin typeface="Arial"/>
                <a:cs typeface="Arial"/>
              </a:rPr>
              <a:t>stop-	</a:t>
            </a:r>
            <a:r>
              <a:rPr dirty="0" sz="2700" spc="-254">
                <a:latin typeface="Arial Black"/>
                <a:cs typeface="Arial Black"/>
              </a:rPr>
              <a:t>The</a:t>
            </a:r>
            <a:r>
              <a:rPr dirty="0" sz="2700" spc="-240">
                <a:latin typeface="Arial Black"/>
                <a:cs typeface="Arial Black"/>
              </a:rPr>
              <a:t> </a:t>
            </a:r>
            <a:r>
              <a:rPr dirty="0" sz="2700" spc="-150">
                <a:latin typeface="Arial Black"/>
                <a:cs typeface="Arial Black"/>
              </a:rPr>
              <a:t>number</a:t>
            </a:r>
            <a:r>
              <a:rPr dirty="0" sz="2700" spc="-240">
                <a:latin typeface="Arial Black"/>
                <a:cs typeface="Arial Black"/>
              </a:rPr>
              <a:t> </a:t>
            </a:r>
            <a:r>
              <a:rPr dirty="0" sz="2700" spc="-155">
                <a:latin typeface="Arial Black"/>
                <a:cs typeface="Arial Black"/>
              </a:rPr>
              <a:t>that</a:t>
            </a:r>
            <a:r>
              <a:rPr dirty="0" sz="2700" spc="-235">
                <a:latin typeface="Arial Black"/>
                <a:cs typeface="Arial Black"/>
              </a:rPr>
              <a:t> </a:t>
            </a:r>
            <a:r>
              <a:rPr dirty="0" sz="2700" spc="-170">
                <a:latin typeface="Arial Black"/>
                <a:cs typeface="Arial Black"/>
              </a:rPr>
              <a:t>defines</a:t>
            </a:r>
            <a:r>
              <a:rPr dirty="0" sz="2700" spc="-240">
                <a:latin typeface="Arial Black"/>
                <a:cs typeface="Arial Black"/>
              </a:rPr>
              <a:t> </a:t>
            </a:r>
            <a:r>
              <a:rPr dirty="0" sz="2700" spc="-160">
                <a:latin typeface="Arial Black"/>
                <a:cs typeface="Arial Black"/>
              </a:rPr>
              <a:t>the</a:t>
            </a:r>
            <a:r>
              <a:rPr dirty="0" sz="2700" spc="-240">
                <a:latin typeface="Arial Black"/>
                <a:cs typeface="Arial Black"/>
              </a:rPr>
              <a:t> </a:t>
            </a:r>
            <a:r>
              <a:rPr dirty="0" sz="2700" spc="-150">
                <a:latin typeface="Arial Black"/>
                <a:cs typeface="Arial Black"/>
              </a:rPr>
              <a:t>end</a:t>
            </a:r>
            <a:r>
              <a:rPr dirty="0" sz="2700" spc="-235">
                <a:latin typeface="Arial Black"/>
                <a:cs typeface="Arial Black"/>
              </a:rPr>
              <a:t> </a:t>
            </a:r>
            <a:r>
              <a:rPr dirty="0" sz="2700" spc="-75">
                <a:latin typeface="Arial Black"/>
                <a:cs typeface="Arial Black"/>
              </a:rPr>
              <a:t>of</a:t>
            </a:r>
            <a:r>
              <a:rPr dirty="0" sz="2700" spc="-240">
                <a:latin typeface="Arial Black"/>
                <a:cs typeface="Arial Black"/>
              </a:rPr>
              <a:t> </a:t>
            </a:r>
            <a:r>
              <a:rPr dirty="0" sz="2700" spc="-160">
                <a:latin typeface="Arial Black"/>
                <a:cs typeface="Arial Black"/>
              </a:rPr>
              <a:t>the</a:t>
            </a:r>
            <a:r>
              <a:rPr dirty="0" sz="2700" spc="-240">
                <a:latin typeface="Arial Black"/>
                <a:cs typeface="Arial Black"/>
              </a:rPr>
              <a:t> </a:t>
            </a:r>
            <a:r>
              <a:rPr dirty="0" sz="2700" spc="-175">
                <a:latin typeface="Arial Black"/>
                <a:cs typeface="Arial Black"/>
              </a:rPr>
              <a:t>array</a:t>
            </a:r>
            <a:r>
              <a:rPr dirty="0" sz="2700" spc="-235">
                <a:latin typeface="Arial Black"/>
                <a:cs typeface="Arial Black"/>
              </a:rPr>
              <a:t> </a:t>
            </a:r>
            <a:r>
              <a:rPr dirty="0" sz="2700" spc="-165">
                <a:latin typeface="Arial Black"/>
                <a:cs typeface="Arial Black"/>
              </a:rPr>
              <a:t>and</a:t>
            </a:r>
            <a:r>
              <a:rPr dirty="0" sz="2700" spc="-240">
                <a:latin typeface="Arial Black"/>
                <a:cs typeface="Arial Black"/>
              </a:rPr>
              <a:t> </a:t>
            </a:r>
            <a:r>
              <a:rPr dirty="0" sz="2700" spc="-155">
                <a:latin typeface="Arial Black"/>
                <a:cs typeface="Arial Black"/>
              </a:rPr>
              <a:t>isn’t</a:t>
            </a:r>
            <a:r>
              <a:rPr dirty="0" sz="2700" spc="-240">
                <a:latin typeface="Arial Black"/>
                <a:cs typeface="Arial Black"/>
              </a:rPr>
              <a:t> </a:t>
            </a:r>
            <a:r>
              <a:rPr dirty="0" sz="2700" spc="-160">
                <a:latin typeface="Arial Black"/>
                <a:cs typeface="Arial Black"/>
              </a:rPr>
              <a:t>included</a:t>
            </a:r>
            <a:r>
              <a:rPr dirty="0" sz="2700" spc="-235">
                <a:latin typeface="Arial Black"/>
                <a:cs typeface="Arial Black"/>
              </a:rPr>
              <a:t> </a:t>
            </a:r>
            <a:r>
              <a:rPr dirty="0" sz="2700" spc="-155">
                <a:latin typeface="Arial Black"/>
                <a:cs typeface="Arial Black"/>
              </a:rPr>
              <a:t>in</a:t>
            </a:r>
            <a:r>
              <a:rPr dirty="0" sz="2700" spc="-240">
                <a:latin typeface="Arial Black"/>
                <a:cs typeface="Arial Black"/>
              </a:rPr>
              <a:t> </a:t>
            </a:r>
            <a:r>
              <a:rPr dirty="0" sz="2700" spc="-160">
                <a:latin typeface="Arial Black"/>
                <a:cs typeface="Arial Black"/>
              </a:rPr>
              <a:t>the</a:t>
            </a:r>
            <a:r>
              <a:rPr dirty="0" sz="2700" spc="-240">
                <a:latin typeface="Arial Black"/>
                <a:cs typeface="Arial Black"/>
              </a:rPr>
              <a:t> </a:t>
            </a:r>
            <a:r>
              <a:rPr dirty="0" sz="2700" spc="-175">
                <a:latin typeface="Arial Black"/>
                <a:cs typeface="Arial Black"/>
              </a:rPr>
              <a:t>array.</a:t>
            </a:r>
            <a:endParaRPr sz="2700">
              <a:latin typeface="Arial Black"/>
              <a:cs typeface="Arial Black"/>
            </a:endParaRPr>
          </a:p>
          <a:p>
            <a:pPr marL="203835" marR="5080">
              <a:lnSpc>
                <a:spcPct val="115700"/>
              </a:lnSpc>
            </a:pPr>
            <a:r>
              <a:rPr dirty="0" sz="2700" spc="60" b="1">
                <a:latin typeface="Arial"/>
                <a:cs typeface="Arial"/>
              </a:rPr>
              <a:t>step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140" b="1">
                <a:latin typeface="Arial"/>
                <a:cs typeface="Arial"/>
              </a:rPr>
              <a:t>-</a:t>
            </a:r>
            <a:r>
              <a:rPr dirty="0" sz="2700" spc="-85" b="1">
                <a:latin typeface="Arial"/>
                <a:cs typeface="Arial"/>
              </a:rPr>
              <a:t> </a:t>
            </a:r>
            <a:r>
              <a:rPr dirty="0" sz="2700" spc="-254">
                <a:latin typeface="Arial Black"/>
                <a:cs typeface="Arial Black"/>
              </a:rPr>
              <a:t>The</a:t>
            </a:r>
            <a:r>
              <a:rPr dirty="0" sz="2700" spc="-240">
                <a:latin typeface="Arial Black"/>
                <a:cs typeface="Arial Black"/>
              </a:rPr>
              <a:t> </a:t>
            </a:r>
            <a:r>
              <a:rPr dirty="0" sz="2700" spc="-150">
                <a:latin typeface="Arial Black"/>
                <a:cs typeface="Arial Black"/>
              </a:rPr>
              <a:t>number</a:t>
            </a:r>
            <a:r>
              <a:rPr dirty="0" sz="2700" spc="-235">
                <a:latin typeface="Arial Black"/>
                <a:cs typeface="Arial Black"/>
              </a:rPr>
              <a:t> </a:t>
            </a:r>
            <a:r>
              <a:rPr dirty="0" sz="2700" spc="-155">
                <a:latin typeface="Arial Black"/>
                <a:cs typeface="Arial Black"/>
              </a:rPr>
              <a:t>that</a:t>
            </a:r>
            <a:r>
              <a:rPr dirty="0" sz="2700" spc="-235">
                <a:latin typeface="Arial Black"/>
                <a:cs typeface="Arial Black"/>
              </a:rPr>
              <a:t> </a:t>
            </a:r>
            <a:r>
              <a:rPr dirty="0" sz="2700" spc="-170">
                <a:latin typeface="Arial Black"/>
                <a:cs typeface="Arial Black"/>
              </a:rPr>
              <a:t>defines</a:t>
            </a:r>
            <a:r>
              <a:rPr dirty="0" sz="2700" spc="-240">
                <a:latin typeface="Arial Black"/>
                <a:cs typeface="Arial Black"/>
              </a:rPr>
              <a:t> </a:t>
            </a:r>
            <a:r>
              <a:rPr dirty="0" sz="2700" spc="-160">
                <a:latin typeface="Arial Black"/>
                <a:cs typeface="Arial Black"/>
              </a:rPr>
              <a:t>the</a:t>
            </a:r>
            <a:r>
              <a:rPr dirty="0" sz="2700" spc="-235">
                <a:latin typeface="Arial Black"/>
                <a:cs typeface="Arial Black"/>
              </a:rPr>
              <a:t> </a:t>
            </a:r>
            <a:r>
              <a:rPr dirty="0" sz="2700" spc="-155">
                <a:latin typeface="Arial Black"/>
                <a:cs typeface="Arial Black"/>
              </a:rPr>
              <a:t>difference</a:t>
            </a:r>
            <a:r>
              <a:rPr dirty="0" sz="2700" spc="-235">
                <a:latin typeface="Arial Black"/>
                <a:cs typeface="Arial Black"/>
              </a:rPr>
              <a:t> </a:t>
            </a:r>
            <a:r>
              <a:rPr dirty="0" sz="2700" spc="-210">
                <a:latin typeface="Arial Black"/>
                <a:cs typeface="Arial Black"/>
              </a:rPr>
              <a:t>between</a:t>
            </a:r>
            <a:r>
              <a:rPr dirty="0" sz="2700" spc="-240">
                <a:latin typeface="Arial Black"/>
                <a:cs typeface="Arial Black"/>
              </a:rPr>
              <a:t> </a:t>
            </a:r>
            <a:r>
              <a:rPr dirty="0" sz="2700" spc="-245">
                <a:latin typeface="Arial Black"/>
                <a:cs typeface="Arial Black"/>
              </a:rPr>
              <a:t>each</a:t>
            </a:r>
            <a:r>
              <a:rPr dirty="0" sz="2700" spc="-235">
                <a:latin typeface="Arial Black"/>
                <a:cs typeface="Arial Black"/>
              </a:rPr>
              <a:t> </a:t>
            </a:r>
            <a:r>
              <a:rPr dirty="0" sz="2700" spc="-220">
                <a:latin typeface="Arial Black"/>
                <a:cs typeface="Arial Black"/>
              </a:rPr>
              <a:t>two</a:t>
            </a:r>
            <a:r>
              <a:rPr dirty="0" sz="2700" spc="-235">
                <a:latin typeface="Arial Black"/>
                <a:cs typeface="Arial Black"/>
              </a:rPr>
              <a:t> </a:t>
            </a:r>
            <a:r>
              <a:rPr dirty="0" sz="2700" spc="-200">
                <a:latin typeface="Arial Black"/>
                <a:cs typeface="Arial Black"/>
              </a:rPr>
              <a:t>consecutive</a:t>
            </a:r>
            <a:r>
              <a:rPr dirty="0" sz="2700" spc="-240">
                <a:latin typeface="Arial Black"/>
                <a:cs typeface="Arial Black"/>
              </a:rPr>
              <a:t> </a:t>
            </a:r>
            <a:r>
              <a:rPr dirty="0" sz="2700" spc="-204">
                <a:latin typeface="Arial Black"/>
                <a:cs typeface="Arial Black"/>
              </a:rPr>
              <a:t>values</a:t>
            </a:r>
            <a:r>
              <a:rPr dirty="0" sz="2700" spc="-235">
                <a:latin typeface="Arial Black"/>
                <a:cs typeface="Arial Black"/>
              </a:rPr>
              <a:t> </a:t>
            </a:r>
            <a:r>
              <a:rPr dirty="0" sz="2700" spc="-155">
                <a:latin typeface="Arial Black"/>
                <a:cs typeface="Arial Black"/>
              </a:rPr>
              <a:t>in</a:t>
            </a:r>
            <a:r>
              <a:rPr dirty="0" sz="2700" spc="-235">
                <a:latin typeface="Arial Black"/>
                <a:cs typeface="Arial Black"/>
              </a:rPr>
              <a:t> </a:t>
            </a:r>
            <a:r>
              <a:rPr dirty="0" sz="2700" spc="-160">
                <a:latin typeface="Arial Black"/>
                <a:cs typeface="Arial Black"/>
              </a:rPr>
              <a:t>the</a:t>
            </a:r>
            <a:r>
              <a:rPr dirty="0" sz="2700" spc="-240">
                <a:latin typeface="Arial Black"/>
                <a:cs typeface="Arial Black"/>
              </a:rPr>
              <a:t> </a:t>
            </a:r>
            <a:r>
              <a:rPr dirty="0" sz="2700" spc="-175">
                <a:latin typeface="Arial Black"/>
                <a:cs typeface="Arial Black"/>
              </a:rPr>
              <a:t>array  </a:t>
            </a:r>
            <a:r>
              <a:rPr dirty="0" sz="2700" spc="-165">
                <a:latin typeface="Arial Black"/>
                <a:cs typeface="Arial Black"/>
              </a:rPr>
              <a:t>and </a:t>
            </a:r>
            <a:r>
              <a:rPr dirty="0" sz="2700" spc="-160">
                <a:latin typeface="Arial Black"/>
                <a:cs typeface="Arial Black"/>
              </a:rPr>
              <a:t>defaults </a:t>
            </a:r>
            <a:r>
              <a:rPr dirty="0" sz="2700" spc="-114">
                <a:latin typeface="Arial Black"/>
                <a:cs typeface="Arial Black"/>
              </a:rPr>
              <a:t>to</a:t>
            </a:r>
            <a:r>
              <a:rPr dirty="0" sz="2700" spc="-400">
                <a:latin typeface="Arial Black"/>
                <a:cs typeface="Arial Black"/>
              </a:rPr>
              <a:t> </a:t>
            </a:r>
            <a:r>
              <a:rPr dirty="0" sz="2700" spc="-280">
                <a:latin typeface="Arial Black"/>
                <a:cs typeface="Arial Black"/>
              </a:rPr>
              <a:t>1.</a:t>
            </a:r>
            <a:endParaRPr sz="2700">
              <a:latin typeface="Arial Black"/>
              <a:cs typeface="Arial Black"/>
            </a:endParaRPr>
          </a:p>
          <a:p>
            <a:pPr marL="203835">
              <a:lnSpc>
                <a:spcPct val="100000"/>
              </a:lnSpc>
              <a:spcBef>
                <a:spcPts val="509"/>
              </a:spcBef>
            </a:pPr>
            <a:r>
              <a:rPr dirty="0" sz="2700" spc="110" b="1">
                <a:latin typeface="Arial"/>
                <a:cs typeface="Arial"/>
              </a:rPr>
              <a:t>dtype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140" b="1">
                <a:latin typeface="Arial"/>
                <a:cs typeface="Arial"/>
              </a:rPr>
              <a:t>-</a:t>
            </a:r>
            <a:r>
              <a:rPr dirty="0" sz="2700" spc="-90" b="1">
                <a:latin typeface="Arial"/>
                <a:cs typeface="Arial"/>
              </a:rPr>
              <a:t> </a:t>
            </a:r>
            <a:r>
              <a:rPr dirty="0" sz="2700" spc="-254">
                <a:latin typeface="Arial Black"/>
                <a:cs typeface="Arial Black"/>
              </a:rPr>
              <a:t>The</a:t>
            </a:r>
            <a:r>
              <a:rPr dirty="0" sz="2700" spc="-240">
                <a:latin typeface="Arial Black"/>
                <a:cs typeface="Arial Black"/>
              </a:rPr>
              <a:t> </a:t>
            </a:r>
            <a:r>
              <a:rPr dirty="0" sz="2700" spc="-135">
                <a:latin typeface="Arial Black"/>
                <a:cs typeface="Arial Black"/>
              </a:rPr>
              <a:t>type</a:t>
            </a:r>
            <a:r>
              <a:rPr dirty="0" sz="2700" spc="-240">
                <a:latin typeface="Arial Black"/>
                <a:cs typeface="Arial Black"/>
              </a:rPr>
              <a:t> </a:t>
            </a:r>
            <a:r>
              <a:rPr dirty="0" sz="2700" spc="-75">
                <a:latin typeface="Arial Black"/>
                <a:cs typeface="Arial Black"/>
              </a:rPr>
              <a:t>of</a:t>
            </a:r>
            <a:r>
              <a:rPr dirty="0" sz="2700" spc="-240">
                <a:latin typeface="Arial Black"/>
                <a:cs typeface="Arial Black"/>
              </a:rPr>
              <a:t> </a:t>
            </a:r>
            <a:r>
              <a:rPr dirty="0" sz="2700" spc="-160">
                <a:latin typeface="Arial Black"/>
                <a:cs typeface="Arial Black"/>
              </a:rPr>
              <a:t>the</a:t>
            </a:r>
            <a:r>
              <a:rPr dirty="0" sz="2700" spc="-235">
                <a:latin typeface="Arial Black"/>
                <a:cs typeface="Arial Black"/>
              </a:rPr>
              <a:t> </a:t>
            </a:r>
            <a:r>
              <a:rPr dirty="0" sz="2700" spc="-204">
                <a:latin typeface="Arial Black"/>
                <a:cs typeface="Arial Black"/>
              </a:rPr>
              <a:t>elements</a:t>
            </a:r>
            <a:r>
              <a:rPr dirty="0" sz="2700" spc="-240">
                <a:latin typeface="Arial Black"/>
                <a:cs typeface="Arial Black"/>
              </a:rPr>
              <a:t> </a:t>
            </a:r>
            <a:r>
              <a:rPr dirty="0" sz="2700" spc="-75">
                <a:latin typeface="Arial Black"/>
                <a:cs typeface="Arial Black"/>
              </a:rPr>
              <a:t>of</a:t>
            </a:r>
            <a:r>
              <a:rPr dirty="0" sz="2700" spc="-240">
                <a:latin typeface="Arial Black"/>
                <a:cs typeface="Arial Black"/>
              </a:rPr>
              <a:t> </a:t>
            </a:r>
            <a:r>
              <a:rPr dirty="0" sz="2700" spc="-160">
                <a:latin typeface="Arial Black"/>
                <a:cs typeface="Arial Black"/>
              </a:rPr>
              <a:t>the</a:t>
            </a:r>
            <a:r>
              <a:rPr dirty="0" sz="2700" spc="-240">
                <a:latin typeface="Arial Black"/>
                <a:cs typeface="Arial Black"/>
              </a:rPr>
              <a:t> </a:t>
            </a:r>
            <a:r>
              <a:rPr dirty="0" sz="2700" spc="-114">
                <a:latin typeface="Arial Black"/>
                <a:cs typeface="Arial Black"/>
              </a:rPr>
              <a:t>output</a:t>
            </a:r>
            <a:r>
              <a:rPr dirty="0" sz="2700" spc="-240">
                <a:latin typeface="Arial Black"/>
                <a:cs typeface="Arial Black"/>
              </a:rPr>
              <a:t> </a:t>
            </a:r>
            <a:r>
              <a:rPr dirty="0" sz="2700" spc="-175">
                <a:latin typeface="Arial Black"/>
                <a:cs typeface="Arial Black"/>
              </a:rPr>
              <a:t>array</a:t>
            </a:r>
            <a:r>
              <a:rPr dirty="0" sz="2700" spc="-235">
                <a:latin typeface="Arial Black"/>
                <a:cs typeface="Arial Black"/>
              </a:rPr>
              <a:t> </a:t>
            </a:r>
            <a:r>
              <a:rPr dirty="0" sz="2700" spc="-165">
                <a:latin typeface="Arial Black"/>
                <a:cs typeface="Arial Black"/>
              </a:rPr>
              <a:t>and</a:t>
            </a:r>
            <a:r>
              <a:rPr dirty="0" sz="2700" spc="-240">
                <a:latin typeface="Arial Black"/>
                <a:cs typeface="Arial Black"/>
              </a:rPr>
              <a:t> </a:t>
            </a:r>
            <a:r>
              <a:rPr dirty="0" sz="2700" spc="-160">
                <a:latin typeface="Arial Black"/>
                <a:cs typeface="Arial Black"/>
              </a:rPr>
              <a:t>defaults</a:t>
            </a:r>
            <a:r>
              <a:rPr dirty="0" sz="2700" spc="-240">
                <a:latin typeface="Arial Black"/>
                <a:cs typeface="Arial Black"/>
              </a:rPr>
              <a:t> </a:t>
            </a:r>
            <a:r>
              <a:rPr dirty="0" sz="2700" spc="-114">
                <a:latin typeface="Arial Black"/>
                <a:cs typeface="Arial Black"/>
              </a:rPr>
              <a:t>to</a:t>
            </a:r>
            <a:r>
              <a:rPr dirty="0" sz="2700" spc="-240">
                <a:latin typeface="Arial Black"/>
                <a:cs typeface="Arial Black"/>
              </a:rPr>
              <a:t> </a:t>
            </a:r>
            <a:r>
              <a:rPr dirty="0" sz="2700" spc="-180">
                <a:latin typeface="Arial Black"/>
                <a:cs typeface="Arial Black"/>
              </a:rPr>
              <a:t>None.</a:t>
            </a:r>
            <a:endParaRPr sz="27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4400">
              <a:latin typeface="Arial Black"/>
              <a:cs typeface="Arial Black"/>
            </a:endParaRPr>
          </a:p>
          <a:p>
            <a:pPr marL="9982835">
              <a:lnSpc>
                <a:spcPct val="100000"/>
              </a:lnSpc>
            </a:pPr>
            <a:r>
              <a:rPr dirty="0" sz="3400" spc="20" b="1">
                <a:latin typeface="Arial"/>
                <a:cs typeface="Arial"/>
              </a:rPr>
              <a:t>Result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23152" y="7777825"/>
            <a:ext cx="3971939" cy="1943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30128" y="4197004"/>
            <a:ext cx="5467349" cy="2038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73209" y="3347831"/>
            <a:ext cx="10277459" cy="3028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4114" y="308113"/>
            <a:ext cx="821499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5"/>
              <a:t>Numpy.linespace()</a:t>
            </a:r>
          </a:p>
        </p:txBody>
      </p:sp>
      <p:sp>
        <p:nvSpPr>
          <p:cNvPr id="6" name="object 6"/>
          <p:cNvSpPr/>
          <p:nvPr/>
        </p:nvSpPr>
        <p:spPr>
          <a:xfrm>
            <a:off x="666451" y="1976594"/>
            <a:ext cx="133350" cy="133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87126" y="1706719"/>
            <a:ext cx="16751300" cy="1602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z="3000" spc="-200">
                <a:latin typeface="Arial Black"/>
                <a:cs typeface="Arial Black"/>
              </a:rPr>
              <a:t>numpy.linspace()</a:t>
            </a:r>
            <a:r>
              <a:rPr dirty="0" sz="3000" spc="-265">
                <a:latin typeface="Arial Black"/>
                <a:cs typeface="Arial Black"/>
              </a:rPr>
              <a:t> </a:t>
            </a:r>
            <a:r>
              <a:rPr dirty="0" sz="3000" spc="-270">
                <a:latin typeface="Arial Black"/>
                <a:cs typeface="Arial Black"/>
              </a:rPr>
              <a:t>has</a:t>
            </a:r>
            <a:r>
              <a:rPr dirty="0" sz="3000" spc="-265">
                <a:latin typeface="Arial Black"/>
                <a:cs typeface="Arial Black"/>
              </a:rPr>
              <a:t> </a:t>
            </a:r>
            <a:r>
              <a:rPr dirty="0" sz="3000" spc="-245">
                <a:latin typeface="Arial Black"/>
                <a:cs typeface="Arial Black"/>
              </a:rPr>
              <a:t>two</a:t>
            </a:r>
            <a:r>
              <a:rPr dirty="0" sz="3000" spc="-265">
                <a:latin typeface="Arial Black"/>
                <a:cs typeface="Arial Black"/>
              </a:rPr>
              <a:t> </a:t>
            </a:r>
            <a:r>
              <a:rPr dirty="0" sz="3000" spc="-155">
                <a:latin typeface="Arial Black"/>
                <a:cs typeface="Arial Black"/>
              </a:rPr>
              <a:t>required</a:t>
            </a:r>
            <a:r>
              <a:rPr dirty="0" sz="3000" spc="-265">
                <a:latin typeface="Arial Black"/>
                <a:cs typeface="Arial Black"/>
              </a:rPr>
              <a:t> </a:t>
            </a:r>
            <a:r>
              <a:rPr dirty="0" sz="3000" spc="-215">
                <a:latin typeface="Arial Black"/>
                <a:cs typeface="Arial Black"/>
              </a:rPr>
              <a:t>parameters,</a:t>
            </a:r>
            <a:r>
              <a:rPr dirty="0" sz="3000" spc="-265">
                <a:latin typeface="Arial Black"/>
                <a:cs typeface="Arial Black"/>
              </a:rPr>
              <a:t> </a:t>
            </a:r>
            <a:r>
              <a:rPr dirty="0" sz="3000" spc="-195">
                <a:latin typeface="Arial Black"/>
                <a:cs typeface="Arial Black"/>
              </a:rPr>
              <a:t>start</a:t>
            </a:r>
            <a:r>
              <a:rPr dirty="0" sz="3000" spc="-265">
                <a:latin typeface="Arial Black"/>
                <a:cs typeface="Arial Black"/>
              </a:rPr>
              <a:t> </a:t>
            </a:r>
            <a:r>
              <a:rPr dirty="0" sz="3000" spc="-185">
                <a:latin typeface="Arial Black"/>
                <a:cs typeface="Arial Black"/>
              </a:rPr>
              <a:t>and</a:t>
            </a:r>
            <a:r>
              <a:rPr dirty="0" sz="3000" spc="-265">
                <a:latin typeface="Arial Black"/>
                <a:cs typeface="Arial Black"/>
              </a:rPr>
              <a:t> </a:t>
            </a:r>
            <a:r>
              <a:rPr dirty="0" sz="3000" spc="-175">
                <a:latin typeface="Arial Black"/>
                <a:cs typeface="Arial Black"/>
              </a:rPr>
              <a:t>stop,</a:t>
            </a:r>
            <a:r>
              <a:rPr dirty="0" sz="3000" spc="-265">
                <a:latin typeface="Arial Black"/>
                <a:cs typeface="Arial Black"/>
              </a:rPr>
              <a:t> </a:t>
            </a:r>
            <a:r>
              <a:rPr dirty="0" sz="3000" spc="-260">
                <a:latin typeface="Arial Black"/>
                <a:cs typeface="Arial Black"/>
              </a:rPr>
              <a:t>which</a:t>
            </a:r>
            <a:r>
              <a:rPr dirty="0" sz="3000" spc="-265">
                <a:latin typeface="Arial Black"/>
                <a:cs typeface="Arial Black"/>
              </a:rPr>
              <a:t> </a:t>
            </a:r>
            <a:r>
              <a:rPr dirty="0" sz="3000" spc="-150">
                <a:latin typeface="Arial Black"/>
                <a:cs typeface="Arial Black"/>
              </a:rPr>
              <a:t>you</a:t>
            </a:r>
            <a:r>
              <a:rPr dirty="0" sz="3000" spc="-265">
                <a:latin typeface="Arial Black"/>
                <a:cs typeface="Arial Black"/>
              </a:rPr>
              <a:t> </a:t>
            </a:r>
            <a:r>
              <a:rPr dirty="0" sz="3000" spc="-270">
                <a:latin typeface="Arial Black"/>
                <a:cs typeface="Arial Black"/>
              </a:rPr>
              <a:t>can</a:t>
            </a:r>
            <a:r>
              <a:rPr dirty="0" sz="3000" spc="-265">
                <a:latin typeface="Arial Black"/>
                <a:cs typeface="Arial Black"/>
              </a:rPr>
              <a:t> use </a:t>
            </a:r>
            <a:r>
              <a:rPr dirty="0" sz="3000" spc="-125">
                <a:latin typeface="Arial Black"/>
                <a:cs typeface="Arial Black"/>
              </a:rPr>
              <a:t>to</a:t>
            </a:r>
            <a:r>
              <a:rPr dirty="0" sz="3000" spc="-265">
                <a:latin typeface="Arial Black"/>
                <a:cs typeface="Arial Black"/>
              </a:rPr>
              <a:t> </a:t>
            </a:r>
            <a:r>
              <a:rPr dirty="0" sz="3000" spc="-240">
                <a:latin typeface="Arial Black"/>
                <a:cs typeface="Arial Black"/>
              </a:rPr>
              <a:t>set</a:t>
            </a:r>
            <a:r>
              <a:rPr dirty="0" sz="3000" spc="-265">
                <a:latin typeface="Arial Black"/>
                <a:cs typeface="Arial Black"/>
              </a:rPr>
              <a:t> </a:t>
            </a:r>
            <a:r>
              <a:rPr dirty="0" sz="3000" spc="-175">
                <a:latin typeface="Arial Black"/>
                <a:cs typeface="Arial Black"/>
              </a:rPr>
              <a:t>the  </a:t>
            </a:r>
            <a:r>
              <a:rPr dirty="0" sz="3000" spc="-210">
                <a:latin typeface="Arial Black"/>
                <a:cs typeface="Arial Black"/>
              </a:rPr>
              <a:t>beginning </a:t>
            </a:r>
            <a:r>
              <a:rPr dirty="0" sz="3000" spc="-185">
                <a:latin typeface="Arial Black"/>
                <a:cs typeface="Arial Black"/>
              </a:rPr>
              <a:t>and </a:t>
            </a:r>
            <a:r>
              <a:rPr dirty="0" sz="3000" spc="-165">
                <a:latin typeface="Arial Black"/>
                <a:cs typeface="Arial Black"/>
              </a:rPr>
              <a:t>end </a:t>
            </a:r>
            <a:r>
              <a:rPr dirty="0" sz="3000" spc="-85">
                <a:latin typeface="Arial Black"/>
                <a:cs typeface="Arial Black"/>
              </a:rPr>
              <a:t>of </a:t>
            </a:r>
            <a:r>
              <a:rPr dirty="0" sz="3000" spc="-175">
                <a:latin typeface="Arial Black"/>
                <a:cs typeface="Arial Black"/>
              </a:rPr>
              <a:t>the</a:t>
            </a:r>
            <a:r>
              <a:rPr dirty="0" sz="3000" spc="-710">
                <a:latin typeface="Arial Black"/>
                <a:cs typeface="Arial Black"/>
              </a:rPr>
              <a:t> </a:t>
            </a:r>
            <a:r>
              <a:rPr dirty="0" sz="3000" spc="-240">
                <a:latin typeface="Arial Black"/>
                <a:cs typeface="Arial Black"/>
              </a:rPr>
              <a:t>range</a:t>
            </a:r>
            <a:endParaRPr sz="3000">
              <a:latin typeface="Arial Black"/>
              <a:cs typeface="Arial Black"/>
            </a:endParaRPr>
          </a:p>
          <a:p>
            <a:pPr algn="ctr" marR="3631565">
              <a:lnSpc>
                <a:spcPts val="4015"/>
              </a:lnSpc>
            </a:pPr>
            <a:r>
              <a:rPr dirty="0" sz="3400" spc="20" b="1">
                <a:latin typeface="Arial"/>
                <a:cs typeface="Arial"/>
              </a:rPr>
              <a:t>Result</a:t>
            </a:r>
            <a:endParaRPr sz="3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3747" y="6783585"/>
            <a:ext cx="15866110" cy="9969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90"/>
              </a:spcBef>
            </a:pPr>
            <a:r>
              <a:rPr dirty="0" sz="2700" spc="-15" b="1">
                <a:latin typeface="Arial"/>
                <a:cs typeface="Arial"/>
              </a:rPr>
              <a:t>This</a:t>
            </a:r>
            <a:r>
              <a:rPr dirty="0" sz="2700" spc="-100" b="1">
                <a:latin typeface="Arial"/>
                <a:cs typeface="Arial"/>
              </a:rPr>
              <a:t> </a:t>
            </a:r>
            <a:r>
              <a:rPr dirty="0" sz="2700" spc="75" b="1">
                <a:latin typeface="Arial"/>
                <a:cs typeface="Arial"/>
              </a:rPr>
              <a:t>code</a:t>
            </a:r>
            <a:r>
              <a:rPr dirty="0" sz="2700" spc="-95" b="1">
                <a:latin typeface="Arial"/>
                <a:cs typeface="Arial"/>
              </a:rPr>
              <a:t> </a:t>
            </a:r>
            <a:r>
              <a:rPr dirty="0" sz="2700" spc="75" b="1">
                <a:latin typeface="Arial"/>
                <a:cs typeface="Arial"/>
              </a:rPr>
              <a:t>returns</a:t>
            </a:r>
            <a:r>
              <a:rPr dirty="0" sz="2700" spc="-100" b="1">
                <a:latin typeface="Arial"/>
                <a:cs typeface="Arial"/>
              </a:rPr>
              <a:t> </a:t>
            </a:r>
            <a:r>
              <a:rPr dirty="0" sz="2700" spc="65" b="1">
                <a:latin typeface="Arial"/>
                <a:cs typeface="Arial"/>
              </a:rPr>
              <a:t>an</a:t>
            </a:r>
            <a:r>
              <a:rPr dirty="0" sz="2700" spc="-95" b="1">
                <a:latin typeface="Arial"/>
                <a:cs typeface="Arial"/>
              </a:rPr>
              <a:t> </a:t>
            </a:r>
            <a:r>
              <a:rPr dirty="0" sz="2700" spc="80" b="1">
                <a:latin typeface="Arial"/>
                <a:cs typeface="Arial"/>
              </a:rPr>
              <a:t>ndarray</a:t>
            </a:r>
            <a:r>
              <a:rPr dirty="0" sz="2700" spc="-100" b="1">
                <a:latin typeface="Arial"/>
                <a:cs typeface="Arial"/>
              </a:rPr>
              <a:t> </a:t>
            </a:r>
            <a:r>
              <a:rPr dirty="0" sz="2700" spc="105" b="1">
                <a:latin typeface="Arial"/>
                <a:cs typeface="Arial"/>
              </a:rPr>
              <a:t>with</a:t>
            </a:r>
            <a:r>
              <a:rPr dirty="0" sz="2700" spc="-95" b="1">
                <a:latin typeface="Arial"/>
                <a:cs typeface="Arial"/>
              </a:rPr>
              <a:t> </a:t>
            </a:r>
            <a:r>
              <a:rPr dirty="0" sz="2700" spc="85" b="1">
                <a:latin typeface="Arial"/>
                <a:cs typeface="Arial"/>
              </a:rPr>
              <a:t>equally</a:t>
            </a:r>
            <a:r>
              <a:rPr dirty="0" sz="2700" spc="-95" b="1">
                <a:latin typeface="Arial"/>
                <a:cs typeface="Arial"/>
              </a:rPr>
              <a:t> </a:t>
            </a:r>
            <a:r>
              <a:rPr dirty="0" sz="2700" spc="40" b="1">
                <a:latin typeface="Arial"/>
                <a:cs typeface="Arial"/>
              </a:rPr>
              <a:t>spaced</a:t>
            </a:r>
            <a:r>
              <a:rPr dirty="0" sz="2700" spc="-100" b="1">
                <a:latin typeface="Arial"/>
                <a:cs typeface="Arial"/>
              </a:rPr>
              <a:t> </a:t>
            </a:r>
            <a:r>
              <a:rPr dirty="0" sz="2700" spc="70" b="1">
                <a:latin typeface="Arial"/>
                <a:cs typeface="Arial"/>
              </a:rPr>
              <a:t>intervals</a:t>
            </a:r>
            <a:r>
              <a:rPr dirty="0" sz="2700" spc="-95" b="1">
                <a:latin typeface="Arial"/>
                <a:cs typeface="Arial"/>
              </a:rPr>
              <a:t> </a:t>
            </a:r>
            <a:r>
              <a:rPr dirty="0" sz="2700" spc="110" b="1">
                <a:latin typeface="Arial"/>
                <a:cs typeface="Arial"/>
              </a:rPr>
              <a:t>between</a:t>
            </a:r>
            <a:r>
              <a:rPr dirty="0" sz="2700" spc="-100" b="1">
                <a:latin typeface="Arial"/>
                <a:cs typeface="Arial"/>
              </a:rPr>
              <a:t> </a:t>
            </a:r>
            <a:r>
              <a:rPr dirty="0" sz="2700" spc="140" b="1">
                <a:latin typeface="Arial"/>
                <a:cs typeface="Arial"/>
              </a:rPr>
              <a:t>the</a:t>
            </a:r>
            <a:r>
              <a:rPr dirty="0" sz="2700" spc="-95" b="1">
                <a:latin typeface="Arial"/>
                <a:cs typeface="Arial"/>
              </a:rPr>
              <a:t> </a:t>
            </a:r>
            <a:r>
              <a:rPr dirty="0" sz="2700" spc="100" b="1">
                <a:latin typeface="Arial"/>
                <a:cs typeface="Arial"/>
              </a:rPr>
              <a:t>start</a:t>
            </a:r>
            <a:r>
              <a:rPr dirty="0" sz="2700" spc="-100" b="1">
                <a:latin typeface="Arial"/>
                <a:cs typeface="Arial"/>
              </a:rPr>
              <a:t> </a:t>
            </a:r>
            <a:r>
              <a:rPr dirty="0" sz="2700" spc="80" b="1">
                <a:latin typeface="Arial"/>
                <a:cs typeface="Arial"/>
              </a:rPr>
              <a:t>and</a:t>
            </a:r>
            <a:r>
              <a:rPr dirty="0" sz="2700" spc="-95" b="1">
                <a:latin typeface="Arial"/>
                <a:cs typeface="Arial"/>
              </a:rPr>
              <a:t> </a:t>
            </a:r>
            <a:r>
              <a:rPr dirty="0" sz="2700" spc="70" b="1">
                <a:latin typeface="Arial"/>
                <a:cs typeface="Arial"/>
              </a:rPr>
              <a:t>stop</a:t>
            </a:r>
            <a:r>
              <a:rPr dirty="0" sz="2700" spc="-95" b="1">
                <a:latin typeface="Arial"/>
                <a:cs typeface="Arial"/>
              </a:rPr>
              <a:t> </a:t>
            </a:r>
            <a:r>
              <a:rPr dirty="0" sz="2700" spc="35" b="1">
                <a:latin typeface="Arial"/>
                <a:cs typeface="Arial"/>
              </a:rPr>
              <a:t>values.  </a:t>
            </a:r>
            <a:r>
              <a:rPr dirty="0" sz="2700" spc="-15" b="1">
                <a:latin typeface="Arial"/>
                <a:cs typeface="Arial"/>
              </a:rPr>
              <a:t>This</a:t>
            </a:r>
            <a:r>
              <a:rPr dirty="0" sz="2700" spc="-105" b="1">
                <a:latin typeface="Arial"/>
                <a:cs typeface="Arial"/>
              </a:rPr>
              <a:t> </a:t>
            </a:r>
            <a:r>
              <a:rPr dirty="0" sz="2700" spc="-50" b="1">
                <a:latin typeface="Arial"/>
                <a:cs typeface="Arial"/>
              </a:rPr>
              <a:t>is</a:t>
            </a:r>
            <a:r>
              <a:rPr dirty="0" sz="2700" spc="-105" b="1">
                <a:latin typeface="Arial"/>
                <a:cs typeface="Arial"/>
              </a:rPr>
              <a:t> </a:t>
            </a:r>
            <a:r>
              <a:rPr dirty="0" sz="2700" spc="50" b="1">
                <a:latin typeface="Arial"/>
                <a:cs typeface="Arial"/>
              </a:rPr>
              <a:t>a</a:t>
            </a:r>
            <a:r>
              <a:rPr dirty="0" sz="2700" spc="-105" b="1">
                <a:latin typeface="Arial"/>
                <a:cs typeface="Arial"/>
              </a:rPr>
              <a:t> </a:t>
            </a:r>
            <a:r>
              <a:rPr dirty="0" sz="2700" spc="100" b="1">
                <a:latin typeface="Arial"/>
                <a:cs typeface="Arial"/>
              </a:rPr>
              <a:t>vector</a:t>
            </a:r>
            <a:r>
              <a:rPr dirty="0" sz="2700" spc="-105" b="1">
                <a:latin typeface="Arial"/>
                <a:cs typeface="Arial"/>
              </a:rPr>
              <a:t> </a:t>
            </a:r>
            <a:r>
              <a:rPr dirty="0" sz="2700" spc="25" b="1">
                <a:latin typeface="Arial"/>
                <a:cs typeface="Arial"/>
              </a:rPr>
              <a:t>space,</a:t>
            </a:r>
            <a:r>
              <a:rPr dirty="0" sz="2700" spc="-105" b="1">
                <a:latin typeface="Arial"/>
                <a:cs typeface="Arial"/>
              </a:rPr>
              <a:t> </a:t>
            </a:r>
            <a:r>
              <a:rPr dirty="0" sz="2700" spc="15" b="1">
                <a:latin typeface="Arial"/>
                <a:cs typeface="Arial"/>
              </a:rPr>
              <a:t>also</a:t>
            </a:r>
            <a:r>
              <a:rPr dirty="0" sz="2700" spc="-105" b="1">
                <a:latin typeface="Arial"/>
                <a:cs typeface="Arial"/>
              </a:rPr>
              <a:t> </a:t>
            </a:r>
            <a:r>
              <a:rPr dirty="0" sz="2700" spc="80" b="1">
                <a:latin typeface="Arial"/>
                <a:cs typeface="Arial"/>
              </a:rPr>
              <a:t>called</a:t>
            </a:r>
            <a:r>
              <a:rPr dirty="0" sz="2700" spc="-105" b="1">
                <a:latin typeface="Arial"/>
                <a:cs typeface="Arial"/>
              </a:rPr>
              <a:t> </a:t>
            </a:r>
            <a:r>
              <a:rPr dirty="0" sz="2700" spc="50" b="1">
                <a:latin typeface="Arial"/>
                <a:cs typeface="Arial"/>
              </a:rPr>
              <a:t>a</a:t>
            </a:r>
            <a:r>
              <a:rPr dirty="0" sz="2700" spc="-105" b="1">
                <a:latin typeface="Arial"/>
                <a:cs typeface="Arial"/>
              </a:rPr>
              <a:t> </a:t>
            </a:r>
            <a:r>
              <a:rPr dirty="0" sz="2700" spc="75" b="1">
                <a:latin typeface="Arial"/>
                <a:cs typeface="Arial"/>
              </a:rPr>
              <a:t>linear</a:t>
            </a:r>
            <a:r>
              <a:rPr dirty="0" sz="2700" spc="-105" b="1">
                <a:latin typeface="Arial"/>
                <a:cs typeface="Arial"/>
              </a:rPr>
              <a:t> </a:t>
            </a:r>
            <a:r>
              <a:rPr dirty="0" sz="2700" spc="25" b="1">
                <a:latin typeface="Arial"/>
                <a:cs typeface="Arial"/>
              </a:rPr>
              <a:t>space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1392" y="4363364"/>
            <a:ext cx="9124949" cy="4000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331549" y="5082631"/>
            <a:ext cx="2781299" cy="3276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506465" y="720306"/>
            <a:ext cx="6475662" cy="7944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9096" y="460409"/>
            <a:ext cx="601154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95"/>
              <a:t>numpy.ones()</a:t>
            </a:r>
          </a:p>
        </p:txBody>
      </p:sp>
      <p:sp>
        <p:nvSpPr>
          <p:cNvPr id="6" name="object 6"/>
          <p:cNvSpPr/>
          <p:nvPr/>
        </p:nvSpPr>
        <p:spPr>
          <a:xfrm>
            <a:off x="1371600" y="2024362"/>
            <a:ext cx="142875" cy="1428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13724" y="1824401"/>
            <a:ext cx="16226790" cy="3052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100"/>
              </a:spcBef>
            </a:pPr>
            <a:r>
              <a:rPr dirty="0" sz="3200" spc="-305">
                <a:latin typeface="Arial Black"/>
                <a:cs typeface="Arial Black"/>
              </a:rPr>
              <a:t>The </a:t>
            </a:r>
            <a:r>
              <a:rPr dirty="0" sz="3200" spc="-204">
                <a:latin typeface="Arial Black"/>
                <a:cs typeface="Arial Black"/>
              </a:rPr>
              <a:t>numpy.ones() </a:t>
            </a:r>
            <a:r>
              <a:rPr dirty="0" sz="3200" spc="-175">
                <a:latin typeface="Arial Black"/>
                <a:cs typeface="Arial Black"/>
              </a:rPr>
              <a:t>function </a:t>
            </a:r>
            <a:r>
              <a:rPr dirty="0" sz="3200" spc="-190">
                <a:latin typeface="Arial Black"/>
                <a:cs typeface="Arial Black"/>
              </a:rPr>
              <a:t>returns </a:t>
            </a:r>
            <a:r>
              <a:rPr dirty="0" sz="3200" spc="-355">
                <a:latin typeface="Arial Black"/>
                <a:cs typeface="Arial Black"/>
              </a:rPr>
              <a:t>a </a:t>
            </a:r>
            <a:r>
              <a:rPr dirty="0" sz="3200" spc="-325">
                <a:latin typeface="Arial Black"/>
                <a:cs typeface="Arial Black"/>
              </a:rPr>
              <a:t>new </a:t>
            </a:r>
            <a:r>
              <a:rPr dirty="0" sz="3200" spc="-210">
                <a:latin typeface="Arial Black"/>
                <a:cs typeface="Arial Black"/>
              </a:rPr>
              <a:t>array </a:t>
            </a:r>
            <a:r>
              <a:rPr dirty="0" sz="3200" spc="-90">
                <a:latin typeface="Arial Black"/>
                <a:cs typeface="Arial Black"/>
              </a:rPr>
              <a:t>of </a:t>
            </a:r>
            <a:r>
              <a:rPr dirty="0" sz="3200" spc="-235">
                <a:latin typeface="Arial Black"/>
                <a:cs typeface="Arial Black"/>
              </a:rPr>
              <a:t>given </a:t>
            </a:r>
            <a:r>
              <a:rPr dirty="0" sz="3200" spc="-254">
                <a:latin typeface="Arial Black"/>
                <a:cs typeface="Arial Black"/>
              </a:rPr>
              <a:t>shape </a:t>
            </a:r>
            <a:r>
              <a:rPr dirty="0" sz="3200" spc="-200">
                <a:latin typeface="Arial Black"/>
                <a:cs typeface="Arial Black"/>
              </a:rPr>
              <a:t>and </a:t>
            </a:r>
            <a:r>
              <a:rPr dirty="0" sz="3200" spc="-175">
                <a:latin typeface="Arial Black"/>
                <a:cs typeface="Arial Black"/>
              </a:rPr>
              <a:t>type,</a:t>
            </a:r>
            <a:r>
              <a:rPr dirty="0" sz="3200" spc="-835">
                <a:latin typeface="Arial Black"/>
                <a:cs typeface="Arial Black"/>
              </a:rPr>
              <a:t> </a:t>
            </a:r>
            <a:r>
              <a:rPr dirty="0" sz="3200" spc="-250">
                <a:latin typeface="Arial Black"/>
                <a:cs typeface="Arial Black"/>
              </a:rPr>
              <a:t>with </a:t>
            </a:r>
            <a:r>
              <a:rPr dirty="0" sz="3200" spc="-245">
                <a:latin typeface="Arial Black"/>
                <a:cs typeface="Arial Black"/>
              </a:rPr>
              <a:t>ones.</a:t>
            </a:r>
            <a:endParaRPr sz="3200">
              <a:latin typeface="Arial Black"/>
              <a:cs typeface="Arial Black"/>
            </a:endParaRPr>
          </a:p>
          <a:p>
            <a:pPr marL="88900">
              <a:lnSpc>
                <a:spcPct val="100000"/>
              </a:lnSpc>
              <a:spcBef>
                <a:spcPts val="2270"/>
              </a:spcBef>
            </a:pPr>
            <a:r>
              <a:rPr dirty="0" sz="3200" spc="-10" b="1">
                <a:latin typeface="Arial"/>
                <a:cs typeface="Arial"/>
              </a:rPr>
              <a:t>Syntax: </a:t>
            </a:r>
            <a:r>
              <a:rPr dirty="0" sz="3200" spc="30" b="1">
                <a:latin typeface="Arial"/>
                <a:cs typeface="Arial"/>
              </a:rPr>
              <a:t>numpy.ones(shape, </a:t>
            </a:r>
            <a:r>
              <a:rPr dirty="0" sz="3200" spc="125" b="1">
                <a:latin typeface="Arial"/>
                <a:cs typeface="Arial"/>
              </a:rPr>
              <a:t>dtype</a:t>
            </a:r>
            <a:r>
              <a:rPr dirty="0" sz="3200" spc="-459" b="1">
                <a:latin typeface="Arial"/>
                <a:cs typeface="Arial"/>
              </a:rPr>
              <a:t> </a:t>
            </a:r>
            <a:r>
              <a:rPr dirty="0" sz="3200" spc="-105" b="1">
                <a:latin typeface="Arial"/>
                <a:cs typeface="Arial"/>
              </a:rPr>
              <a:t>= </a:t>
            </a:r>
            <a:r>
              <a:rPr dirty="0" sz="3200" spc="90" b="1">
                <a:latin typeface="Arial"/>
                <a:cs typeface="Arial"/>
              </a:rPr>
              <a:t>None)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40"/>
              </a:spcBef>
            </a:pPr>
            <a:r>
              <a:rPr dirty="0" sz="3000" spc="-145">
                <a:latin typeface="Arial Black"/>
                <a:cs typeface="Arial Black"/>
              </a:rPr>
              <a:t>If </a:t>
            </a:r>
            <a:r>
              <a:rPr dirty="0" sz="3000" spc="-150">
                <a:latin typeface="Arial Black"/>
                <a:cs typeface="Arial Black"/>
              </a:rPr>
              <a:t>you </a:t>
            </a:r>
            <a:r>
              <a:rPr dirty="0" sz="3000" spc="-114">
                <a:latin typeface="Arial Black"/>
                <a:cs typeface="Arial Black"/>
              </a:rPr>
              <a:t>don't </a:t>
            </a:r>
            <a:r>
              <a:rPr dirty="0" sz="3000" spc="-240">
                <a:latin typeface="Arial Black"/>
                <a:cs typeface="Arial Black"/>
              </a:rPr>
              <a:t>give </a:t>
            </a:r>
            <a:r>
              <a:rPr dirty="0" sz="3000" spc="-135">
                <a:latin typeface="Arial Black"/>
                <a:cs typeface="Arial Black"/>
              </a:rPr>
              <a:t>dtype </a:t>
            </a:r>
            <a:r>
              <a:rPr dirty="0" sz="3000" spc="-105">
                <a:latin typeface="Arial Black"/>
                <a:cs typeface="Arial Black"/>
              </a:rPr>
              <a:t>by </a:t>
            </a:r>
            <a:r>
              <a:rPr dirty="0" sz="3000" spc="-155">
                <a:latin typeface="Arial Black"/>
                <a:cs typeface="Arial Black"/>
              </a:rPr>
              <a:t>default </a:t>
            </a:r>
            <a:r>
              <a:rPr dirty="0" sz="3000" spc="-150">
                <a:latin typeface="Arial Black"/>
                <a:cs typeface="Arial Black"/>
              </a:rPr>
              <a:t>it </a:t>
            </a:r>
            <a:r>
              <a:rPr dirty="0" sz="3000" spc="-229">
                <a:latin typeface="Arial Black"/>
                <a:cs typeface="Arial Black"/>
              </a:rPr>
              <a:t>will </a:t>
            </a:r>
            <a:r>
              <a:rPr dirty="0" sz="3000" spc="-220">
                <a:latin typeface="Arial Black"/>
                <a:cs typeface="Arial Black"/>
              </a:rPr>
              <a:t>goive </a:t>
            </a:r>
            <a:r>
              <a:rPr dirty="0" sz="3000" spc="-175">
                <a:latin typeface="Arial Black"/>
                <a:cs typeface="Arial Black"/>
              </a:rPr>
              <a:t>the </a:t>
            </a:r>
            <a:r>
              <a:rPr dirty="0" sz="3000" spc="-145">
                <a:latin typeface="Arial Black"/>
                <a:cs typeface="Arial Black"/>
              </a:rPr>
              <a:t>float</a:t>
            </a:r>
            <a:r>
              <a:rPr dirty="0" sz="3000" spc="60">
                <a:latin typeface="Arial Black"/>
                <a:cs typeface="Arial Black"/>
              </a:rPr>
              <a:t> </a:t>
            </a:r>
            <a:r>
              <a:rPr dirty="0" sz="3000" spc="-225">
                <a:latin typeface="Arial Black"/>
                <a:cs typeface="Arial Black"/>
              </a:rPr>
              <a:t>values.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Arial Black"/>
              <a:cs typeface="Arial Black"/>
            </a:endParaRPr>
          </a:p>
          <a:p>
            <a:pPr marL="9717405">
              <a:lnSpc>
                <a:spcPct val="100000"/>
              </a:lnSpc>
              <a:spcBef>
                <a:spcPts val="5"/>
              </a:spcBef>
            </a:pPr>
            <a:r>
              <a:rPr dirty="0" sz="3400" spc="-260">
                <a:latin typeface="Arial Black"/>
                <a:cs typeface="Arial Black"/>
              </a:rPr>
              <a:t>Result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92900" y="3578839"/>
            <a:ext cx="133350" cy="1333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4391192"/>
            <a:ext cx="9791699" cy="4486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524274" y="5143499"/>
            <a:ext cx="2771774" cy="3733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376779" y="679228"/>
            <a:ext cx="6841844" cy="8407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2319" y="460406"/>
            <a:ext cx="625284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5"/>
              <a:t>numpy.zeros()</a:t>
            </a:r>
          </a:p>
        </p:txBody>
      </p:sp>
      <p:sp>
        <p:nvSpPr>
          <p:cNvPr id="6" name="object 6"/>
          <p:cNvSpPr/>
          <p:nvPr/>
        </p:nvSpPr>
        <p:spPr>
          <a:xfrm>
            <a:off x="824209" y="2063349"/>
            <a:ext cx="152400" cy="152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74054" y="1756002"/>
            <a:ext cx="13394690" cy="3387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dirty="0" sz="3400" spc="-340">
                <a:latin typeface="Arial Black"/>
                <a:cs typeface="Arial Black"/>
              </a:rPr>
              <a:t>Same </a:t>
            </a:r>
            <a:r>
              <a:rPr dirty="0" sz="3400" spc="-385">
                <a:latin typeface="Arial Black"/>
                <a:cs typeface="Arial Black"/>
              </a:rPr>
              <a:t>as </a:t>
            </a:r>
            <a:r>
              <a:rPr dirty="0" sz="3400" spc="-204">
                <a:latin typeface="Arial Black"/>
                <a:cs typeface="Arial Black"/>
              </a:rPr>
              <a:t>numpy.ones()but, </a:t>
            </a:r>
            <a:r>
              <a:rPr dirty="0" sz="3400" spc="-220">
                <a:latin typeface="Arial Black"/>
                <a:cs typeface="Arial Black"/>
              </a:rPr>
              <a:t>numpy.zeros() </a:t>
            </a:r>
            <a:r>
              <a:rPr dirty="0" sz="3400" spc="-180">
                <a:latin typeface="Arial Black"/>
                <a:cs typeface="Arial Black"/>
              </a:rPr>
              <a:t>function </a:t>
            </a:r>
            <a:r>
              <a:rPr dirty="0" sz="3400" spc="-200">
                <a:latin typeface="Arial Black"/>
                <a:cs typeface="Arial Black"/>
              </a:rPr>
              <a:t>returns </a:t>
            </a:r>
            <a:r>
              <a:rPr dirty="0" sz="3400" spc="-375">
                <a:latin typeface="Arial Black"/>
                <a:cs typeface="Arial Black"/>
              </a:rPr>
              <a:t>a </a:t>
            </a:r>
            <a:r>
              <a:rPr dirty="0" sz="3400" spc="-345">
                <a:latin typeface="Arial Black"/>
                <a:cs typeface="Arial Black"/>
              </a:rPr>
              <a:t>new  </a:t>
            </a:r>
            <a:r>
              <a:rPr dirty="0" sz="3400" spc="-225">
                <a:latin typeface="Arial Black"/>
                <a:cs typeface="Arial Black"/>
              </a:rPr>
              <a:t>array </a:t>
            </a:r>
            <a:r>
              <a:rPr dirty="0" sz="3400" spc="-95">
                <a:latin typeface="Arial Black"/>
                <a:cs typeface="Arial Black"/>
              </a:rPr>
              <a:t>of </a:t>
            </a:r>
            <a:r>
              <a:rPr dirty="0" sz="3400" spc="-250">
                <a:latin typeface="Arial Black"/>
                <a:cs typeface="Arial Black"/>
              </a:rPr>
              <a:t>given </a:t>
            </a:r>
            <a:r>
              <a:rPr dirty="0" sz="3400" spc="-270">
                <a:latin typeface="Arial Black"/>
                <a:cs typeface="Arial Black"/>
              </a:rPr>
              <a:t>shape </a:t>
            </a:r>
            <a:r>
              <a:rPr dirty="0" sz="3400" spc="-210">
                <a:latin typeface="Arial Black"/>
                <a:cs typeface="Arial Black"/>
              </a:rPr>
              <a:t>and </a:t>
            </a:r>
            <a:r>
              <a:rPr dirty="0" sz="3400" spc="-185">
                <a:latin typeface="Arial Black"/>
                <a:cs typeface="Arial Black"/>
              </a:rPr>
              <a:t>type,</a:t>
            </a:r>
            <a:r>
              <a:rPr dirty="0" sz="3400" spc="-825">
                <a:latin typeface="Arial Black"/>
                <a:cs typeface="Arial Black"/>
              </a:rPr>
              <a:t> </a:t>
            </a:r>
            <a:r>
              <a:rPr dirty="0" sz="3400" spc="-265">
                <a:latin typeface="Arial Black"/>
                <a:cs typeface="Arial Black"/>
              </a:rPr>
              <a:t>with </a:t>
            </a:r>
            <a:r>
              <a:rPr dirty="0" sz="3400" spc="-254">
                <a:latin typeface="Arial Black"/>
                <a:cs typeface="Arial Black"/>
              </a:rPr>
              <a:t>zeros</a:t>
            </a:r>
            <a:endParaRPr sz="3400">
              <a:latin typeface="Arial Black"/>
              <a:cs typeface="Arial Black"/>
            </a:endParaRPr>
          </a:p>
          <a:p>
            <a:pPr marL="121920">
              <a:lnSpc>
                <a:spcPct val="100000"/>
              </a:lnSpc>
              <a:spcBef>
                <a:spcPts val="2360"/>
              </a:spcBef>
            </a:pPr>
            <a:r>
              <a:rPr dirty="0" sz="3200" spc="-10" b="1">
                <a:latin typeface="Arial"/>
                <a:cs typeface="Arial"/>
              </a:rPr>
              <a:t>Syntax: </a:t>
            </a:r>
            <a:r>
              <a:rPr dirty="0" sz="3200" spc="25" b="1">
                <a:latin typeface="Arial"/>
                <a:cs typeface="Arial"/>
              </a:rPr>
              <a:t>numpy.zeros(shape, </a:t>
            </a:r>
            <a:r>
              <a:rPr dirty="0" sz="3200" spc="125" b="1">
                <a:latin typeface="Arial"/>
                <a:cs typeface="Arial"/>
              </a:rPr>
              <a:t>dtype</a:t>
            </a:r>
            <a:r>
              <a:rPr dirty="0" sz="3200" spc="-455" b="1">
                <a:latin typeface="Arial"/>
                <a:cs typeface="Arial"/>
              </a:rPr>
              <a:t> </a:t>
            </a:r>
            <a:r>
              <a:rPr dirty="0" sz="3200" spc="-105" b="1">
                <a:latin typeface="Arial"/>
                <a:cs typeface="Arial"/>
              </a:rPr>
              <a:t>= </a:t>
            </a:r>
            <a:r>
              <a:rPr dirty="0" sz="3200" spc="90" b="1">
                <a:latin typeface="Arial"/>
                <a:cs typeface="Arial"/>
              </a:rPr>
              <a:t>None)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850">
              <a:latin typeface="Arial"/>
              <a:cs typeface="Arial"/>
            </a:endParaRPr>
          </a:p>
          <a:p>
            <a:pPr algn="r" marR="1708785">
              <a:lnSpc>
                <a:spcPct val="100000"/>
              </a:lnSpc>
            </a:pPr>
            <a:r>
              <a:rPr dirty="0" sz="3400" spc="-195" b="1">
                <a:latin typeface="Arial"/>
                <a:cs typeface="Arial"/>
              </a:rPr>
              <a:t>R</a:t>
            </a:r>
            <a:r>
              <a:rPr dirty="0" sz="3400" spc="90" b="1">
                <a:latin typeface="Arial"/>
                <a:cs typeface="Arial"/>
              </a:rPr>
              <a:t>e</a:t>
            </a:r>
            <a:r>
              <a:rPr dirty="0" sz="3400" spc="-210" b="1">
                <a:latin typeface="Arial"/>
                <a:cs typeface="Arial"/>
              </a:rPr>
              <a:t>s</a:t>
            </a:r>
            <a:r>
              <a:rPr dirty="0" sz="3400" spc="35" b="1">
                <a:latin typeface="Arial"/>
                <a:cs typeface="Arial"/>
              </a:rPr>
              <a:t>u</a:t>
            </a:r>
            <a:r>
              <a:rPr dirty="0" sz="3400" spc="105" b="1">
                <a:latin typeface="Arial"/>
                <a:cs typeface="Arial"/>
              </a:rPr>
              <a:t>l</a:t>
            </a:r>
            <a:r>
              <a:rPr dirty="0" sz="3400" spc="290" b="1">
                <a:latin typeface="Arial"/>
                <a:cs typeface="Arial"/>
              </a:rPr>
              <a:t>t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0026" y="4203618"/>
            <a:ext cx="5924549" cy="5248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842607" y="4797155"/>
            <a:ext cx="7086599" cy="26384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466862" y="3347856"/>
            <a:ext cx="2295524" cy="59071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6818" y="167504"/>
            <a:ext cx="12734290" cy="1061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800" spc="165"/>
              <a:t>numpy.full() </a:t>
            </a:r>
            <a:r>
              <a:rPr dirty="0" sz="6800" spc="-380"/>
              <a:t>&amp;</a:t>
            </a:r>
            <a:r>
              <a:rPr dirty="0" sz="6800" spc="-775"/>
              <a:t> </a:t>
            </a:r>
            <a:r>
              <a:rPr dirty="0" sz="6800" spc="195"/>
              <a:t>numpy.empty()</a:t>
            </a:r>
            <a:endParaRPr sz="6800"/>
          </a:p>
        </p:txBody>
      </p:sp>
      <p:sp>
        <p:nvSpPr>
          <p:cNvPr id="6" name="object 6"/>
          <p:cNvSpPr/>
          <p:nvPr/>
        </p:nvSpPr>
        <p:spPr>
          <a:xfrm>
            <a:off x="546675" y="1743242"/>
            <a:ext cx="123825" cy="123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57326" y="1555949"/>
            <a:ext cx="17382490" cy="306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7645">
              <a:lnSpc>
                <a:spcPct val="100000"/>
              </a:lnSpc>
              <a:spcBef>
                <a:spcPts val="100"/>
              </a:spcBef>
            </a:pPr>
            <a:r>
              <a:rPr dirty="0" sz="2800" spc="-355">
                <a:latin typeface="Arial Black"/>
                <a:cs typeface="Arial Black"/>
              </a:rPr>
              <a:t>we</a:t>
            </a:r>
            <a:r>
              <a:rPr dirty="0" sz="2800" spc="-245">
                <a:latin typeface="Arial Black"/>
                <a:cs typeface="Arial Black"/>
              </a:rPr>
              <a:t> </a:t>
            </a:r>
            <a:r>
              <a:rPr dirty="0" sz="2800" spc="-210">
                <a:latin typeface="Arial Black"/>
                <a:cs typeface="Arial Black"/>
              </a:rPr>
              <a:t>have</a:t>
            </a:r>
            <a:r>
              <a:rPr dirty="0" sz="2800" spc="-240">
                <a:latin typeface="Arial Black"/>
                <a:cs typeface="Arial Black"/>
              </a:rPr>
              <a:t> </a:t>
            </a:r>
            <a:r>
              <a:rPr dirty="0" sz="2800" spc="-229">
                <a:latin typeface="Arial Black"/>
                <a:cs typeface="Arial Black"/>
              </a:rPr>
              <a:t>two</a:t>
            </a:r>
            <a:r>
              <a:rPr dirty="0" sz="2800" spc="-245">
                <a:latin typeface="Arial Black"/>
                <a:cs typeface="Arial Black"/>
              </a:rPr>
              <a:t> </a:t>
            </a:r>
            <a:r>
              <a:rPr dirty="0" sz="2800" spc="-170">
                <a:latin typeface="Arial Black"/>
                <a:cs typeface="Arial Black"/>
              </a:rPr>
              <a:t>functions</a:t>
            </a:r>
            <a:r>
              <a:rPr dirty="0" sz="2800" spc="-240">
                <a:latin typeface="Arial Black"/>
                <a:cs typeface="Arial Black"/>
              </a:rPr>
              <a:t> </a:t>
            </a:r>
            <a:r>
              <a:rPr dirty="0" sz="2800" spc="-204">
                <a:latin typeface="Arial Black"/>
                <a:cs typeface="Arial Black"/>
              </a:rPr>
              <a:t>named</a:t>
            </a:r>
            <a:r>
              <a:rPr dirty="0" sz="2800" spc="-245">
                <a:latin typeface="Arial Black"/>
                <a:cs typeface="Arial Black"/>
              </a:rPr>
              <a:t> </a:t>
            </a:r>
            <a:r>
              <a:rPr dirty="0" sz="2800" spc="-315">
                <a:latin typeface="Arial Black"/>
                <a:cs typeface="Arial Black"/>
              </a:rPr>
              <a:t>as</a:t>
            </a:r>
            <a:r>
              <a:rPr dirty="0" sz="2800" spc="-240">
                <a:latin typeface="Arial Black"/>
                <a:cs typeface="Arial Black"/>
              </a:rPr>
              <a:t> </a:t>
            </a:r>
            <a:r>
              <a:rPr dirty="0" sz="2800" spc="-165">
                <a:latin typeface="Arial Black"/>
                <a:cs typeface="Arial Black"/>
              </a:rPr>
              <a:t>numpy.empty()</a:t>
            </a:r>
            <a:r>
              <a:rPr dirty="0" sz="2800" spc="-245">
                <a:latin typeface="Arial Black"/>
                <a:cs typeface="Arial Black"/>
              </a:rPr>
              <a:t> </a:t>
            </a:r>
            <a:r>
              <a:rPr dirty="0" sz="2800" spc="-175">
                <a:latin typeface="Arial Black"/>
                <a:cs typeface="Arial Black"/>
              </a:rPr>
              <a:t>and</a:t>
            </a:r>
            <a:r>
              <a:rPr dirty="0" sz="2800" spc="-240">
                <a:latin typeface="Arial Black"/>
                <a:cs typeface="Arial Black"/>
              </a:rPr>
              <a:t> </a:t>
            </a:r>
            <a:r>
              <a:rPr dirty="0" sz="2800" spc="-145">
                <a:latin typeface="Arial Black"/>
                <a:cs typeface="Arial Black"/>
              </a:rPr>
              <a:t>numpy.full()</a:t>
            </a:r>
            <a:r>
              <a:rPr dirty="0" sz="2800" spc="-240">
                <a:latin typeface="Arial Black"/>
                <a:cs typeface="Arial Black"/>
              </a:rPr>
              <a:t> </a:t>
            </a:r>
            <a:r>
              <a:rPr dirty="0" sz="2800" spc="-120">
                <a:latin typeface="Arial Black"/>
                <a:cs typeface="Arial Black"/>
              </a:rPr>
              <a:t>to</a:t>
            </a:r>
            <a:r>
              <a:rPr dirty="0" sz="2800" spc="-245">
                <a:latin typeface="Arial Black"/>
                <a:cs typeface="Arial Black"/>
              </a:rPr>
              <a:t> </a:t>
            </a:r>
            <a:r>
              <a:rPr dirty="0" sz="2800" spc="-225">
                <a:latin typeface="Arial Black"/>
                <a:cs typeface="Arial Black"/>
              </a:rPr>
              <a:t>create</a:t>
            </a:r>
            <a:r>
              <a:rPr dirty="0" sz="2800" spc="-240">
                <a:latin typeface="Arial Black"/>
                <a:cs typeface="Arial Black"/>
              </a:rPr>
              <a:t> </a:t>
            </a:r>
            <a:r>
              <a:rPr dirty="0" sz="2800" spc="-225">
                <a:latin typeface="Arial Black"/>
                <a:cs typeface="Arial Black"/>
              </a:rPr>
              <a:t>an</a:t>
            </a:r>
            <a:r>
              <a:rPr dirty="0" sz="2800" spc="-245">
                <a:latin typeface="Arial Black"/>
                <a:cs typeface="Arial Black"/>
              </a:rPr>
              <a:t> </a:t>
            </a:r>
            <a:r>
              <a:rPr dirty="0" sz="2800" spc="-160">
                <a:latin typeface="Arial Black"/>
                <a:cs typeface="Arial Black"/>
              </a:rPr>
              <a:t>empty</a:t>
            </a:r>
            <a:r>
              <a:rPr dirty="0" sz="2800" spc="-240">
                <a:latin typeface="Arial Black"/>
                <a:cs typeface="Arial Black"/>
              </a:rPr>
              <a:t> </a:t>
            </a:r>
            <a:r>
              <a:rPr dirty="0" sz="2800" spc="-175">
                <a:latin typeface="Arial Black"/>
                <a:cs typeface="Arial Black"/>
              </a:rPr>
              <a:t>and</a:t>
            </a:r>
            <a:r>
              <a:rPr dirty="0" sz="2800" spc="-245">
                <a:latin typeface="Arial Black"/>
                <a:cs typeface="Arial Black"/>
              </a:rPr>
              <a:t> </a:t>
            </a:r>
            <a:r>
              <a:rPr dirty="0" sz="2800" spc="-100">
                <a:latin typeface="Arial Black"/>
                <a:cs typeface="Arial Black"/>
              </a:rPr>
              <a:t>full</a:t>
            </a:r>
            <a:r>
              <a:rPr dirty="0" sz="2800" spc="-240">
                <a:latin typeface="Arial Black"/>
                <a:cs typeface="Arial Black"/>
              </a:rPr>
              <a:t> </a:t>
            </a:r>
            <a:r>
              <a:rPr dirty="0" sz="2800" spc="-204">
                <a:latin typeface="Arial Black"/>
                <a:cs typeface="Arial Black"/>
              </a:rPr>
              <a:t>arrays.</a:t>
            </a:r>
            <a:endParaRPr sz="2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810"/>
              </a:spcBef>
            </a:pPr>
            <a:r>
              <a:rPr dirty="0" sz="2950" spc="5" b="1">
                <a:latin typeface="Arial"/>
                <a:cs typeface="Arial"/>
              </a:rPr>
              <a:t>Syntax:</a:t>
            </a:r>
            <a:endParaRPr sz="2950">
              <a:latin typeface="Arial"/>
              <a:cs typeface="Arial"/>
            </a:endParaRPr>
          </a:p>
          <a:p>
            <a:pPr marL="12700" marR="9433560" indent="635">
              <a:lnSpc>
                <a:spcPct val="116500"/>
              </a:lnSpc>
            </a:pPr>
            <a:r>
              <a:rPr dirty="0" sz="2950" spc="65" b="1">
                <a:latin typeface="Arial"/>
                <a:cs typeface="Arial"/>
              </a:rPr>
              <a:t>numpy.full(shape, </a:t>
            </a:r>
            <a:r>
              <a:rPr dirty="0" sz="2950" spc="45" b="1">
                <a:latin typeface="Arial"/>
                <a:cs typeface="Arial"/>
              </a:rPr>
              <a:t>fill_value, </a:t>
            </a:r>
            <a:r>
              <a:rPr dirty="0" sz="2950" spc="135" b="1">
                <a:latin typeface="Arial"/>
                <a:cs typeface="Arial"/>
              </a:rPr>
              <a:t>dtype</a:t>
            </a:r>
            <a:r>
              <a:rPr dirty="0" sz="2950" spc="-495" b="1">
                <a:latin typeface="Arial"/>
                <a:cs typeface="Arial"/>
              </a:rPr>
              <a:t> </a:t>
            </a:r>
            <a:r>
              <a:rPr dirty="0" sz="2950" spc="-80" b="1">
                <a:latin typeface="Arial"/>
                <a:cs typeface="Arial"/>
              </a:rPr>
              <a:t>= </a:t>
            </a:r>
            <a:r>
              <a:rPr dirty="0" sz="2950" spc="100" b="1">
                <a:latin typeface="Arial"/>
                <a:cs typeface="Arial"/>
              </a:rPr>
              <a:t>None)  </a:t>
            </a:r>
            <a:r>
              <a:rPr dirty="0" sz="2950" spc="80" b="1">
                <a:latin typeface="Arial"/>
                <a:cs typeface="Arial"/>
              </a:rPr>
              <a:t>numpy.empty(shape, </a:t>
            </a:r>
            <a:r>
              <a:rPr dirty="0" sz="2950" spc="135" b="1">
                <a:latin typeface="Arial"/>
                <a:cs typeface="Arial"/>
              </a:rPr>
              <a:t>dtype </a:t>
            </a:r>
            <a:r>
              <a:rPr dirty="0" sz="2950" spc="-80" b="1">
                <a:latin typeface="Arial"/>
                <a:cs typeface="Arial"/>
              </a:rPr>
              <a:t>=</a:t>
            </a:r>
            <a:r>
              <a:rPr dirty="0" sz="2950" spc="-590" b="1">
                <a:latin typeface="Arial"/>
                <a:cs typeface="Arial"/>
              </a:rPr>
              <a:t> </a:t>
            </a:r>
            <a:r>
              <a:rPr dirty="0" sz="2950" spc="100" b="1">
                <a:latin typeface="Arial"/>
                <a:cs typeface="Arial"/>
              </a:rPr>
              <a:t>None)</a:t>
            </a:r>
            <a:endParaRPr sz="2950">
              <a:latin typeface="Arial"/>
              <a:cs typeface="Arial"/>
            </a:endParaRPr>
          </a:p>
          <a:p>
            <a:pPr algn="ctr" marR="3882390">
              <a:lnSpc>
                <a:spcPct val="100000"/>
              </a:lnSpc>
              <a:spcBef>
                <a:spcPts val="2810"/>
              </a:spcBef>
            </a:pPr>
            <a:r>
              <a:rPr dirty="0" sz="2600" spc="25" b="1">
                <a:latin typeface="Arial"/>
                <a:cs typeface="Arial"/>
              </a:rPr>
              <a:t>Result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0016" y="5261518"/>
            <a:ext cx="8134349" cy="4552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506163" y="5815492"/>
            <a:ext cx="2562224" cy="4000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591720" y="5995293"/>
            <a:ext cx="3369198" cy="34194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8064" y="293085"/>
            <a:ext cx="548703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55"/>
              <a:t>numpy.eye()</a:t>
            </a:r>
          </a:p>
        </p:txBody>
      </p:sp>
      <p:sp>
        <p:nvSpPr>
          <p:cNvPr id="6" name="object 6"/>
          <p:cNvSpPr/>
          <p:nvPr/>
        </p:nvSpPr>
        <p:spPr>
          <a:xfrm>
            <a:off x="774056" y="1553150"/>
            <a:ext cx="125647" cy="125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75475" y="1298130"/>
            <a:ext cx="15988665" cy="4476750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2800" spc="30" b="1">
                <a:latin typeface="Arial"/>
                <a:cs typeface="Arial"/>
              </a:rPr>
              <a:t>syntax </a:t>
            </a:r>
            <a:r>
              <a:rPr dirty="0" sz="2800" spc="-155" b="1">
                <a:latin typeface="Arial"/>
                <a:cs typeface="Arial"/>
              </a:rPr>
              <a:t>: </a:t>
            </a:r>
            <a:r>
              <a:rPr dirty="0" sz="2800" spc="-175">
                <a:latin typeface="Arial Black"/>
                <a:cs typeface="Arial Black"/>
              </a:rPr>
              <a:t>numpy.eye(R, </a:t>
            </a:r>
            <a:r>
              <a:rPr dirty="0" sz="2800" spc="-200">
                <a:latin typeface="Arial Black"/>
                <a:cs typeface="Arial Black"/>
              </a:rPr>
              <a:t>C </a:t>
            </a:r>
            <a:r>
              <a:rPr dirty="0" sz="2800" spc="-305">
                <a:latin typeface="Arial Black"/>
                <a:cs typeface="Arial Black"/>
              </a:rPr>
              <a:t>= </a:t>
            </a:r>
            <a:r>
              <a:rPr dirty="0" sz="2800" spc="-170">
                <a:latin typeface="Arial Black"/>
                <a:cs typeface="Arial Black"/>
              </a:rPr>
              <a:t>None, </a:t>
            </a:r>
            <a:r>
              <a:rPr dirty="0" sz="2800" spc="-455">
                <a:latin typeface="Arial Black"/>
                <a:cs typeface="Arial Black"/>
              </a:rPr>
              <a:t>k </a:t>
            </a:r>
            <a:r>
              <a:rPr dirty="0" sz="2800" spc="-305">
                <a:latin typeface="Arial Black"/>
                <a:cs typeface="Arial Black"/>
              </a:rPr>
              <a:t>= </a:t>
            </a:r>
            <a:r>
              <a:rPr dirty="0" sz="2800" spc="-35">
                <a:latin typeface="Arial Black"/>
                <a:cs typeface="Arial Black"/>
              </a:rPr>
              <a:t>0, </a:t>
            </a:r>
            <a:r>
              <a:rPr dirty="0" sz="2800" spc="-110">
                <a:latin typeface="Arial Black"/>
                <a:cs typeface="Arial Black"/>
              </a:rPr>
              <a:t>dtype </a:t>
            </a:r>
            <a:r>
              <a:rPr dirty="0" sz="2800" spc="-305">
                <a:latin typeface="Arial Black"/>
                <a:cs typeface="Arial Black"/>
              </a:rPr>
              <a:t>= </a:t>
            </a:r>
            <a:r>
              <a:rPr dirty="0" sz="2800" spc="-125">
                <a:latin typeface="Arial Black"/>
                <a:cs typeface="Arial Black"/>
              </a:rPr>
              <a:t>type</a:t>
            </a:r>
            <a:r>
              <a:rPr dirty="0" sz="2800" spc="-490">
                <a:latin typeface="Arial Black"/>
                <a:cs typeface="Arial Black"/>
              </a:rPr>
              <a:t> </a:t>
            </a:r>
            <a:r>
              <a:rPr dirty="0" sz="2800" spc="-160">
                <a:latin typeface="Arial Black"/>
                <a:cs typeface="Arial Black"/>
              </a:rPr>
              <a:t>&lt;‘float’&gt;)</a:t>
            </a:r>
            <a:endParaRPr sz="2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800" spc="-140" b="1">
                <a:latin typeface="Arial"/>
                <a:cs typeface="Arial"/>
              </a:rPr>
              <a:t>R </a:t>
            </a:r>
            <a:r>
              <a:rPr dirty="0" sz="2800" spc="-155" b="1">
                <a:latin typeface="Arial"/>
                <a:cs typeface="Arial"/>
              </a:rPr>
              <a:t>: </a:t>
            </a:r>
            <a:r>
              <a:rPr dirty="0" sz="2800" spc="-150">
                <a:latin typeface="Arial Black"/>
                <a:cs typeface="Arial Black"/>
              </a:rPr>
              <a:t>Number </a:t>
            </a:r>
            <a:r>
              <a:rPr dirty="0" sz="2800" spc="-65">
                <a:latin typeface="Arial Black"/>
                <a:cs typeface="Arial Black"/>
              </a:rPr>
              <a:t>of</a:t>
            </a:r>
            <a:r>
              <a:rPr dirty="0" sz="2800" spc="-254">
                <a:latin typeface="Arial Black"/>
                <a:cs typeface="Arial Black"/>
              </a:rPr>
              <a:t> </a:t>
            </a:r>
            <a:r>
              <a:rPr dirty="0" sz="2800" spc="-229">
                <a:latin typeface="Arial Black"/>
                <a:cs typeface="Arial Black"/>
              </a:rPr>
              <a:t>rows</a:t>
            </a:r>
            <a:endParaRPr sz="2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2800" spc="-45" b="1">
                <a:latin typeface="Arial"/>
                <a:cs typeface="Arial"/>
              </a:rPr>
              <a:t>C </a:t>
            </a:r>
            <a:r>
              <a:rPr dirty="0" sz="2800" spc="-155" b="1">
                <a:latin typeface="Arial"/>
                <a:cs typeface="Arial"/>
              </a:rPr>
              <a:t>: </a:t>
            </a:r>
            <a:r>
              <a:rPr dirty="0" sz="2800" spc="-135">
                <a:latin typeface="Arial Black"/>
                <a:cs typeface="Arial Black"/>
              </a:rPr>
              <a:t>[optional] </a:t>
            </a:r>
            <a:r>
              <a:rPr dirty="0" sz="2800" spc="-150">
                <a:latin typeface="Arial Black"/>
                <a:cs typeface="Arial Black"/>
              </a:rPr>
              <a:t>Number </a:t>
            </a:r>
            <a:r>
              <a:rPr dirty="0" sz="2800" spc="-65">
                <a:latin typeface="Arial Black"/>
                <a:cs typeface="Arial Black"/>
              </a:rPr>
              <a:t>of</a:t>
            </a:r>
            <a:r>
              <a:rPr dirty="0" sz="2800" spc="-459">
                <a:latin typeface="Arial Black"/>
                <a:cs typeface="Arial Black"/>
              </a:rPr>
              <a:t> </a:t>
            </a:r>
            <a:r>
              <a:rPr dirty="0" sz="2800" spc="-185">
                <a:latin typeface="Arial Black"/>
                <a:cs typeface="Arial Black"/>
              </a:rPr>
              <a:t>columns</a:t>
            </a:r>
            <a:endParaRPr sz="2800">
              <a:latin typeface="Arial Black"/>
              <a:cs typeface="Arial Black"/>
            </a:endParaRPr>
          </a:p>
          <a:p>
            <a:pPr marL="12700" marR="5080">
              <a:lnSpc>
                <a:spcPct val="117800"/>
              </a:lnSpc>
            </a:pPr>
            <a:r>
              <a:rPr dirty="0" sz="2800" spc="-30" b="1">
                <a:latin typeface="Arial"/>
                <a:cs typeface="Arial"/>
              </a:rPr>
              <a:t>k</a:t>
            </a:r>
            <a:r>
              <a:rPr dirty="0" sz="2800" spc="-110" b="1">
                <a:latin typeface="Arial"/>
                <a:cs typeface="Arial"/>
              </a:rPr>
              <a:t> </a:t>
            </a:r>
            <a:r>
              <a:rPr dirty="0" sz="2800" spc="-155" b="1">
                <a:latin typeface="Arial"/>
                <a:cs typeface="Arial"/>
              </a:rPr>
              <a:t>:</a:t>
            </a:r>
            <a:r>
              <a:rPr dirty="0" sz="2800" spc="-80" b="1">
                <a:latin typeface="Arial"/>
                <a:cs typeface="Arial"/>
              </a:rPr>
              <a:t> </a:t>
            </a:r>
            <a:r>
              <a:rPr dirty="0" sz="2800" spc="-140">
                <a:latin typeface="Arial Black"/>
                <a:cs typeface="Arial Black"/>
              </a:rPr>
              <a:t>[int,</a:t>
            </a:r>
            <a:r>
              <a:rPr dirty="0" sz="2800" spc="-235">
                <a:latin typeface="Arial Black"/>
                <a:cs typeface="Arial Black"/>
              </a:rPr>
              <a:t> </a:t>
            </a:r>
            <a:r>
              <a:rPr dirty="0" sz="2800" spc="-140">
                <a:latin typeface="Arial Black"/>
                <a:cs typeface="Arial Black"/>
              </a:rPr>
              <a:t>optional,</a:t>
            </a:r>
            <a:r>
              <a:rPr dirty="0" sz="2800" spc="-235">
                <a:latin typeface="Arial Black"/>
                <a:cs typeface="Arial Black"/>
              </a:rPr>
              <a:t> </a:t>
            </a:r>
            <a:r>
              <a:rPr dirty="0" sz="2800" spc="114">
                <a:latin typeface="Arial Black"/>
                <a:cs typeface="Arial Black"/>
              </a:rPr>
              <a:t>0</a:t>
            </a:r>
            <a:r>
              <a:rPr dirty="0" sz="2800" spc="-235">
                <a:latin typeface="Arial Black"/>
                <a:cs typeface="Arial Black"/>
              </a:rPr>
              <a:t> </a:t>
            </a:r>
            <a:r>
              <a:rPr dirty="0" sz="2800" spc="-80">
                <a:latin typeface="Arial Black"/>
                <a:cs typeface="Arial Black"/>
              </a:rPr>
              <a:t>by</a:t>
            </a:r>
            <a:r>
              <a:rPr dirty="0" sz="2800" spc="-235">
                <a:latin typeface="Arial Black"/>
                <a:cs typeface="Arial Black"/>
              </a:rPr>
              <a:t> </a:t>
            </a:r>
            <a:r>
              <a:rPr dirty="0" sz="2800" spc="-140">
                <a:latin typeface="Arial Black"/>
                <a:cs typeface="Arial Black"/>
              </a:rPr>
              <a:t>default],</a:t>
            </a:r>
            <a:r>
              <a:rPr dirty="0" sz="2800" spc="-235">
                <a:latin typeface="Arial Black"/>
                <a:cs typeface="Arial Black"/>
              </a:rPr>
              <a:t> </a:t>
            </a:r>
            <a:r>
              <a:rPr dirty="0" sz="2800" spc="-185">
                <a:latin typeface="Arial Black"/>
                <a:cs typeface="Arial Black"/>
              </a:rPr>
              <a:t>Diagonal</a:t>
            </a:r>
            <a:r>
              <a:rPr dirty="0" sz="2800" spc="-235">
                <a:latin typeface="Arial Black"/>
                <a:cs typeface="Arial Black"/>
              </a:rPr>
              <a:t> </a:t>
            </a:r>
            <a:r>
              <a:rPr dirty="0" sz="2800" spc="-335">
                <a:latin typeface="Arial Black"/>
                <a:cs typeface="Arial Black"/>
              </a:rPr>
              <a:t>we</a:t>
            </a:r>
            <a:r>
              <a:rPr dirty="0" sz="2800" spc="-235">
                <a:latin typeface="Arial Black"/>
                <a:cs typeface="Arial Black"/>
              </a:rPr>
              <a:t> </a:t>
            </a:r>
            <a:r>
              <a:rPr dirty="0" sz="2800" spc="-150">
                <a:latin typeface="Arial Black"/>
                <a:cs typeface="Arial Black"/>
              </a:rPr>
              <a:t>require;</a:t>
            </a:r>
            <a:r>
              <a:rPr dirty="0" sz="2800" spc="-235">
                <a:latin typeface="Arial Black"/>
                <a:cs typeface="Arial Black"/>
              </a:rPr>
              <a:t> </a:t>
            </a:r>
            <a:r>
              <a:rPr dirty="0" sz="2800" spc="-229">
                <a:latin typeface="Arial Black"/>
                <a:cs typeface="Arial Black"/>
              </a:rPr>
              <a:t>k&gt;0</a:t>
            </a:r>
            <a:r>
              <a:rPr dirty="0" sz="2800" spc="-235">
                <a:latin typeface="Arial Black"/>
                <a:cs typeface="Arial Black"/>
              </a:rPr>
              <a:t> means</a:t>
            </a:r>
            <a:r>
              <a:rPr dirty="0" sz="2800" spc="-240">
                <a:latin typeface="Arial Black"/>
                <a:cs typeface="Arial Black"/>
              </a:rPr>
              <a:t> </a:t>
            </a:r>
            <a:r>
              <a:rPr dirty="0" sz="2800" spc="-185">
                <a:latin typeface="Arial Black"/>
                <a:cs typeface="Arial Black"/>
              </a:rPr>
              <a:t>diagonal</a:t>
            </a:r>
            <a:r>
              <a:rPr dirty="0" sz="2800" spc="-235">
                <a:latin typeface="Arial Black"/>
                <a:cs typeface="Arial Black"/>
              </a:rPr>
              <a:t> </a:t>
            </a:r>
            <a:r>
              <a:rPr dirty="0" sz="2800" spc="-165">
                <a:latin typeface="Arial Black"/>
                <a:cs typeface="Arial Black"/>
              </a:rPr>
              <a:t>above</a:t>
            </a:r>
            <a:r>
              <a:rPr dirty="0" sz="2800" spc="-235">
                <a:latin typeface="Arial Black"/>
                <a:cs typeface="Arial Black"/>
              </a:rPr>
              <a:t> </a:t>
            </a:r>
            <a:r>
              <a:rPr dirty="0" sz="2800" spc="-200">
                <a:latin typeface="Arial Black"/>
                <a:cs typeface="Arial Black"/>
              </a:rPr>
              <a:t>main</a:t>
            </a:r>
            <a:r>
              <a:rPr dirty="0" sz="2800" spc="-235">
                <a:latin typeface="Arial Black"/>
                <a:cs typeface="Arial Black"/>
              </a:rPr>
              <a:t> </a:t>
            </a:r>
            <a:r>
              <a:rPr dirty="0" sz="2800" spc="-185">
                <a:latin typeface="Arial Black"/>
                <a:cs typeface="Arial Black"/>
              </a:rPr>
              <a:t>diagonal  </a:t>
            </a:r>
            <a:r>
              <a:rPr dirty="0" sz="2800" spc="-95">
                <a:latin typeface="Arial Black"/>
                <a:cs typeface="Arial Black"/>
              </a:rPr>
              <a:t>or </a:t>
            </a:r>
            <a:r>
              <a:rPr dirty="0" sz="2800" spc="-204">
                <a:latin typeface="Arial Black"/>
                <a:cs typeface="Arial Black"/>
              </a:rPr>
              <a:t>vice</a:t>
            </a:r>
            <a:r>
              <a:rPr dirty="0" sz="2800" spc="-400">
                <a:latin typeface="Arial Black"/>
                <a:cs typeface="Arial Black"/>
              </a:rPr>
              <a:t> </a:t>
            </a:r>
            <a:r>
              <a:rPr dirty="0" sz="2800" spc="-200">
                <a:latin typeface="Arial Black"/>
                <a:cs typeface="Arial Black"/>
              </a:rPr>
              <a:t>versa.</a:t>
            </a:r>
            <a:endParaRPr sz="2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2800" spc="80" b="1">
                <a:latin typeface="Arial"/>
                <a:cs typeface="Arial"/>
              </a:rPr>
              <a:t>dtype: </a:t>
            </a:r>
            <a:r>
              <a:rPr dirty="0" sz="2800" spc="-114" b="1">
                <a:latin typeface="Arial"/>
                <a:cs typeface="Arial"/>
              </a:rPr>
              <a:t>[</a:t>
            </a:r>
            <a:r>
              <a:rPr dirty="0" sz="2800" spc="-114">
                <a:latin typeface="Arial Black"/>
                <a:cs typeface="Arial Black"/>
              </a:rPr>
              <a:t>optioanl] </a:t>
            </a:r>
            <a:r>
              <a:rPr dirty="0" sz="2800" spc="-80">
                <a:latin typeface="Arial Black"/>
                <a:cs typeface="Arial Black"/>
              </a:rPr>
              <a:t>by </a:t>
            </a:r>
            <a:r>
              <a:rPr dirty="0" sz="2800" spc="-135">
                <a:latin typeface="Arial Black"/>
                <a:cs typeface="Arial Black"/>
              </a:rPr>
              <a:t>default</a:t>
            </a:r>
            <a:r>
              <a:rPr dirty="0" sz="2800" spc="-40">
                <a:latin typeface="Arial Black"/>
                <a:cs typeface="Arial Black"/>
              </a:rPr>
              <a:t> </a:t>
            </a:r>
            <a:r>
              <a:rPr dirty="0" sz="2800" spc="-125">
                <a:latin typeface="Arial Black"/>
                <a:cs typeface="Arial Black"/>
              </a:rPr>
              <a:t>float</a:t>
            </a:r>
            <a:endParaRPr sz="2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800" spc="-245">
                <a:latin typeface="Arial Black"/>
                <a:cs typeface="Arial Black"/>
              </a:rPr>
              <a:t>The </a:t>
            </a:r>
            <a:r>
              <a:rPr dirty="0" sz="2800" spc="-200">
                <a:latin typeface="Arial Black"/>
                <a:cs typeface="Arial Black"/>
              </a:rPr>
              <a:t>eye </a:t>
            </a:r>
            <a:r>
              <a:rPr dirty="0" sz="2800" spc="-110">
                <a:latin typeface="Arial Black"/>
                <a:cs typeface="Arial Black"/>
              </a:rPr>
              <a:t>tool </a:t>
            </a:r>
            <a:r>
              <a:rPr dirty="0" sz="2800" spc="-150">
                <a:latin typeface="Arial Black"/>
                <a:cs typeface="Arial Black"/>
              </a:rPr>
              <a:t>returns </a:t>
            </a:r>
            <a:r>
              <a:rPr dirty="0" sz="2800" spc="-295">
                <a:latin typeface="Arial Black"/>
                <a:cs typeface="Arial Black"/>
              </a:rPr>
              <a:t>a </a:t>
            </a:r>
            <a:r>
              <a:rPr dirty="0" sz="2800" spc="-75">
                <a:latin typeface="Arial Black"/>
                <a:cs typeface="Arial Black"/>
              </a:rPr>
              <a:t>2-D </a:t>
            </a:r>
            <a:r>
              <a:rPr dirty="0" sz="2800" spc="-165">
                <a:latin typeface="Arial Black"/>
                <a:cs typeface="Arial Black"/>
              </a:rPr>
              <a:t>array </a:t>
            </a:r>
            <a:r>
              <a:rPr dirty="0" sz="2800" spc="-200">
                <a:latin typeface="Arial Black"/>
                <a:cs typeface="Arial Black"/>
              </a:rPr>
              <a:t>with </a:t>
            </a:r>
            <a:r>
              <a:rPr dirty="0" sz="2800" spc="-240">
                <a:latin typeface="Arial Black"/>
                <a:cs typeface="Arial Black"/>
              </a:rPr>
              <a:t>1’s </a:t>
            </a:r>
            <a:r>
              <a:rPr dirty="0" sz="2800" spc="-300">
                <a:latin typeface="Arial Black"/>
                <a:cs typeface="Arial Black"/>
              </a:rPr>
              <a:t>as </a:t>
            </a:r>
            <a:r>
              <a:rPr dirty="0" sz="2800" spc="-150">
                <a:latin typeface="Arial Black"/>
                <a:cs typeface="Arial Black"/>
              </a:rPr>
              <a:t>the </a:t>
            </a:r>
            <a:r>
              <a:rPr dirty="0" sz="2800" spc="-185">
                <a:latin typeface="Arial Black"/>
                <a:cs typeface="Arial Black"/>
              </a:rPr>
              <a:t>diagonal </a:t>
            </a:r>
            <a:r>
              <a:rPr dirty="0" sz="2800" spc="-155">
                <a:latin typeface="Arial Black"/>
                <a:cs typeface="Arial Black"/>
              </a:rPr>
              <a:t>and </a:t>
            </a:r>
            <a:r>
              <a:rPr dirty="0" sz="2800" spc="-80">
                <a:latin typeface="Arial Black"/>
                <a:cs typeface="Arial Black"/>
              </a:rPr>
              <a:t>0’s</a:t>
            </a:r>
            <a:r>
              <a:rPr dirty="0" sz="2800" spc="-295">
                <a:latin typeface="Arial Black"/>
                <a:cs typeface="Arial Black"/>
              </a:rPr>
              <a:t> </a:t>
            </a:r>
            <a:r>
              <a:rPr dirty="0" sz="2800" spc="-220">
                <a:latin typeface="Arial Black"/>
                <a:cs typeface="Arial Black"/>
              </a:rPr>
              <a:t>elsewhere.</a:t>
            </a:r>
            <a:endParaRPr sz="2800">
              <a:latin typeface="Arial Black"/>
              <a:cs typeface="Arial Black"/>
            </a:endParaRPr>
          </a:p>
          <a:p>
            <a:pPr algn="ctr" marL="2099310">
              <a:lnSpc>
                <a:spcPct val="100000"/>
              </a:lnSpc>
              <a:spcBef>
                <a:spcPts val="3270"/>
              </a:spcBef>
            </a:pPr>
            <a:r>
              <a:rPr dirty="0" sz="3400" spc="20" b="1">
                <a:latin typeface="Arial"/>
                <a:cs typeface="Arial"/>
              </a:rPr>
              <a:t>Result</a:t>
            </a:r>
            <a:endParaRPr sz="3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4056" y="2055741"/>
            <a:ext cx="125647" cy="125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74056" y="2558332"/>
            <a:ext cx="125647" cy="1256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74056" y="3060923"/>
            <a:ext cx="125647" cy="1256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4056" y="4066104"/>
            <a:ext cx="125647" cy="1256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4056" y="4568695"/>
            <a:ext cx="125647" cy="1256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5753" y="3646840"/>
            <a:ext cx="9048749" cy="4124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834420" y="5012969"/>
            <a:ext cx="2171699" cy="2752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631292" y="6776938"/>
            <a:ext cx="2470063" cy="24860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28653" y="2170952"/>
            <a:ext cx="142875" cy="1428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963913" y="1896620"/>
            <a:ext cx="10515600" cy="2849245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3200" spc="-10" b="1">
                <a:latin typeface="Arial"/>
                <a:cs typeface="Arial"/>
              </a:rPr>
              <a:t>Syntax: </a:t>
            </a:r>
            <a:r>
              <a:rPr dirty="0" sz="3200" spc="-204">
                <a:latin typeface="Arial Black"/>
                <a:cs typeface="Arial Black"/>
              </a:rPr>
              <a:t>numpy.diag(v,</a:t>
            </a:r>
            <a:r>
              <a:rPr dirty="0" sz="3200" spc="-420">
                <a:latin typeface="Arial Black"/>
                <a:cs typeface="Arial Black"/>
              </a:rPr>
              <a:t> </a:t>
            </a:r>
            <a:r>
              <a:rPr dirty="0" sz="3200" spc="-254">
                <a:latin typeface="Arial Black"/>
                <a:cs typeface="Arial Black"/>
              </a:rPr>
              <a:t>k=0)</a:t>
            </a:r>
            <a:endParaRPr sz="3200">
              <a:latin typeface="Arial Black"/>
              <a:cs typeface="Arial Black"/>
            </a:endParaRPr>
          </a:p>
          <a:p>
            <a:pPr marL="13335">
              <a:lnSpc>
                <a:spcPct val="100000"/>
              </a:lnSpc>
              <a:spcBef>
                <a:spcPts val="585"/>
              </a:spcBef>
            </a:pPr>
            <a:r>
              <a:rPr dirty="0" sz="3200" spc="-200">
                <a:latin typeface="Arial Black"/>
                <a:cs typeface="Arial Black"/>
              </a:rPr>
              <a:t>It </a:t>
            </a:r>
            <a:r>
              <a:rPr dirty="0" sz="3200" spc="-250">
                <a:latin typeface="Arial Black"/>
                <a:cs typeface="Arial Black"/>
              </a:rPr>
              <a:t>will </a:t>
            </a:r>
            <a:r>
              <a:rPr dirty="0" sz="3200" spc="-270">
                <a:latin typeface="Arial Black"/>
                <a:cs typeface="Arial Black"/>
              </a:rPr>
              <a:t>extract </a:t>
            </a:r>
            <a:r>
              <a:rPr dirty="0" sz="3200" spc="-355">
                <a:latin typeface="Arial Black"/>
                <a:cs typeface="Arial Black"/>
              </a:rPr>
              <a:t>a </a:t>
            </a:r>
            <a:r>
              <a:rPr dirty="0" sz="3200" spc="-229">
                <a:latin typeface="Arial Black"/>
                <a:cs typeface="Arial Black"/>
              </a:rPr>
              <a:t>diagonal </a:t>
            </a:r>
            <a:r>
              <a:rPr dirty="0" sz="3200" spc="-130">
                <a:latin typeface="Arial Black"/>
                <a:cs typeface="Arial Black"/>
              </a:rPr>
              <a:t>or </a:t>
            </a:r>
            <a:r>
              <a:rPr dirty="0" sz="3200" spc="-215">
                <a:latin typeface="Arial Black"/>
                <a:cs typeface="Arial Black"/>
              </a:rPr>
              <a:t>construct </a:t>
            </a:r>
            <a:r>
              <a:rPr dirty="0" sz="3200" spc="-355">
                <a:latin typeface="Arial Black"/>
                <a:cs typeface="Arial Black"/>
              </a:rPr>
              <a:t>a </a:t>
            </a:r>
            <a:r>
              <a:rPr dirty="0" sz="3200" spc="-229">
                <a:latin typeface="Arial Black"/>
                <a:cs typeface="Arial Black"/>
              </a:rPr>
              <a:t>diagonal</a:t>
            </a:r>
            <a:r>
              <a:rPr dirty="0" sz="3200" spc="-535">
                <a:latin typeface="Arial Black"/>
                <a:cs typeface="Arial Black"/>
              </a:rPr>
              <a:t> </a:t>
            </a:r>
            <a:r>
              <a:rPr dirty="0" sz="3200" spc="-215">
                <a:latin typeface="Arial Black"/>
                <a:cs typeface="Arial Black"/>
              </a:rPr>
              <a:t>array.</a:t>
            </a:r>
            <a:endParaRPr sz="3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4300">
              <a:latin typeface="Arial Black"/>
              <a:cs typeface="Arial Black"/>
            </a:endParaRPr>
          </a:p>
          <a:p>
            <a:pPr algn="r" marR="320040">
              <a:lnSpc>
                <a:spcPct val="100000"/>
              </a:lnSpc>
              <a:spcBef>
                <a:spcPts val="3240"/>
              </a:spcBef>
            </a:pPr>
            <a:r>
              <a:rPr dirty="0" sz="3400" spc="-405">
                <a:latin typeface="Arial Black"/>
                <a:cs typeface="Arial Black"/>
              </a:rPr>
              <a:t>R</a:t>
            </a:r>
            <a:r>
              <a:rPr dirty="0" sz="3400" spc="-325">
                <a:latin typeface="Arial Black"/>
                <a:cs typeface="Arial Black"/>
              </a:rPr>
              <a:t>e</a:t>
            </a:r>
            <a:r>
              <a:rPr dirty="0" sz="3400" spc="-390">
                <a:latin typeface="Arial Black"/>
                <a:cs typeface="Arial Black"/>
              </a:rPr>
              <a:t>s</a:t>
            </a:r>
            <a:r>
              <a:rPr dirty="0" sz="3400" spc="-195">
                <a:latin typeface="Arial Black"/>
                <a:cs typeface="Arial Black"/>
              </a:rPr>
              <a:t>u</a:t>
            </a:r>
            <a:r>
              <a:rPr dirty="0" sz="3400" spc="-140">
                <a:latin typeface="Arial Black"/>
                <a:cs typeface="Arial Black"/>
              </a:rPr>
              <a:t>l</a:t>
            </a:r>
            <a:r>
              <a:rPr dirty="0" sz="3400" spc="-114">
                <a:latin typeface="Arial Black"/>
                <a:cs typeface="Arial Black"/>
              </a:rPr>
              <a:t>t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28653" y="2732927"/>
            <a:ext cx="142875" cy="1428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57497" y="460406"/>
            <a:ext cx="576643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0"/>
              <a:t>numpy.diag()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srividya dharala</dc:creator>
  <cp:keywords>DAFirn21YdE,BAFiaBZttK8</cp:keywords>
  <dc:title>Add a subheading</dc:title>
  <dcterms:created xsi:type="dcterms:W3CDTF">2023-05-12T12:16:19Z</dcterms:created>
  <dcterms:modified xsi:type="dcterms:W3CDTF">2023-05-12T12:16:19Z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2023-05-12T00:00:00Z</vt:filetime>
  </property>
  <property fmtid="{D5CDD505-2E9C-101B-9397-08002B2CF9AE}" pid="3" name="Creator">
    <vt:lpwstr>Canva</vt:lpwstr>
  </property>
  <property fmtid="{D5CDD505-2E9C-101B-9397-08002B2CF9AE}" pid="4" name="LastSaved">
    <vt:filetime>2023-05-12T00:00:00Z</vt:filetime>
  </property>
</Properties>
</file>