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0" r:id="rId2"/>
    <p:sldId id="271" r:id="rId3"/>
    <p:sldId id="275" r:id="rId4"/>
    <p:sldId id="276" r:id="rId5"/>
    <p:sldId id="277" r:id="rId6"/>
    <p:sldId id="278" r:id="rId7"/>
    <p:sldId id="279" r:id="rId8"/>
    <p:sldId id="281" r:id="rId9"/>
    <p:sldId id="283" r:id="rId10"/>
    <p:sldId id="284" r:id="rId11"/>
    <p:sldId id="290" r:id="rId12"/>
    <p:sldId id="282" r:id="rId13"/>
    <p:sldId id="285" r:id="rId14"/>
    <p:sldId id="286" r:id="rId15"/>
    <p:sldId id="287" r:id="rId16"/>
    <p:sldId id="288"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3333" autoAdjust="0"/>
  </p:normalViewPr>
  <p:slideViewPr>
    <p:cSldViewPr snapToGrid="0">
      <p:cViewPr varScale="1">
        <p:scale>
          <a:sx n="58" d="100"/>
          <a:sy n="58" d="100"/>
        </p:scale>
        <p:origin x="1818" y="72"/>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C320D-C6DC-4C00-B4AC-1F738CC031D1}"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3EC1-6D54-424A-BB38-4381A4499E72}" type="slidenum">
              <a:rPr lang="en-US" smtClean="0"/>
              <a:t>‹#›</a:t>
            </a:fld>
            <a:endParaRPr lang="en-US"/>
          </a:p>
        </p:txBody>
      </p:sp>
    </p:spTree>
    <p:extLst>
      <p:ext uri="{BB962C8B-B14F-4D97-AF65-F5344CB8AC3E}">
        <p14:creationId xmlns:p14="http://schemas.microsoft.com/office/powerpoint/2010/main" val="342698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we want to represent group of unique objects as single entity and where order is not preserved and duplicates are not allowed, we can go for Set data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 will be saved with the help of hash code in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Indexing and slicing are not applicable as the order is not preserved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we add duplicate objects, It</a:t>
            </a:r>
            <a:r>
              <a:rPr lang="en-US" sz="1200" kern="1200" baseline="0" dirty="0" smtClean="0">
                <a:solidFill>
                  <a:schemeClr val="tx1"/>
                </a:solidFill>
                <a:effectLst/>
                <a:latin typeface="+mn-lt"/>
                <a:ea typeface="+mn-ea"/>
                <a:cs typeface="+mn-cs"/>
              </a:rPr>
              <a:t> will not give any error and the duplicates will not be added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a:t>
            </a:fld>
            <a:endParaRPr lang="en-US"/>
          </a:p>
        </p:txBody>
      </p:sp>
    </p:spTree>
    <p:extLst>
      <p:ext uri="{BB962C8B-B14F-4D97-AF65-F5344CB8AC3E}">
        <p14:creationId xmlns:p14="http://schemas.microsoft.com/office/powerpoint/2010/main" val="54648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12</a:t>
            </a:fld>
            <a:endParaRPr lang="en-US"/>
          </a:p>
        </p:txBody>
      </p:sp>
    </p:spTree>
    <p:extLst>
      <p:ext uri="{BB962C8B-B14F-4D97-AF65-F5344CB8AC3E}">
        <p14:creationId xmlns:p14="http://schemas.microsoft.com/office/powerpoint/2010/main" val="375285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S3 = S1.union(s2)</a:t>
            </a:r>
          </a:p>
          <a:p>
            <a:r>
              <a:rPr lang="en-US" dirty="0" smtClean="0"/>
              <a:t>S3 = s1 | s2</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13</a:t>
            </a:fld>
            <a:endParaRPr lang="en-US"/>
          </a:p>
        </p:txBody>
      </p:sp>
    </p:spTree>
    <p:extLst>
      <p:ext uri="{BB962C8B-B14F-4D97-AF65-F5344CB8AC3E}">
        <p14:creationId xmlns:p14="http://schemas.microsoft.com/office/powerpoint/2010/main" val="306078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S3 =</a:t>
            </a:r>
            <a:r>
              <a:rPr lang="en-US" baseline="0" dirty="0" smtClean="0"/>
              <a:t> s1.intersection(s2)</a:t>
            </a:r>
          </a:p>
          <a:p>
            <a:endParaRPr lang="en-US" baseline="0" dirty="0" smtClean="0"/>
          </a:p>
          <a:p>
            <a:r>
              <a:rPr lang="en-US" baseline="0" dirty="0" smtClean="0"/>
              <a:t>S3 = s1 &amp; s2</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14</a:t>
            </a:fld>
            <a:endParaRPr lang="en-US"/>
          </a:p>
        </p:txBody>
      </p:sp>
    </p:spTree>
    <p:extLst>
      <p:ext uri="{BB962C8B-B14F-4D97-AF65-F5344CB8AC3E}">
        <p14:creationId xmlns:p14="http://schemas.microsoft.com/office/powerpoint/2010/main" val="65755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s1 = {1,2,3,4,5}</a:t>
            </a:r>
          </a:p>
          <a:p>
            <a:r>
              <a:rPr lang="en-US" dirty="0" smtClean="0"/>
              <a:t>s2 = {4,5,6,7}</a:t>
            </a:r>
          </a:p>
          <a:p>
            <a:r>
              <a:rPr lang="en-US" dirty="0" smtClean="0"/>
              <a:t>s3 = s1-s2</a:t>
            </a:r>
          </a:p>
          <a:p>
            <a:r>
              <a:rPr lang="en-US" dirty="0" smtClean="0"/>
              <a:t> s3</a:t>
            </a:r>
          </a:p>
          <a:p>
            <a:r>
              <a:rPr lang="en-US" dirty="0" smtClean="0"/>
              <a:t>{1, 2, 3}</a:t>
            </a:r>
          </a:p>
          <a:p>
            <a:r>
              <a:rPr lang="en-US" dirty="0" smtClean="0"/>
              <a:t>s4 = s2-s1</a:t>
            </a:r>
          </a:p>
          <a:p>
            <a:r>
              <a:rPr lang="en-US" dirty="0" smtClean="0"/>
              <a:t> s4</a:t>
            </a:r>
          </a:p>
          <a:p>
            <a:r>
              <a:rPr lang="en-US" dirty="0" smtClean="0"/>
              <a:t>{6, 7}</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15</a:t>
            </a:fld>
            <a:endParaRPr lang="en-US"/>
          </a:p>
        </p:txBody>
      </p:sp>
    </p:spTree>
    <p:extLst>
      <p:ext uri="{BB962C8B-B14F-4D97-AF65-F5344CB8AC3E}">
        <p14:creationId xmlns:p14="http://schemas.microsoft.com/office/powerpoint/2010/main" val="200333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values from 1 to 9</a:t>
            </a:r>
          </a:p>
          <a:p>
            <a:r>
              <a:rPr lang="en-US" dirty="0" smtClean="0"/>
              <a:t>S</a:t>
            </a:r>
            <a:r>
              <a:rPr lang="en-US" baseline="0" dirty="0" smtClean="0"/>
              <a:t> = { x for x in range(1,10) } </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17</a:t>
            </a:fld>
            <a:endParaRPr lang="en-US"/>
          </a:p>
        </p:txBody>
      </p:sp>
    </p:spTree>
    <p:extLst>
      <p:ext uri="{BB962C8B-B14F-4D97-AF65-F5344CB8AC3E}">
        <p14:creationId xmlns:p14="http://schemas.microsoft.com/office/powerpoint/2010/main" val="172530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can’t create set with empty curly brasses,   by default empty {} will be treated as </a:t>
            </a:r>
            <a:r>
              <a:rPr lang="en-US" sz="1200" kern="1200" dirty="0" err="1" smtClean="0">
                <a:solidFill>
                  <a:schemeClr val="tx1"/>
                </a:solidFill>
                <a:effectLst/>
                <a:latin typeface="+mn-lt"/>
                <a:ea typeface="+mn-ea"/>
                <a:cs typeface="+mn-cs"/>
              </a:rPr>
              <a:t>dict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need to use set function to create empty</a:t>
            </a:r>
            <a:r>
              <a:rPr lang="en-US" sz="1200" kern="1200" baseline="0" dirty="0" smtClean="0">
                <a:solidFill>
                  <a:schemeClr val="tx1"/>
                </a:solidFill>
                <a:effectLst/>
                <a:latin typeface="+mn-lt"/>
                <a:ea typeface="+mn-ea"/>
                <a:cs typeface="+mn-cs"/>
              </a:rPr>
              <a:t> set(s = set()) </a:t>
            </a:r>
          </a:p>
          <a:p>
            <a:r>
              <a:rPr lang="en-US" sz="1200" kern="1200" baseline="0" dirty="0" smtClean="0">
                <a:solidFill>
                  <a:schemeClr val="tx1"/>
                </a:solidFill>
                <a:effectLst/>
                <a:latin typeface="+mn-lt"/>
                <a:ea typeface="+mn-ea"/>
                <a:cs typeface="+mn-cs"/>
              </a:rPr>
              <a:t>If the sequence contains duplicate elements, then duplicates will be removed and creates the set</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2</a:t>
            </a:fld>
            <a:endParaRPr lang="en-US"/>
          </a:p>
        </p:txBody>
      </p:sp>
    </p:spTree>
    <p:extLst>
      <p:ext uri="{BB962C8B-B14F-4D97-AF65-F5344CB8AC3E}">
        <p14:creationId xmlns:p14="http://schemas.microsoft.com/office/powerpoint/2010/main" val="181206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Number of elements  must be same</a:t>
            </a:r>
          </a:p>
          <a:p>
            <a:pPr lvl="0"/>
            <a:r>
              <a:rPr lang="en-US" sz="1200" kern="1200" dirty="0" smtClean="0">
                <a:solidFill>
                  <a:schemeClr val="tx1"/>
                </a:solidFill>
                <a:effectLst/>
                <a:latin typeface="+mn-lt"/>
                <a:ea typeface="+mn-ea"/>
                <a:cs typeface="+mn-cs"/>
              </a:rPr>
              <a:t>Order of elements must not be same</a:t>
            </a:r>
          </a:p>
          <a:p>
            <a:pPr lvl="0"/>
            <a:r>
              <a:rPr lang="en-US" sz="1200" kern="1200" dirty="0" smtClean="0">
                <a:solidFill>
                  <a:schemeClr val="tx1"/>
                </a:solidFill>
                <a:effectLst/>
                <a:latin typeface="+mn-lt"/>
                <a:ea typeface="+mn-ea"/>
                <a:cs typeface="+mn-cs"/>
              </a:rPr>
              <a:t>Content must be same </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4</a:t>
            </a:fld>
            <a:endParaRPr lang="en-US"/>
          </a:p>
        </p:txBody>
      </p:sp>
    </p:spTree>
    <p:extLst>
      <p:ext uri="{BB962C8B-B14F-4D97-AF65-F5344CB8AC3E}">
        <p14:creationId xmlns:p14="http://schemas.microsoft.com/office/powerpoint/2010/main" val="80200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Relational operators (&lt;,&gt;, &lt;=, &gt;=)is applicable on SET, but not meaningfully developed, better not to use on SET, don’t know on what bases it will return True or False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2D3EC1-6D54-424A-BB38-4381A4499E72}" type="slidenum">
              <a:rPr lang="en-US" smtClean="0"/>
              <a:t>5</a:t>
            </a:fld>
            <a:endParaRPr lang="en-US"/>
          </a:p>
        </p:txBody>
      </p:sp>
    </p:spTree>
    <p:extLst>
      <p:ext uri="{BB962C8B-B14F-4D97-AF65-F5344CB8AC3E}">
        <p14:creationId xmlns:p14="http://schemas.microsoft.com/office/powerpoint/2010/main" val="223730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case of list we use append() method,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the element will always add at the end of the list, but in Set, there is no guarantee where the element will be added, that’s why the method to add the elements are different </a:t>
            </a:r>
          </a:p>
          <a:p>
            <a:pPr lvl="0"/>
            <a:r>
              <a:rPr lang="en-US" sz="1200" kern="1200" dirty="0" smtClean="0">
                <a:solidFill>
                  <a:schemeClr val="tx1"/>
                </a:solidFill>
                <a:effectLst/>
                <a:latin typeface="+mn-lt"/>
                <a:ea typeface="+mn-ea"/>
                <a:cs typeface="+mn-cs"/>
              </a:rPr>
              <a:t>We should pass only single element to add() method</a:t>
            </a:r>
          </a:p>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7</a:t>
            </a:fld>
            <a:endParaRPr lang="en-US"/>
          </a:p>
        </p:txBody>
      </p:sp>
    </p:spTree>
    <p:extLst>
      <p:ext uri="{BB962C8B-B14F-4D97-AF65-F5344CB8AC3E}">
        <p14:creationId xmlns:p14="http://schemas.microsoft.com/office/powerpoint/2010/main" val="179707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8</a:t>
            </a:fld>
            <a:endParaRPr lang="en-US"/>
          </a:p>
        </p:txBody>
      </p:sp>
    </p:spTree>
    <p:extLst>
      <p:ext uri="{BB962C8B-B14F-4D97-AF65-F5344CB8AC3E}">
        <p14:creationId xmlns:p14="http://schemas.microsoft.com/office/powerpoint/2010/main" val="152072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9</a:t>
            </a:fld>
            <a:endParaRPr lang="en-US"/>
          </a:p>
        </p:txBody>
      </p:sp>
    </p:spTree>
    <p:extLst>
      <p:ext uri="{BB962C8B-B14F-4D97-AF65-F5344CB8AC3E}">
        <p14:creationId xmlns:p14="http://schemas.microsoft.com/office/powerpoint/2010/main" val="3395428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10</a:t>
            </a:fld>
            <a:endParaRPr lang="en-US"/>
          </a:p>
        </p:txBody>
      </p:sp>
    </p:spTree>
    <p:extLst>
      <p:ext uri="{BB962C8B-B14F-4D97-AF65-F5344CB8AC3E}">
        <p14:creationId xmlns:p14="http://schemas.microsoft.com/office/powerpoint/2010/main" val="174463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Aliasing and cloning is same as list</a:t>
            </a:r>
            <a:endParaRPr lang="en-US" dirty="0"/>
          </a:p>
        </p:txBody>
      </p:sp>
      <p:sp>
        <p:nvSpPr>
          <p:cNvPr id="4" name="Slide Number Placeholder 3"/>
          <p:cNvSpPr>
            <a:spLocks noGrp="1"/>
          </p:cNvSpPr>
          <p:nvPr>
            <p:ph type="sldNum" sz="quarter" idx="10"/>
          </p:nvPr>
        </p:nvSpPr>
        <p:spPr/>
        <p:txBody>
          <a:bodyPr/>
          <a:lstStyle/>
          <a:p>
            <a:fld id="{742D3EC1-6D54-424A-BB38-4381A4499E72}" type="slidenum">
              <a:rPr lang="en-US" smtClean="0"/>
              <a:t>11</a:t>
            </a:fld>
            <a:endParaRPr lang="en-US"/>
          </a:p>
        </p:txBody>
      </p:sp>
    </p:spTree>
    <p:extLst>
      <p:ext uri="{BB962C8B-B14F-4D97-AF65-F5344CB8AC3E}">
        <p14:creationId xmlns:p14="http://schemas.microsoft.com/office/powerpoint/2010/main" val="191052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6885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21313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4DEA9-7D24-4FED-8E3E-1DD0A878585F}"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7059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44DEA9-7D24-4FED-8E3E-1DD0A878585F}"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E640D-6D81-462A-816A-38C3868531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4DEA9-7D24-4FED-8E3E-1DD0A878585F}"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9160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4DEA9-7D24-4FED-8E3E-1DD0A878585F}"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93007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4DEA9-7D24-4FED-8E3E-1DD0A878585F}"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47916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44DEA9-7D24-4FED-8E3E-1DD0A878585F}" type="datetimeFigureOut">
              <a:rPr lang="en-US" smtClean="0"/>
              <a:t>4/15/2020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1330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44DEA9-7D24-4FED-8E3E-1DD0A878585F}" type="datetimeFigureOut">
              <a:rPr lang="en-US" smtClean="0"/>
              <a:t>4/15/2020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E640D-6D81-462A-816A-38C386853189}" type="slidenum">
              <a:rPr lang="en-US" smtClean="0"/>
              <a:t>‹#›</a:t>
            </a:fld>
            <a:endParaRPr lang="en-US"/>
          </a:p>
        </p:txBody>
      </p:sp>
    </p:spTree>
    <p:extLst>
      <p:ext uri="{BB962C8B-B14F-4D97-AF65-F5344CB8AC3E}">
        <p14:creationId xmlns:p14="http://schemas.microsoft.com/office/powerpoint/2010/main" val="16942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44DEA9-7D24-4FED-8E3E-1DD0A878585F}"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E640D-6D81-462A-816A-38C386853189}" type="slidenum">
              <a:rPr lang="en-US" smtClean="0"/>
              <a:t>‹#›</a:t>
            </a:fld>
            <a:endParaRPr lang="en-US"/>
          </a:p>
        </p:txBody>
      </p:sp>
    </p:spTree>
    <p:extLst>
      <p:ext uri="{BB962C8B-B14F-4D97-AF65-F5344CB8AC3E}">
        <p14:creationId xmlns:p14="http://schemas.microsoft.com/office/powerpoint/2010/main" val="231139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44DEA9-7D24-4FED-8E3E-1DD0A878585F}" type="datetimeFigureOut">
              <a:rPr lang="en-US" smtClean="0"/>
              <a:t>4/15/2020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E640D-6D81-462A-816A-38C3868531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502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Python Set Properties </a:t>
            </a:r>
            <a:endParaRPr lang="en-US" sz="2800" b="1"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sz="2400" dirty="0" smtClean="0"/>
              <a:t>Set represents in curly braces  - { }</a:t>
            </a:r>
          </a:p>
          <a:p>
            <a:pPr>
              <a:buFont typeface="Wingdings" panose="05000000000000000000" pitchFamily="2" charset="2"/>
              <a:buChar char="Ø"/>
            </a:pPr>
            <a:r>
              <a:rPr lang="en-US" sz="2400" dirty="0" smtClean="0"/>
              <a:t>In Set is unordered/order is not applicable</a:t>
            </a:r>
          </a:p>
          <a:p>
            <a:pPr>
              <a:buFont typeface="Wingdings" panose="05000000000000000000" pitchFamily="2" charset="2"/>
              <a:buChar char="Ø"/>
            </a:pPr>
            <a:r>
              <a:rPr lang="en-US" sz="2400" dirty="0" smtClean="0"/>
              <a:t>Duplicate objects are  not allowed</a:t>
            </a:r>
          </a:p>
          <a:p>
            <a:pPr>
              <a:buFont typeface="Wingdings" panose="05000000000000000000" pitchFamily="2" charset="2"/>
              <a:buChar char="Ø"/>
            </a:pPr>
            <a:r>
              <a:rPr lang="en-US" sz="2400" dirty="0" smtClean="0"/>
              <a:t>Heterogeneous objects are allowed</a:t>
            </a:r>
          </a:p>
          <a:p>
            <a:pPr>
              <a:buFont typeface="Wingdings" panose="05000000000000000000" pitchFamily="2" charset="2"/>
              <a:buChar char="Ø"/>
            </a:pPr>
            <a:r>
              <a:rPr lang="en-US" sz="2400" dirty="0" smtClean="0"/>
              <a:t>In Set Indexing and slicing is not applicable </a:t>
            </a:r>
          </a:p>
          <a:p>
            <a:pPr>
              <a:buFont typeface="Wingdings" panose="05000000000000000000" pitchFamily="2" charset="2"/>
              <a:buChar char="Ø"/>
            </a:pPr>
            <a:r>
              <a:rPr lang="en-US" sz="2400" dirty="0" smtClean="0"/>
              <a:t>Set is dynamic</a:t>
            </a:r>
          </a:p>
          <a:p>
            <a:pPr>
              <a:buFont typeface="Wingdings" panose="05000000000000000000" pitchFamily="2" charset="2"/>
              <a:buChar char="Ø"/>
            </a:pPr>
            <a:r>
              <a:rPr lang="en-US" sz="2400" b="1" dirty="0" smtClean="0"/>
              <a:t>Set is mutable in nature</a:t>
            </a:r>
          </a:p>
          <a:p>
            <a:pPr>
              <a:buFont typeface="Wingdings" panose="05000000000000000000" pitchFamily="2" charset="2"/>
              <a:buChar char="Ø"/>
            </a:pPr>
            <a:r>
              <a:rPr lang="en-US" sz="2400" dirty="0" smtClean="0"/>
              <a:t>Set can not be nested </a:t>
            </a:r>
            <a:endParaRPr lang="en-US" sz="2400" dirty="0"/>
          </a:p>
        </p:txBody>
      </p:sp>
    </p:spTree>
    <p:extLst>
      <p:ext uri="{BB962C8B-B14F-4D97-AF65-F5344CB8AC3E}">
        <p14:creationId xmlns:p14="http://schemas.microsoft.com/office/powerpoint/2010/main" val="203833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Methods and functions on Set:</a:t>
            </a:r>
            <a:endParaRPr lang="en-US" sz="3200" dirty="0">
              <a:latin typeface="+mn-lt"/>
            </a:endParaRPr>
          </a:p>
        </p:txBody>
      </p:sp>
      <p:sp>
        <p:nvSpPr>
          <p:cNvPr id="3" name="Content Placeholder 2"/>
          <p:cNvSpPr>
            <a:spLocks noGrp="1"/>
          </p:cNvSpPr>
          <p:nvPr>
            <p:ph idx="1"/>
          </p:nvPr>
        </p:nvSpPr>
        <p:spPr/>
        <p:txBody>
          <a:bodyPr>
            <a:normAutofit/>
          </a:bodyPr>
          <a:lstStyle/>
          <a:p>
            <a:pPr lvl="0"/>
            <a:r>
              <a:rPr lang="en-US" sz="2400" b="1" dirty="0"/>
              <a:t>Pop() method:</a:t>
            </a:r>
          </a:p>
          <a:p>
            <a:pPr lvl="0"/>
            <a:r>
              <a:rPr lang="en-US" sz="2400" dirty="0"/>
              <a:t>Pop method will not take any arguments, any one random element will be removed</a:t>
            </a:r>
          </a:p>
          <a:p>
            <a:pPr lvl="0"/>
            <a:r>
              <a:rPr lang="en-US" sz="2400" dirty="0"/>
              <a:t>If the set is empty, error will be raised</a:t>
            </a:r>
          </a:p>
          <a:p>
            <a:pPr lvl="0"/>
            <a:endParaRPr lang="en-US" sz="2400" dirty="0"/>
          </a:p>
          <a:p>
            <a:pPr lvl="0"/>
            <a:r>
              <a:rPr lang="en-US" sz="2400" b="1" dirty="0"/>
              <a:t>Clear() </a:t>
            </a:r>
            <a:r>
              <a:rPr lang="en-US" sz="2400" b="1" dirty="0" smtClean="0"/>
              <a:t>method:</a:t>
            </a:r>
            <a:endParaRPr lang="en-US" sz="2400" b="1" dirty="0"/>
          </a:p>
          <a:p>
            <a:pPr lvl="0"/>
            <a:r>
              <a:rPr lang="en-US" sz="2400" dirty="0"/>
              <a:t>Clear method will delete all the elements in the Set</a:t>
            </a:r>
          </a:p>
          <a:p>
            <a:endParaRPr lang="en-US" dirty="0"/>
          </a:p>
        </p:txBody>
      </p:sp>
    </p:spTree>
    <p:extLst>
      <p:ext uri="{BB962C8B-B14F-4D97-AF65-F5344CB8AC3E}">
        <p14:creationId xmlns:p14="http://schemas.microsoft.com/office/powerpoint/2010/main" val="2738614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Methods and functions on Set:</a:t>
            </a:r>
            <a:endParaRPr lang="en-US" sz="3200" dirty="0">
              <a:latin typeface="+mn-lt"/>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b="1" dirty="0" smtClean="0"/>
              <a:t>copy() </a:t>
            </a:r>
            <a:r>
              <a:rPr lang="en-US" sz="2800" b="1" dirty="0"/>
              <a:t>method</a:t>
            </a:r>
            <a:r>
              <a:rPr lang="en-US" sz="2800" b="1" dirty="0" smtClean="0"/>
              <a:t>:</a:t>
            </a:r>
          </a:p>
          <a:p>
            <a:pPr lvl="0"/>
            <a:r>
              <a:rPr lang="en-US" sz="2800" b="1" dirty="0"/>
              <a:t> </a:t>
            </a:r>
            <a:r>
              <a:rPr lang="en-US" sz="2800" b="1" dirty="0" smtClean="0"/>
              <a:t>   </a:t>
            </a:r>
            <a:r>
              <a:rPr lang="en-US" sz="2800" dirty="0" smtClean="0"/>
              <a:t>Syntax:</a:t>
            </a:r>
          </a:p>
          <a:p>
            <a:pPr lvl="0"/>
            <a:r>
              <a:rPr lang="en-US" sz="2800" b="1" dirty="0"/>
              <a:t> </a:t>
            </a:r>
            <a:r>
              <a:rPr lang="en-US" sz="2800" b="1" dirty="0" smtClean="0"/>
              <a:t>      </a:t>
            </a:r>
            <a:r>
              <a:rPr lang="en-US" sz="2800" dirty="0" smtClean="0"/>
              <a:t>s2 = s1.copy()</a:t>
            </a:r>
            <a:endParaRPr lang="en-US" sz="2800" b="1" dirty="0"/>
          </a:p>
        </p:txBody>
      </p:sp>
    </p:spTree>
    <p:extLst>
      <p:ext uri="{BB962C8B-B14F-4D97-AF65-F5344CB8AC3E}">
        <p14:creationId xmlns:p14="http://schemas.microsoft.com/office/powerpoint/2010/main" val="2801059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2240"/>
            <a:ext cx="10058400" cy="1450757"/>
          </a:xfrm>
        </p:spPr>
        <p:txBody>
          <a:bodyPr>
            <a:normAutofit/>
          </a:bodyPr>
          <a:lstStyle/>
          <a:p>
            <a:r>
              <a:rPr lang="en-US" sz="3200" b="1" dirty="0"/>
              <a:t>Set specific mathematical operators:</a:t>
            </a:r>
            <a:r>
              <a:rPr lang="en-US" sz="3200" dirty="0"/>
              <a:t/>
            </a:r>
            <a:br>
              <a:rPr lang="en-US" sz="3200" dirty="0"/>
            </a:br>
            <a:endParaRPr lang="en-US" sz="3200"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sz="2600" dirty="0"/>
              <a:t>Union</a:t>
            </a:r>
            <a:r>
              <a:rPr lang="en-US" sz="2600" dirty="0" smtClean="0"/>
              <a:t>()</a:t>
            </a:r>
          </a:p>
          <a:p>
            <a:pPr marL="201168" lvl="1" indent="0">
              <a:buNone/>
            </a:pPr>
            <a:endParaRPr lang="en-US" sz="2600" dirty="0"/>
          </a:p>
          <a:p>
            <a:pPr lvl="1">
              <a:buFont typeface="Wingdings" panose="05000000000000000000" pitchFamily="2" charset="2"/>
              <a:buChar char="Ø"/>
            </a:pPr>
            <a:r>
              <a:rPr lang="en-US" sz="2600" dirty="0"/>
              <a:t>Intersection</a:t>
            </a:r>
            <a:r>
              <a:rPr lang="en-US" sz="2600" dirty="0" smtClean="0"/>
              <a:t>()</a:t>
            </a:r>
          </a:p>
          <a:p>
            <a:pPr marL="201168" lvl="1" indent="0">
              <a:buNone/>
            </a:pPr>
            <a:endParaRPr lang="en-US" sz="2600" dirty="0"/>
          </a:p>
          <a:p>
            <a:pPr lvl="1">
              <a:buFont typeface="Wingdings" panose="05000000000000000000" pitchFamily="2" charset="2"/>
              <a:buChar char="Ø"/>
            </a:pPr>
            <a:r>
              <a:rPr lang="en-US" sz="2600" dirty="0"/>
              <a:t>Difference</a:t>
            </a:r>
            <a:r>
              <a:rPr lang="en-US" sz="2600" dirty="0" smtClean="0"/>
              <a:t>()</a:t>
            </a:r>
          </a:p>
          <a:p>
            <a:pPr marL="201168" lvl="1" indent="0">
              <a:buNone/>
            </a:pPr>
            <a:endParaRPr lang="en-US" sz="2600" dirty="0"/>
          </a:p>
          <a:p>
            <a:pPr lvl="1">
              <a:buFont typeface="Wingdings" panose="05000000000000000000" pitchFamily="2" charset="2"/>
              <a:buChar char="Ø"/>
            </a:pPr>
            <a:r>
              <a:rPr lang="en-US" sz="2600" dirty="0" err="1"/>
              <a:t>Symmetric_differance</a:t>
            </a:r>
            <a:r>
              <a:rPr lang="en-US" sz="2600" dirty="0"/>
              <a:t>()</a:t>
            </a:r>
          </a:p>
          <a:p>
            <a:endParaRPr lang="en-US" dirty="0"/>
          </a:p>
        </p:txBody>
      </p:sp>
    </p:spTree>
    <p:extLst>
      <p:ext uri="{BB962C8B-B14F-4D97-AF65-F5344CB8AC3E}">
        <p14:creationId xmlns:p14="http://schemas.microsoft.com/office/powerpoint/2010/main" val="4682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8741"/>
            <a:ext cx="10058400" cy="1450757"/>
          </a:xfrm>
        </p:spPr>
        <p:txBody>
          <a:bodyPr>
            <a:normAutofit/>
          </a:bodyPr>
          <a:lstStyle/>
          <a:p>
            <a:r>
              <a:rPr lang="en-US" sz="3200" b="1" dirty="0"/>
              <a:t>Union method()</a:t>
            </a:r>
            <a:r>
              <a:rPr lang="en-US" sz="3200" dirty="0"/>
              <a:t/>
            </a:r>
            <a:br>
              <a:rPr lang="en-US" sz="3200" dirty="0"/>
            </a:br>
            <a:endParaRPr lang="en-US" sz="3200"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200" dirty="0"/>
              <a:t>Elements of different sets will be combined by excluding common elements </a:t>
            </a:r>
          </a:p>
          <a:p>
            <a:pPr lvl="0">
              <a:buFont typeface="Wingdings" panose="05000000000000000000" pitchFamily="2" charset="2"/>
              <a:buChar char="Ø"/>
            </a:pPr>
            <a:r>
              <a:rPr lang="en-US" sz="3200" dirty="0"/>
              <a:t>We can use union method or “ | ” pipe operator </a:t>
            </a:r>
          </a:p>
          <a:p>
            <a:endParaRPr lang="en-US" dirty="0"/>
          </a:p>
        </p:txBody>
      </p:sp>
      <p:pic>
        <p:nvPicPr>
          <p:cNvPr id="4" name="Picture 3" descr="Union of Sets "/>
          <p:cNvPicPr/>
          <p:nvPr/>
        </p:nvPicPr>
        <p:blipFill>
          <a:blip r:embed="rId3">
            <a:extLst>
              <a:ext uri="{28A0092B-C50C-407E-A947-70E740481C1C}">
                <a14:useLocalDpi xmlns:a14="http://schemas.microsoft.com/office/drawing/2010/main" val="0"/>
              </a:ext>
            </a:extLst>
          </a:blip>
          <a:srcRect/>
          <a:stretch>
            <a:fillRect/>
          </a:stretch>
        </p:blipFill>
        <p:spPr bwMode="auto">
          <a:xfrm>
            <a:off x="4834744" y="3296491"/>
            <a:ext cx="3644237" cy="3054433"/>
          </a:xfrm>
          <a:prstGeom prst="rect">
            <a:avLst/>
          </a:prstGeom>
          <a:noFill/>
          <a:ln>
            <a:noFill/>
          </a:ln>
        </p:spPr>
      </p:pic>
    </p:spTree>
    <p:extLst>
      <p:ext uri="{BB962C8B-B14F-4D97-AF65-F5344CB8AC3E}">
        <p14:creationId xmlns:p14="http://schemas.microsoft.com/office/powerpoint/2010/main" val="8850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685614"/>
            <a:ext cx="10058400" cy="1450757"/>
          </a:xfrm>
        </p:spPr>
        <p:txBody>
          <a:bodyPr>
            <a:normAutofit/>
          </a:bodyPr>
          <a:lstStyle/>
          <a:p>
            <a:r>
              <a:rPr lang="en-US" sz="3200" b="1" dirty="0"/>
              <a:t>Intersection() method:</a:t>
            </a:r>
            <a:r>
              <a:rPr lang="en-US" sz="3200" dirty="0"/>
              <a:t/>
            </a:r>
            <a:br>
              <a:rPr lang="en-US" sz="3200" dirty="0"/>
            </a:br>
            <a:endParaRPr lang="en-US" sz="3200" dirty="0"/>
          </a:p>
        </p:txBody>
      </p:sp>
      <p:sp>
        <p:nvSpPr>
          <p:cNvPr id="3" name="Content Placeholder 2"/>
          <p:cNvSpPr>
            <a:spLocks noGrp="1"/>
          </p:cNvSpPr>
          <p:nvPr>
            <p:ph idx="1"/>
          </p:nvPr>
        </p:nvSpPr>
        <p:spPr>
          <a:xfrm>
            <a:off x="1097279" y="1845734"/>
            <a:ext cx="10806545" cy="4023360"/>
          </a:xfrm>
        </p:spPr>
        <p:txBody>
          <a:bodyPr>
            <a:normAutofit/>
          </a:bodyPr>
          <a:lstStyle/>
          <a:p>
            <a:pPr lvl="0">
              <a:buFont typeface="Wingdings" panose="05000000000000000000" pitchFamily="2" charset="2"/>
              <a:buChar char="Ø"/>
            </a:pPr>
            <a:r>
              <a:rPr lang="en-US" sz="2800" dirty="0"/>
              <a:t>Intersection() method is used to create a new set, from common elements of different sets</a:t>
            </a:r>
          </a:p>
          <a:p>
            <a:pPr lvl="0">
              <a:buFont typeface="Wingdings" panose="05000000000000000000" pitchFamily="2" charset="2"/>
              <a:buChar char="Ø"/>
            </a:pPr>
            <a:r>
              <a:rPr lang="en-US" sz="2800" dirty="0"/>
              <a:t>We can use intersection method or (‘&amp;’) operator </a:t>
            </a:r>
          </a:p>
          <a:p>
            <a:pPr lvl="0">
              <a:buFont typeface="Wingdings" panose="05000000000000000000" pitchFamily="2" charset="2"/>
              <a:buChar char="Ø"/>
            </a:pPr>
            <a:r>
              <a:rPr lang="en-US" sz="2800" dirty="0"/>
              <a:t>If there is no common elements, an empty set will be returned</a:t>
            </a:r>
          </a:p>
          <a:p>
            <a:pPr>
              <a:buFont typeface="Wingdings" panose="05000000000000000000" pitchFamily="2" charset="2"/>
              <a:buChar char="Ø"/>
            </a:pPr>
            <a:endParaRPr lang="en-US" sz="2800" dirty="0"/>
          </a:p>
        </p:txBody>
      </p:sp>
      <p:pic>
        <p:nvPicPr>
          <p:cNvPr id="4" name="Picture 3" descr="Intersection of Three Sets"/>
          <p:cNvPicPr/>
          <p:nvPr/>
        </p:nvPicPr>
        <p:blipFill>
          <a:blip r:embed="rId3">
            <a:extLst>
              <a:ext uri="{28A0092B-C50C-407E-A947-70E740481C1C}">
                <a14:useLocalDpi xmlns:a14="http://schemas.microsoft.com/office/drawing/2010/main" val="0"/>
              </a:ext>
            </a:extLst>
          </a:blip>
          <a:srcRect/>
          <a:stretch>
            <a:fillRect/>
          </a:stretch>
        </p:blipFill>
        <p:spPr bwMode="auto">
          <a:xfrm>
            <a:off x="4495597" y="3707476"/>
            <a:ext cx="4881159" cy="2693324"/>
          </a:xfrm>
          <a:prstGeom prst="rect">
            <a:avLst/>
          </a:prstGeom>
          <a:noFill/>
          <a:ln>
            <a:noFill/>
          </a:ln>
        </p:spPr>
      </p:pic>
    </p:spTree>
    <p:extLst>
      <p:ext uri="{BB962C8B-B14F-4D97-AF65-F5344CB8AC3E}">
        <p14:creationId xmlns:p14="http://schemas.microsoft.com/office/powerpoint/2010/main" val="285399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5491"/>
            <a:ext cx="10058400" cy="1450757"/>
          </a:xfrm>
        </p:spPr>
        <p:txBody>
          <a:bodyPr>
            <a:normAutofit/>
          </a:bodyPr>
          <a:lstStyle/>
          <a:p>
            <a:r>
              <a:rPr lang="en-US" sz="3200" b="1" dirty="0"/>
              <a:t>Difference() method:</a:t>
            </a:r>
            <a:r>
              <a:rPr lang="en-US" sz="3200" dirty="0"/>
              <a:t/>
            </a:r>
            <a:br>
              <a:rPr lang="en-US" sz="3200" dirty="0"/>
            </a:br>
            <a:endParaRPr lang="en-US" sz="3200" dirty="0"/>
          </a:p>
        </p:txBody>
      </p:sp>
      <p:sp>
        <p:nvSpPr>
          <p:cNvPr id="3" name="Content Placeholder 2"/>
          <p:cNvSpPr>
            <a:spLocks noGrp="1"/>
          </p:cNvSpPr>
          <p:nvPr>
            <p:ph idx="1"/>
          </p:nvPr>
        </p:nvSpPr>
        <p:spPr>
          <a:xfrm>
            <a:off x="1097280" y="1895302"/>
            <a:ext cx="10058400" cy="4023360"/>
          </a:xfrm>
        </p:spPr>
        <p:txBody>
          <a:bodyPr>
            <a:normAutofit/>
          </a:bodyPr>
          <a:lstStyle/>
          <a:p>
            <a:pPr lvl="0">
              <a:buFont typeface="Wingdings" panose="05000000000000000000" pitchFamily="2" charset="2"/>
              <a:buChar char="Ø"/>
            </a:pPr>
            <a:r>
              <a:rPr lang="en-US" sz="2400" dirty="0"/>
              <a:t>Difference method is used to extract the elements which are not common in two sets</a:t>
            </a:r>
          </a:p>
          <a:p>
            <a:pPr lvl="0">
              <a:buFont typeface="Wingdings" panose="05000000000000000000" pitchFamily="2" charset="2"/>
              <a:buChar char="Ø"/>
            </a:pPr>
            <a:r>
              <a:rPr lang="en-US" sz="2400" dirty="0"/>
              <a:t>If there is no different elements in the two sets, then empty set will be returned</a:t>
            </a:r>
          </a:p>
          <a:p>
            <a:pPr lvl="0">
              <a:buFont typeface="Wingdings" panose="05000000000000000000" pitchFamily="2" charset="2"/>
              <a:buChar char="Ø"/>
            </a:pPr>
            <a:r>
              <a:rPr lang="en-US" sz="2400" dirty="0"/>
              <a:t>We can use </a:t>
            </a:r>
            <a:r>
              <a:rPr lang="en-US" sz="2400" dirty="0" smtClean="0"/>
              <a:t>difference </a:t>
            </a:r>
            <a:r>
              <a:rPr lang="en-US" sz="2400" dirty="0"/>
              <a:t>method or ‘ – ‘ operator </a:t>
            </a:r>
          </a:p>
          <a:p>
            <a:pPr>
              <a:buFont typeface="Wingdings" panose="05000000000000000000" pitchFamily="2" charset="2"/>
              <a:buChar char="Ø"/>
            </a:pPr>
            <a:endParaRPr lang="en-US" sz="2400" dirty="0"/>
          </a:p>
        </p:txBody>
      </p:sp>
      <p:pic>
        <p:nvPicPr>
          <p:cNvPr id="4" name="Picture 3" descr="Difference of two sets in Python"/>
          <p:cNvPicPr/>
          <p:nvPr/>
        </p:nvPicPr>
        <p:blipFill>
          <a:blip r:embed="rId3">
            <a:extLst>
              <a:ext uri="{28A0092B-C50C-407E-A947-70E740481C1C}">
                <a14:useLocalDpi xmlns:a14="http://schemas.microsoft.com/office/drawing/2010/main" val="0"/>
              </a:ext>
            </a:extLst>
          </a:blip>
          <a:srcRect/>
          <a:stretch>
            <a:fillRect/>
          </a:stretch>
        </p:blipFill>
        <p:spPr bwMode="auto">
          <a:xfrm>
            <a:off x="3817677" y="3906982"/>
            <a:ext cx="3198264" cy="2360813"/>
          </a:xfrm>
          <a:prstGeom prst="rect">
            <a:avLst/>
          </a:prstGeom>
          <a:noFill/>
          <a:ln>
            <a:noFill/>
          </a:ln>
        </p:spPr>
      </p:pic>
    </p:spTree>
    <p:extLst>
      <p:ext uri="{BB962C8B-B14F-4D97-AF65-F5344CB8AC3E}">
        <p14:creationId xmlns:p14="http://schemas.microsoft.com/office/powerpoint/2010/main" val="26178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8989"/>
            <a:ext cx="10058400" cy="1450757"/>
          </a:xfrm>
        </p:spPr>
        <p:txBody>
          <a:bodyPr>
            <a:normAutofit/>
          </a:bodyPr>
          <a:lstStyle/>
          <a:p>
            <a:r>
              <a:rPr lang="en-US" sz="3200" b="1" dirty="0" err="1"/>
              <a:t>Symmetric_difference</a:t>
            </a:r>
            <a:r>
              <a:rPr lang="en-US" sz="3200" b="1" dirty="0"/>
              <a:t> ()</a:t>
            </a:r>
            <a:r>
              <a:rPr lang="en-US" sz="3200" dirty="0"/>
              <a:t/>
            </a:r>
            <a:br>
              <a:rPr lang="en-US" sz="3200" dirty="0"/>
            </a:br>
            <a:endParaRPr lang="en-US" sz="3200"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Returns elements present in s1 and not in s2, the elements present in s2 but not in s1</a:t>
            </a:r>
          </a:p>
          <a:p>
            <a:pPr marL="0" indent="0">
              <a:buNone/>
            </a:pPr>
            <a:r>
              <a:rPr lang="en-US" dirty="0" smtClean="0"/>
              <a:t>     </a:t>
            </a:r>
            <a:r>
              <a:rPr lang="en-US" dirty="0" err="1" smtClean="0"/>
              <a:t>i.e</a:t>
            </a:r>
            <a:r>
              <a:rPr lang="en-US" dirty="0" smtClean="0"/>
              <a:t> </a:t>
            </a:r>
            <a:r>
              <a:rPr lang="en-US" dirty="0"/>
              <a:t>it will return except common elements, it will return all the elements</a:t>
            </a:r>
          </a:p>
          <a:p>
            <a:pPr lvl="0">
              <a:buFont typeface="Wingdings" panose="05000000000000000000" pitchFamily="2" charset="2"/>
              <a:buChar char="Ø"/>
            </a:pPr>
            <a:r>
              <a:rPr lang="en-US" dirty="0"/>
              <a:t>We can use </a:t>
            </a:r>
            <a:r>
              <a:rPr lang="en-US" dirty="0" err="1" smtClean="0"/>
              <a:t>symmetric_difference</a:t>
            </a:r>
            <a:r>
              <a:rPr lang="en-US" dirty="0" smtClean="0"/>
              <a:t>() or ‘ </a:t>
            </a:r>
            <a:r>
              <a:rPr lang="en-US" dirty="0"/>
              <a:t>^ ‘ to do this</a:t>
            </a:r>
          </a:p>
          <a:p>
            <a:pPr lvl="0">
              <a:buFont typeface="Wingdings" panose="05000000000000000000" pitchFamily="2" charset="2"/>
              <a:buChar char="Ø"/>
            </a:pPr>
            <a:r>
              <a:rPr lang="en-US" dirty="0"/>
              <a:t>If all the elements are common in both the set’s, it will return empty set</a:t>
            </a:r>
          </a:p>
          <a:p>
            <a:pPr>
              <a:buFont typeface="Wingdings" panose="05000000000000000000" pitchFamily="2" charset="2"/>
              <a:buChar char="Ø"/>
            </a:pPr>
            <a:endParaRPr lang="en-US" dirty="0"/>
          </a:p>
        </p:txBody>
      </p:sp>
      <p:pic>
        <p:nvPicPr>
          <p:cNvPr id="4" name="Picture 3" descr="Python Set Symmetric Difference"/>
          <p:cNvPicPr/>
          <p:nvPr/>
        </p:nvPicPr>
        <p:blipFill>
          <a:blip r:embed="rId2">
            <a:extLst>
              <a:ext uri="{28A0092B-C50C-407E-A947-70E740481C1C}">
                <a14:useLocalDpi xmlns:a14="http://schemas.microsoft.com/office/drawing/2010/main" val="0"/>
              </a:ext>
            </a:extLst>
          </a:blip>
          <a:srcRect/>
          <a:stretch>
            <a:fillRect/>
          </a:stretch>
        </p:blipFill>
        <p:spPr bwMode="auto">
          <a:xfrm>
            <a:off x="2748481" y="3740727"/>
            <a:ext cx="5015606" cy="2128367"/>
          </a:xfrm>
          <a:prstGeom prst="rect">
            <a:avLst/>
          </a:prstGeom>
          <a:noFill/>
          <a:ln>
            <a:noFill/>
          </a:ln>
        </p:spPr>
      </p:pic>
    </p:spTree>
    <p:extLst>
      <p:ext uri="{BB962C8B-B14F-4D97-AF65-F5344CB8AC3E}">
        <p14:creationId xmlns:p14="http://schemas.microsoft.com/office/powerpoint/2010/main" val="33761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2116"/>
            <a:ext cx="10058400" cy="1450757"/>
          </a:xfrm>
        </p:spPr>
        <p:txBody>
          <a:bodyPr>
            <a:normAutofit/>
          </a:bodyPr>
          <a:lstStyle/>
          <a:p>
            <a:r>
              <a:rPr lang="en-US" sz="3200" b="1" dirty="0"/>
              <a:t>Set Comprehension :</a:t>
            </a:r>
            <a:r>
              <a:rPr lang="en-US" sz="3200" dirty="0"/>
              <a:t/>
            </a:r>
            <a:br>
              <a:rPr lang="en-US" sz="3200" dirty="0"/>
            </a:br>
            <a:endParaRPr lang="en-US" sz="3200" dirty="0"/>
          </a:p>
        </p:txBody>
      </p:sp>
    </p:spTree>
    <p:extLst>
      <p:ext uri="{BB962C8B-B14F-4D97-AF65-F5344CB8AC3E}">
        <p14:creationId xmlns:p14="http://schemas.microsoft.com/office/powerpoint/2010/main" val="374177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Creating a set object:</a:t>
            </a:r>
            <a:endParaRPr lang="en-US" sz="3200" b="1" dirty="0">
              <a:latin typeface="+mn-lt"/>
            </a:endParaRPr>
          </a:p>
        </p:txBody>
      </p:sp>
      <p:sp>
        <p:nvSpPr>
          <p:cNvPr id="3" name="Content Placeholder 2"/>
          <p:cNvSpPr>
            <a:spLocks noGrp="1"/>
          </p:cNvSpPr>
          <p:nvPr>
            <p:ph idx="1"/>
          </p:nvPr>
        </p:nvSpPr>
        <p:spPr/>
        <p:txBody>
          <a:bodyPr>
            <a:normAutofit/>
          </a:bodyPr>
          <a:lstStyle/>
          <a:p>
            <a:pPr>
              <a:buClr>
                <a:schemeClr val="tx1"/>
              </a:buClr>
              <a:buSzPct val="50000"/>
              <a:buFont typeface="Wingdings" panose="05000000000000000000" pitchFamily="2" charset="2"/>
              <a:buChar char="Ø"/>
            </a:pPr>
            <a:r>
              <a:rPr lang="en-US" sz="2800" dirty="0"/>
              <a:t>Creating empty </a:t>
            </a:r>
            <a:r>
              <a:rPr lang="en-US" sz="2800" dirty="0" smtClean="0"/>
              <a:t>set</a:t>
            </a:r>
          </a:p>
          <a:p>
            <a:pPr>
              <a:buClr>
                <a:schemeClr val="tx1"/>
              </a:buClr>
              <a:buSzPct val="50000"/>
              <a:buFont typeface="Wingdings" panose="05000000000000000000" pitchFamily="2" charset="2"/>
              <a:buChar char="Ø"/>
            </a:pPr>
            <a:endParaRPr lang="en-US" sz="2800" dirty="0"/>
          </a:p>
          <a:p>
            <a:pPr>
              <a:buClr>
                <a:schemeClr val="tx1"/>
              </a:buClr>
              <a:buSzPct val="50000"/>
              <a:buFont typeface="Wingdings" panose="05000000000000000000" pitchFamily="2" charset="2"/>
              <a:buChar char="Ø"/>
            </a:pPr>
            <a:r>
              <a:rPr lang="en-US" sz="2800" dirty="0" smtClean="0"/>
              <a:t>Creating set with elements </a:t>
            </a:r>
          </a:p>
          <a:p>
            <a:pPr marL="0" indent="0">
              <a:buClr>
                <a:schemeClr val="tx1"/>
              </a:buClr>
              <a:buSzPct val="50000"/>
              <a:buNone/>
            </a:pPr>
            <a:r>
              <a:rPr lang="en-US" sz="2800" dirty="0" smtClean="0"/>
              <a:t>       s = {1,2,”python”,10.5}</a:t>
            </a:r>
          </a:p>
          <a:p>
            <a:pPr>
              <a:buClr>
                <a:schemeClr val="tx1"/>
              </a:buClr>
              <a:buSzPct val="50000"/>
              <a:buFont typeface="Wingdings" panose="05000000000000000000" pitchFamily="2" charset="2"/>
              <a:buChar char="Ø"/>
            </a:pPr>
            <a:r>
              <a:rPr lang="en-US" sz="2800" dirty="0" smtClean="0"/>
              <a:t>Using Set function</a:t>
            </a:r>
          </a:p>
          <a:p>
            <a:pPr marL="0" indent="0">
              <a:buClr>
                <a:schemeClr val="tx1"/>
              </a:buClr>
              <a:buSzPct val="50000"/>
              <a:buNone/>
            </a:pPr>
            <a:r>
              <a:rPr lang="en-US" sz="2800" dirty="0"/>
              <a:t> </a:t>
            </a:r>
            <a:r>
              <a:rPr lang="en-US" sz="2800" dirty="0" smtClean="0"/>
              <a:t>      s = set(sequence</a:t>
            </a:r>
            <a:r>
              <a:rPr lang="en-US" sz="2800" dirty="0"/>
              <a:t>)</a:t>
            </a:r>
            <a:r>
              <a:rPr lang="en-US" sz="2800" dirty="0" smtClean="0"/>
              <a:t> </a:t>
            </a:r>
          </a:p>
          <a:p>
            <a:pPr>
              <a:buClr>
                <a:schemeClr val="tx1"/>
              </a:buClr>
              <a:buSzPct val="50000"/>
              <a:buFont typeface="Wingdings" panose="05000000000000000000" pitchFamily="2" charset="2"/>
              <a:buChar char="Ø"/>
            </a:pPr>
            <a:endParaRPr lang="en-US" sz="2800" dirty="0"/>
          </a:p>
        </p:txBody>
      </p:sp>
    </p:spTree>
    <p:extLst>
      <p:ext uri="{BB962C8B-B14F-4D97-AF65-F5344CB8AC3E}">
        <p14:creationId xmlns:p14="http://schemas.microsoft.com/office/powerpoint/2010/main" val="240401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endParaRPr lang="en-US" sz="3600" dirty="0" smtClean="0"/>
          </a:p>
          <a:p>
            <a:pPr lvl="0">
              <a:buClrTx/>
              <a:buSzPct val="70000"/>
              <a:buFont typeface="Wingdings" panose="05000000000000000000" pitchFamily="2" charset="2"/>
              <a:buChar char="Ø"/>
            </a:pPr>
            <a:r>
              <a:rPr lang="en-US" sz="3600" b="1" dirty="0"/>
              <a:t>Mathematical operations on </a:t>
            </a:r>
            <a:r>
              <a:rPr lang="en-US" sz="3600" b="1" dirty="0" smtClean="0"/>
              <a:t>SET</a:t>
            </a:r>
            <a:endParaRPr lang="en-US" sz="3600" dirty="0"/>
          </a:p>
        </p:txBody>
      </p:sp>
    </p:spTree>
    <p:extLst>
      <p:ext uri="{BB962C8B-B14F-4D97-AF65-F5344CB8AC3E}">
        <p14:creationId xmlns:p14="http://schemas.microsoft.com/office/powerpoint/2010/main" val="2334721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2115"/>
            <a:ext cx="10058400" cy="1450757"/>
          </a:xfrm>
        </p:spPr>
        <p:txBody>
          <a:bodyPr>
            <a:normAutofit/>
          </a:bodyPr>
          <a:lstStyle/>
          <a:p>
            <a:r>
              <a:rPr lang="en-US" sz="3200" b="1" dirty="0">
                <a:latin typeface="+mn-lt"/>
              </a:rPr>
              <a:t>Equality operators:</a:t>
            </a:r>
            <a:r>
              <a:rPr lang="en-US" sz="3200" dirty="0">
                <a:latin typeface="+mn-lt"/>
              </a:rPr>
              <a:t/>
            </a:r>
            <a:br>
              <a:rPr lang="en-US" sz="3200" dirty="0">
                <a:latin typeface="+mn-lt"/>
              </a:rPr>
            </a:br>
            <a:endParaRPr lang="en-US" sz="3200" dirty="0">
              <a:latin typeface="+mn-lt"/>
            </a:endParaRPr>
          </a:p>
        </p:txBody>
      </p:sp>
      <p:sp>
        <p:nvSpPr>
          <p:cNvPr id="3" name="Content Placeholder 2"/>
          <p:cNvSpPr>
            <a:spLocks noGrp="1"/>
          </p:cNvSpPr>
          <p:nvPr>
            <p:ph idx="1"/>
          </p:nvPr>
        </p:nvSpPr>
        <p:spPr/>
        <p:txBody>
          <a:bodyPr/>
          <a:lstStyle/>
          <a:p>
            <a:endParaRPr lang="en-US" dirty="0" smtClean="0"/>
          </a:p>
          <a:p>
            <a:pPr>
              <a:buClrTx/>
              <a:buSzPct val="70000"/>
              <a:buFont typeface="Wingdings" panose="05000000000000000000" pitchFamily="2" charset="2"/>
              <a:buChar char="Ø"/>
            </a:pPr>
            <a:r>
              <a:rPr lang="en-US" sz="2800" dirty="0"/>
              <a:t> </a:t>
            </a:r>
            <a:r>
              <a:rPr lang="en-US" sz="2800" dirty="0" smtClean="0"/>
              <a:t>     ==</a:t>
            </a:r>
          </a:p>
          <a:p>
            <a:pPr>
              <a:buClrTx/>
              <a:buSzPct val="70000"/>
              <a:buFont typeface="Wingdings" panose="05000000000000000000" pitchFamily="2" charset="2"/>
              <a:buChar char="Ø"/>
            </a:pPr>
            <a:r>
              <a:rPr lang="en-US" sz="2800" dirty="0" smtClean="0"/>
              <a:t>     !=</a:t>
            </a:r>
            <a:endParaRPr lang="en-US" sz="2800" dirty="0"/>
          </a:p>
        </p:txBody>
      </p:sp>
    </p:spTree>
    <p:extLst>
      <p:ext uri="{BB962C8B-B14F-4D97-AF65-F5344CB8AC3E}">
        <p14:creationId xmlns:p14="http://schemas.microsoft.com/office/powerpoint/2010/main" val="125768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5366"/>
            <a:ext cx="10058400" cy="1450757"/>
          </a:xfrm>
        </p:spPr>
        <p:txBody>
          <a:bodyPr>
            <a:normAutofit/>
          </a:bodyPr>
          <a:lstStyle/>
          <a:p>
            <a:r>
              <a:rPr lang="en-US" sz="3200" b="1" dirty="0">
                <a:latin typeface="+mn-lt"/>
              </a:rPr>
              <a:t>Relational </a:t>
            </a:r>
            <a:r>
              <a:rPr lang="en-US" sz="3200" b="1" dirty="0" smtClean="0">
                <a:latin typeface="+mn-lt"/>
              </a:rPr>
              <a:t>operators(</a:t>
            </a:r>
            <a:r>
              <a:rPr lang="en-US" sz="3200" b="1" dirty="0">
                <a:solidFill>
                  <a:schemeClr val="tx1"/>
                </a:solidFill>
                <a:latin typeface="+mn-lt"/>
              </a:rPr>
              <a:t>B</a:t>
            </a:r>
            <a:r>
              <a:rPr lang="en-US" sz="3200" b="1" dirty="0" smtClean="0">
                <a:solidFill>
                  <a:schemeClr val="tx1"/>
                </a:solidFill>
                <a:latin typeface="+mn-lt"/>
              </a:rPr>
              <a:t>etter </a:t>
            </a:r>
            <a:r>
              <a:rPr lang="en-US" sz="3200" b="1" dirty="0">
                <a:solidFill>
                  <a:schemeClr val="tx1"/>
                </a:solidFill>
                <a:latin typeface="+mn-lt"/>
              </a:rPr>
              <a:t>not to use on SET</a:t>
            </a:r>
            <a:r>
              <a:rPr lang="en-US" sz="3200" b="1" dirty="0" smtClean="0">
                <a:latin typeface="+mn-lt"/>
              </a:rPr>
              <a:t>):</a:t>
            </a:r>
            <a:r>
              <a:rPr lang="en-US" sz="3200" dirty="0">
                <a:latin typeface="+mn-lt"/>
              </a:rPr>
              <a:t/>
            </a:r>
            <a:br>
              <a:rPr lang="en-US" sz="3200" dirty="0">
                <a:latin typeface="+mn-lt"/>
              </a:rPr>
            </a:br>
            <a:endParaRPr lang="en-US" sz="3200" dirty="0">
              <a:latin typeface="+mn-lt"/>
            </a:endParaRPr>
          </a:p>
        </p:txBody>
      </p:sp>
      <p:sp>
        <p:nvSpPr>
          <p:cNvPr id="3" name="Content Placeholder 2"/>
          <p:cNvSpPr>
            <a:spLocks noGrp="1"/>
          </p:cNvSpPr>
          <p:nvPr>
            <p:ph idx="1"/>
          </p:nvPr>
        </p:nvSpPr>
        <p:spPr/>
        <p:txBody>
          <a:bodyPr>
            <a:normAutofit/>
          </a:bodyPr>
          <a:lstStyle/>
          <a:p>
            <a:pPr lvl="0">
              <a:buClr>
                <a:schemeClr val="tx1"/>
              </a:buClr>
              <a:buSzPct val="70000"/>
              <a:buFont typeface="Wingdings" panose="05000000000000000000" pitchFamily="2" charset="2"/>
              <a:buChar char="Ø"/>
            </a:pPr>
            <a:r>
              <a:rPr lang="en-US" sz="2800" b="1" dirty="0" smtClean="0"/>
              <a:t>  &lt;</a:t>
            </a:r>
            <a:r>
              <a:rPr lang="en-US" sz="2800" b="1" dirty="0"/>
              <a:t> </a:t>
            </a:r>
            <a:endParaRPr lang="en-US" sz="2800" dirty="0"/>
          </a:p>
          <a:p>
            <a:pPr lvl="0">
              <a:buClr>
                <a:schemeClr val="tx1"/>
              </a:buClr>
              <a:buSzPct val="70000"/>
              <a:buFont typeface="Wingdings" panose="05000000000000000000" pitchFamily="2" charset="2"/>
              <a:buChar char="Ø"/>
            </a:pPr>
            <a:r>
              <a:rPr lang="en-US" sz="2800" b="1" dirty="0"/>
              <a:t> </a:t>
            </a:r>
            <a:r>
              <a:rPr lang="en-US" sz="2800" b="1" dirty="0" smtClean="0"/>
              <a:t> &gt;</a:t>
            </a:r>
            <a:r>
              <a:rPr lang="en-US" sz="2800" b="1" dirty="0"/>
              <a:t> </a:t>
            </a:r>
            <a:endParaRPr lang="en-US" sz="2800" dirty="0"/>
          </a:p>
          <a:p>
            <a:pPr lvl="0">
              <a:buClr>
                <a:schemeClr val="tx1"/>
              </a:buClr>
              <a:buSzPct val="70000"/>
              <a:buFont typeface="Wingdings" panose="05000000000000000000" pitchFamily="2" charset="2"/>
              <a:buChar char="Ø"/>
            </a:pPr>
            <a:r>
              <a:rPr lang="en-US" sz="2800" b="1" dirty="0"/>
              <a:t> </a:t>
            </a:r>
            <a:r>
              <a:rPr lang="en-US" sz="2800" b="1" dirty="0" smtClean="0"/>
              <a:t> &lt;=</a:t>
            </a:r>
            <a:endParaRPr lang="en-US" sz="2800" dirty="0"/>
          </a:p>
          <a:p>
            <a:pPr lvl="0">
              <a:buClr>
                <a:schemeClr val="tx1"/>
              </a:buClr>
              <a:buSzPct val="70000"/>
              <a:buFont typeface="Wingdings" panose="05000000000000000000" pitchFamily="2" charset="2"/>
              <a:buChar char="Ø"/>
            </a:pPr>
            <a:r>
              <a:rPr lang="en-US" sz="2800" b="1" dirty="0"/>
              <a:t> </a:t>
            </a:r>
            <a:r>
              <a:rPr lang="en-US" sz="2800" b="1" dirty="0" smtClean="0"/>
              <a:t> &gt;=</a:t>
            </a:r>
          </a:p>
          <a:p>
            <a:pPr marL="0" lvl="0" indent="0">
              <a:buClr>
                <a:schemeClr val="tx1"/>
              </a:buClr>
              <a:buSzPct val="70000"/>
              <a:buNone/>
            </a:pPr>
            <a:endParaRPr lang="en-US" sz="2800" dirty="0"/>
          </a:p>
          <a:p>
            <a:endParaRPr lang="en-US" sz="2800" dirty="0"/>
          </a:p>
        </p:txBody>
      </p:sp>
    </p:spTree>
    <p:extLst>
      <p:ext uri="{BB962C8B-B14F-4D97-AF65-F5344CB8AC3E}">
        <p14:creationId xmlns:p14="http://schemas.microsoft.com/office/powerpoint/2010/main" val="47043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8741"/>
            <a:ext cx="10058400" cy="1450757"/>
          </a:xfrm>
        </p:spPr>
        <p:txBody>
          <a:bodyPr>
            <a:normAutofit/>
          </a:bodyPr>
          <a:lstStyle/>
          <a:p>
            <a:r>
              <a:rPr lang="en-US" sz="3200" b="1" dirty="0">
                <a:latin typeface="+mn-lt"/>
              </a:rPr>
              <a:t>Membership operators:</a:t>
            </a:r>
            <a:r>
              <a:rPr lang="en-US" sz="3200" dirty="0">
                <a:latin typeface="+mn-lt"/>
              </a:rPr>
              <a:t/>
            </a:r>
            <a:br>
              <a:rPr lang="en-US" sz="3200" dirty="0">
                <a:latin typeface="+mn-lt"/>
              </a:rPr>
            </a:br>
            <a:endParaRPr lang="en-US" sz="3200" dirty="0">
              <a:latin typeface="+mn-lt"/>
            </a:endParaRPr>
          </a:p>
        </p:txBody>
      </p:sp>
      <p:sp>
        <p:nvSpPr>
          <p:cNvPr id="3" name="Content Placeholder 2"/>
          <p:cNvSpPr>
            <a:spLocks noGrp="1"/>
          </p:cNvSpPr>
          <p:nvPr>
            <p:ph idx="1"/>
          </p:nvPr>
        </p:nvSpPr>
        <p:spPr/>
        <p:txBody>
          <a:bodyPr>
            <a:normAutofit/>
          </a:bodyPr>
          <a:lstStyle/>
          <a:p>
            <a:pPr lvl="0"/>
            <a:endParaRPr lang="en-US" sz="2800" b="1" dirty="0" smtClean="0"/>
          </a:p>
          <a:p>
            <a:pPr lvl="0">
              <a:buClrTx/>
              <a:buSzPct val="80000"/>
              <a:buFont typeface="Wingdings" panose="05000000000000000000" pitchFamily="2" charset="2"/>
              <a:buChar char="Ø"/>
            </a:pPr>
            <a:r>
              <a:rPr lang="en-US" sz="2800" b="1" dirty="0" smtClean="0"/>
              <a:t>   in</a:t>
            </a:r>
            <a:endParaRPr lang="en-US" sz="2800" dirty="0"/>
          </a:p>
          <a:p>
            <a:pPr lvl="0">
              <a:buClrTx/>
              <a:buSzPct val="80000"/>
              <a:buFont typeface="Wingdings" panose="05000000000000000000" pitchFamily="2" charset="2"/>
              <a:buChar char="Ø"/>
            </a:pPr>
            <a:r>
              <a:rPr lang="en-US" sz="2800" b="1" dirty="0"/>
              <a:t> </a:t>
            </a:r>
            <a:r>
              <a:rPr lang="en-US" sz="2800" b="1" dirty="0" smtClean="0"/>
              <a:t>  not </a:t>
            </a:r>
            <a:r>
              <a:rPr lang="en-US" sz="2800" b="1" dirty="0"/>
              <a:t>in</a:t>
            </a:r>
            <a:endParaRPr lang="en-US" sz="2800" dirty="0"/>
          </a:p>
          <a:p>
            <a:endParaRPr lang="en-US" sz="2800" dirty="0"/>
          </a:p>
        </p:txBody>
      </p:sp>
    </p:spTree>
    <p:extLst>
      <p:ext uri="{BB962C8B-B14F-4D97-AF65-F5344CB8AC3E}">
        <p14:creationId xmlns:p14="http://schemas.microsoft.com/office/powerpoint/2010/main" val="31054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Methods and functions on Set:</a:t>
            </a:r>
            <a:endParaRPr lang="en-US" sz="3200" dirty="0">
              <a:latin typeface="+mn-lt"/>
            </a:endParaRPr>
          </a:p>
        </p:txBody>
      </p:sp>
      <p:sp>
        <p:nvSpPr>
          <p:cNvPr id="3" name="Content Placeholder 2"/>
          <p:cNvSpPr>
            <a:spLocks noGrp="1"/>
          </p:cNvSpPr>
          <p:nvPr>
            <p:ph idx="1"/>
          </p:nvPr>
        </p:nvSpPr>
        <p:spPr/>
        <p:txBody>
          <a:bodyPr>
            <a:normAutofit/>
          </a:bodyPr>
          <a:lstStyle/>
          <a:p>
            <a:endParaRPr lang="en-US" b="1" dirty="0" smtClean="0"/>
          </a:p>
          <a:p>
            <a:pPr>
              <a:buFont typeface="Wingdings" panose="05000000000000000000" pitchFamily="2" charset="2"/>
              <a:buChar char="Ø"/>
            </a:pPr>
            <a:r>
              <a:rPr lang="en-US" b="1" dirty="0" smtClean="0"/>
              <a:t>Len</a:t>
            </a:r>
            <a:r>
              <a:rPr lang="en-US" b="1" dirty="0"/>
              <a:t>() </a:t>
            </a:r>
            <a:r>
              <a:rPr lang="en-US" b="1" dirty="0" smtClean="0"/>
              <a:t>function:</a:t>
            </a:r>
          </a:p>
          <a:p>
            <a:r>
              <a:rPr lang="en-US" b="1" dirty="0"/>
              <a:t> </a:t>
            </a:r>
            <a:r>
              <a:rPr lang="en-US" b="1" dirty="0" smtClean="0"/>
              <a:t>           </a:t>
            </a:r>
            <a:r>
              <a:rPr lang="en-US" dirty="0"/>
              <a:t>returns number of elements </a:t>
            </a:r>
          </a:p>
          <a:p>
            <a:endParaRPr lang="en-US" dirty="0" smtClean="0"/>
          </a:p>
          <a:p>
            <a:pPr>
              <a:buFont typeface="Wingdings" panose="05000000000000000000" pitchFamily="2" charset="2"/>
              <a:buChar char="Ø"/>
            </a:pPr>
            <a:r>
              <a:rPr lang="en-US" b="1" dirty="0" smtClean="0"/>
              <a:t>add()  </a:t>
            </a:r>
            <a:r>
              <a:rPr lang="en-US" b="1" dirty="0"/>
              <a:t>method </a:t>
            </a:r>
            <a:endParaRPr lang="en-US" b="1" dirty="0" smtClean="0"/>
          </a:p>
          <a:p>
            <a:r>
              <a:rPr lang="en-US" b="1" dirty="0"/>
              <a:t> </a:t>
            </a:r>
            <a:r>
              <a:rPr lang="en-US" b="1" dirty="0" smtClean="0"/>
              <a:t>          </a:t>
            </a:r>
            <a:r>
              <a:rPr lang="en-US" dirty="0" smtClean="0"/>
              <a:t>adds the given element to the Set</a:t>
            </a:r>
          </a:p>
          <a:p>
            <a:r>
              <a:rPr lang="en-US" dirty="0"/>
              <a:t> </a:t>
            </a:r>
            <a:r>
              <a:rPr lang="en-US" dirty="0" smtClean="0"/>
              <a:t>           ex: </a:t>
            </a:r>
            <a:r>
              <a:rPr lang="en-US" dirty="0" err="1" smtClean="0"/>
              <a:t>s.add</a:t>
            </a:r>
            <a:r>
              <a:rPr lang="en-US" dirty="0" smtClean="0"/>
              <a:t>(“python”)</a:t>
            </a:r>
            <a:endParaRPr lang="en-US" dirty="0"/>
          </a:p>
          <a:p>
            <a:endParaRPr lang="en-US" dirty="0"/>
          </a:p>
          <a:p>
            <a:endParaRPr lang="en-US" dirty="0"/>
          </a:p>
        </p:txBody>
      </p:sp>
    </p:spTree>
    <p:extLst>
      <p:ext uri="{BB962C8B-B14F-4D97-AF65-F5344CB8AC3E}">
        <p14:creationId xmlns:p14="http://schemas.microsoft.com/office/powerpoint/2010/main" val="1955718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Methods and functions on Set:</a:t>
            </a:r>
            <a:endParaRPr lang="en-US" sz="3200" dirty="0">
              <a:latin typeface="+mn-lt"/>
            </a:endParaRPr>
          </a:p>
        </p:txBody>
      </p:sp>
      <p:sp>
        <p:nvSpPr>
          <p:cNvPr id="3" name="Content Placeholder 2"/>
          <p:cNvSpPr>
            <a:spLocks noGrp="1"/>
          </p:cNvSpPr>
          <p:nvPr>
            <p:ph idx="1"/>
          </p:nvPr>
        </p:nvSpPr>
        <p:spPr/>
        <p:txBody>
          <a:bodyPr>
            <a:normAutofit/>
          </a:bodyPr>
          <a:lstStyle/>
          <a:p>
            <a:endParaRPr lang="en-US" b="1" dirty="0" smtClean="0"/>
          </a:p>
          <a:p>
            <a:pPr marL="0" indent="0">
              <a:buNone/>
            </a:pPr>
            <a:r>
              <a:rPr lang="en-US" b="1" dirty="0"/>
              <a:t>update() method </a:t>
            </a:r>
          </a:p>
          <a:p>
            <a:pPr lvl="0"/>
            <a:r>
              <a:rPr lang="en-US" b="1" dirty="0"/>
              <a:t>          </a:t>
            </a:r>
            <a:r>
              <a:rPr lang="en-US" dirty="0"/>
              <a:t>To add multiple elements to the set</a:t>
            </a:r>
          </a:p>
          <a:p>
            <a:pPr lvl="0"/>
            <a:r>
              <a:rPr lang="en-US" dirty="0"/>
              <a:t>          The input for update method must be </a:t>
            </a:r>
            <a:r>
              <a:rPr lang="en-US" dirty="0" err="1" smtClean="0"/>
              <a:t>itereble</a:t>
            </a:r>
            <a:r>
              <a:rPr lang="en-US" dirty="0" smtClean="0"/>
              <a:t> </a:t>
            </a:r>
            <a:r>
              <a:rPr lang="en-US" dirty="0"/>
              <a:t>object like </a:t>
            </a:r>
            <a:r>
              <a:rPr lang="en-US" dirty="0" err="1"/>
              <a:t>list,range</a:t>
            </a:r>
            <a:r>
              <a:rPr lang="en-US" dirty="0"/>
              <a:t> </a:t>
            </a:r>
            <a:r>
              <a:rPr lang="en-US" b="1" dirty="0"/>
              <a:t>, string</a:t>
            </a:r>
          </a:p>
          <a:p>
            <a:pPr lvl="0"/>
            <a:r>
              <a:rPr lang="en-US" b="1" dirty="0"/>
              <a:t>           ex: </a:t>
            </a:r>
            <a:r>
              <a:rPr lang="en-US" b="1" dirty="0" err="1"/>
              <a:t>s.update</a:t>
            </a:r>
            <a:r>
              <a:rPr lang="en-US" b="1" dirty="0"/>
              <a:t>(sequence) </a:t>
            </a:r>
            <a:r>
              <a:rPr lang="en-US" dirty="0"/>
              <a:t> </a:t>
            </a:r>
          </a:p>
          <a:p>
            <a:endParaRPr lang="en-US" dirty="0"/>
          </a:p>
          <a:p>
            <a:endParaRPr lang="en-US" dirty="0"/>
          </a:p>
        </p:txBody>
      </p:sp>
    </p:spTree>
    <p:extLst>
      <p:ext uri="{BB962C8B-B14F-4D97-AF65-F5344CB8AC3E}">
        <p14:creationId xmlns:p14="http://schemas.microsoft.com/office/powerpoint/2010/main" val="177813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Methods and functions on Set:</a:t>
            </a:r>
            <a:endParaRPr lang="en-US" sz="3200" dirty="0">
              <a:latin typeface="+mn-lt"/>
            </a:endParaRPr>
          </a:p>
        </p:txBody>
      </p:sp>
      <p:sp>
        <p:nvSpPr>
          <p:cNvPr id="3" name="Content Placeholder 2"/>
          <p:cNvSpPr>
            <a:spLocks noGrp="1"/>
          </p:cNvSpPr>
          <p:nvPr>
            <p:ph idx="1"/>
          </p:nvPr>
        </p:nvSpPr>
        <p:spPr/>
        <p:txBody>
          <a:bodyPr>
            <a:normAutofit/>
          </a:bodyPr>
          <a:lstStyle/>
          <a:p>
            <a:pPr lvl="0"/>
            <a:r>
              <a:rPr lang="en-US" sz="2800" b="1" dirty="0"/>
              <a:t>Remove () method</a:t>
            </a:r>
          </a:p>
          <a:p>
            <a:pPr lvl="0"/>
            <a:r>
              <a:rPr lang="en-US" sz="2400" dirty="0"/>
              <a:t>Specified element will be removed from the SET, if the element is not present then, key error will be raised  </a:t>
            </a:r>
            <a:endParaRPr lang="en-US" sz="2400" dirty="0" smtClean="0"/>
          </a:p>
          <a:p>
            <a:pPr lvl="0"/>
            <a:r>
              <a:rPr lang="en-US" sz="2400" dirty="0"/>
              <a:t> </a:t>
            </a:r>
            <a:r>
              <a:rPr lang="en-US" sz="2400" dirty="0" smtClean="0"/>
              <a:t>  ex:  </a:t>
            </a:r>
            <a:r>
              <a:rPr lang="en-US" sz="2400" dirty="0" err="1" smtClean="0"/>
              <a:t>s.remeove</a:t>
            </a:r>
            <a:r>
              <a:rPr lang="en-US" sz="2400" dirty="0" smtClean="0"/>
              <a:t>(element)</a:t>
            </a:r>
          </a:p>
          <a:p>
            <a:pPr lvl="0"/>
            <a:r>
              <a:rPr lang="en-US" sz="2800" b="1" dirty="0"/>
              <a:t>Discord () method:</a:t>
            </a:r>
          </a:p>
          <a:p>
            <a:pPr lvl="0"/>
            <a:r>
              <a:rPr lang="en-US" sz="2400" dirty="0"/>
              <a:t>Specified element will be removed from the SET </a:t>
            </a:r>
            <a:r>
              <a:rPr lang="en-US" sz="2400" dirty="0" smtClean="0"/>
              <a:t>, if the </a:t>
            </a:r>
            <a:r>
              <a:rPr lang="en-US" sz="2400" dirty="0"/>
              <a:t>element is not present in the Set, it will not be thrown any error</a:t>
            </a:r>
          </a:p>
          <a:p>
            <a:pPr lvl="0"/>
            <a:endParaRPr lang="en-US" sz="2400" dirty="0"/>
          </a:p>
          <a:p>
            <a:endParaRPr lang="en-US" dirty="0"/>
          </a:p>
        </p:txBody>
      </p:sp>
    </p:spTree>
    <p:extLst>
      <p:ext uri="{BB962C8B-B14F-4D97-AF65-F5344CB8AC3E}">
        <p14:creationId xmlns:p14="http://schemas.microsoft.com/office/powerpoint/2010/main" val="793331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7EC1EE"/>
      </a:accent1>
      <a:accent2>
        <a:srgbClr val="FFFE9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837</Words>
  <Application>Microsoft Office PowerPoint</Application>
  <PresentationFormat>Widescreen</PresentationFormat>
  <Paragraphs>133</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Python Set Properties </vt:lpstr>
      <vt:lpstr>Creating a set object:</vt:lpstr>
      <vt:lpstr>PowerPoint Presentation</vt:lpstr>
      <vt:lpstr>Equality operators: </vt:lpstr>
      <vt:lpstr>Relational operators(Better not to use on SET): </vt:lpstr>
      <vt:lpstr>Membership operators: </vt:lpstr>
      <vt:lpstr>Methods and functions on Set:</vt:lpstr>
      <vt:lpstr>Methods and functions on Set:</vt:lpstr>
      <vt:lpstr>Methods and functions on Set:</vt:lpstr>
      <vt:lpstr>Methods and functions on Set:</vt:lpstr>
      <vt:lpstr>Methods and functions on Set:</vt:lpstr>
      <vt:lpstr>Set specific mathematical operators: </vt:lpstr>
      <vt:lpstr>Union method() </vt:lpstr>
      <vt:lpstr>Intersection() method: </vt:lpstr>
      <vt:lpstr>Difference() method: </vt:lpstr>
      <vt:lpstr>Symmetric_difference () </vt:lpstr>
      <vt:lpstr>Set Comprehension : </vt:lpstr>
    </vt:vector>
  </TitlesOfParts>
  <Company>ADVA Optical Networking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Ananthula</dc:creator>
  <cp:lastModifiedBy>Sandeep Ananthula</cp:lastModifiedBy>
  <cp:revision>233</cp:revision>
  <dcterms:created xsi:type="dcterms:W3CDTF">2020-01-21T11:55:26Z</dcterms:created>
  <dcterms:modified xsi:type="dcterms:W3CDTF">2020-04-15T02:39:30Z</dcterms:modified>
</cp:coreProperties>
</file>