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70" r:id="rId2"/>
    <p:sldId id="271" r:id="rId3"/>
    <p:sldId id="272" r:id="rId4"/>
    <p:sldId id="273" r:id="rId5"/>
    <p:sldId id="274" r:id="rId6"/>
    <p:sldId id="275" r:id="rId7"/>
    <p:sldId id="276" r:id="rId8"/>
    <p:sldId id="278" r:id="rId9"/>
    <p:sldId id="279" r:id="rId10"/>
    <p:sldId id="280" r:id="rId11"/>
    <p:sldId id="281" r:id="rId12"/>
    <p:sldId id="282" r:id="rId13"/>
    <p:sldId id="283" r:id="rId14"/>
    <p:sldId id="287" r:id="rId15"/>
    <p:sldId id="284" r:id="rId16"/>
    <p:sldId id="285" r:id="rId17"/>
    <p:sldId id="286" r:id="rId18"/>
    <p:sldId id="277" r:id="rId19"/>
    <p:sldId id="288" r:id="rId20"/>
    <p:sldId id="289" r:id="rId21"/>
    <p:sldId id="290" r:id="rId22"/>
    <p:sldId id="292" r:id="rId23"/>
    <p:sldId id="291" r:id="rId24"/>
    <p:sldId id="293" r:id="rId25"/>
    <p:sldId id="294" r:id="rId26"/>
    <p:sldId id="295" r:id="rId27"/>
    <p:sldId id="296" r:id="rId28"/>
    <p:sldId id="297" r:id="rId29"/>
    <p:sldId id="298" r:id="rId30"/>
    <p:sldId id="299" r:id="rId31"/>
    <p:sldId id="300" r:id="rId32"/>
    <p:sldId id="30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3333" autoAdjust="0"/>
  </p:normalViewPr>
  <p:slideViewPr>
    <p:cSldViewPr snapToGrid="0">
      <p:cViewPr>
        <p:scale>
          <a:sx n="50" d="100"/>
          <a:sy n="50" d="100"/>
        </p:scale>
        <p:origin x="2094" y="234"/>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C320D-C6DC-4C00-B4AC-1F738CC031D1}"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D3EC1-6D54-424A-BB38-4381A4499E72}" type="slidenum">
              <a:rPr lang="en-US" smtClean="0"/>
              <a:t>‹#›</a:t>
            </a:fld>
            <a:endParaRPr lang="en-US"/>
          </a:p>
        </p:txBody>
      </p:sp>
    </p:spTree>
    <p:extLst>
      <p:ext uri="{BB962C8B-B14F-4D97-AF65-F5344CB8AC3E}">
        <p14:creationId xmlns:p14="http://schemas.microsoft.com/office/powerpoint/2010/main" val="342698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2D3EC1-6D54-424A-BB38-4381A4499E72}" type="slidenum">
              <a:rPr lang="en-US" smtClean="0"/>
              <a:t>1</a:t>
            </a:fld>
            <a:endParaRPr lang="en-US"/>
          </a:p>
        </p:txBody>
      </p:sp>
    </p:spTree>
    <p:extLst>
      <p:ext uri="{BB962C8B-B14F-4D97-AF65-F5344CB8AC3E}">
        <p14:creationId xmlns:p14="http://schemas.microsoft.com/office/powerpoint/2010/main" val="54648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21</a:t>
            </a:fld>
            <a:endParaRPr lang="en-US"/>
          </a:p>
        </p:txBody>
      </p:sp>
    </p:spTree>
    <p:extLst>
      <p:ext uri="{BB962C8B-B14F-4D97-AF65-F5344CB8AC3E}">
        <p14:creationId xmlns:p14="http://schemas.microsoft.com/office/powerpoint/2010/main" val="1034980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def</a:t>
            </a:r>
            <a:r>
              <a:rPr lang="en-US" dirty="0" smtClean="0"/>
              <a:t> fun1():</a:t>
            </a:r>
          </a:p>
          <a:p>
            <a:r>
              <a:rPr lang="en-US" dirty="0" smtClean="0"/>
              <a:t>    a = 10</a:t>
            </a:r>
          </a:p>
          <a:p>
            <a:r>
              <a:rPr lang="en-US" dirty="0" smtClean="0"/>
              <a:t>    print("printing a in f1:",a) # prints 10, </a:t>
            </a:r>
            <a:r>
              <a:rPr lang="en-US" dirty="0" err="1" smtClean="0"/>
              <a:t>aways</a:t>
            </a:r>
            <a:r>
              <a:rPr lang="en-US" dirty="0" smtClean="0"/>
              <a:t> </a:t>
            </a:r>
            <a:r>
              <a:rPr lang="en-US" dirty="0" err="1" smtClean="0"/>
              <a:t>preferance</a:t>
            </a:r>
            <a:r>
              <a:rPr lang="en-US" dirty="0" smtClean="0"/>
              <a:t> is to local variable</a:t>
            </a:r>
          </a:p>
          <a:p>
            <a:r>
              <a:rPr lang="en-US" dirty="0" smtClean="0"/>
              <a:t>    global b</a:t>
            </a:r>
          </a:p>
          <a:p>
            <a:r>
              <a:rPr lang="en-US" dirty="0" smtClean="0"/>
              <a:t>    b =1122</a:t>
            </a:r>
          </a:p>
          <a:p>
            <a:r>
              <a:rPr lang="en-US" dirty="0" smtClean="0"/>
              <a:t>    print("print b in f1 after global </a:t>
            </a:r>
            <a:r>
              <a:rPr lang="en-US" dirty="0" err="1" smtClean="0"/>
              <a:t>keyword:",b</a:t>
            </a:r>
            <a:r>
              <a:rPr lang="en-US" dirty="0" smtClean="0"/>
              <a:t>) #prints 1122</a:t>
            </a:r>
          </a:p>
          <a:p>
            <a:r>
              <a:rPr lang="en-US" dirty="0" err="1" smtClean="0"/>
              <a:t>def</a:t>
            </a:r>
            <a:r>
              <a:rPr lang="en-US" dirty="0" smtClean="0"/>
              <a:t> fun2():</a:t>
            </a:r>
          </a:p>
          <a:p>
            <a:r>
              <a:rPr lang="en-US" dirty="0" smtClean="0"/>
              <a:t>    print("printing a in f2:",a) #prints 100</a:t>
            </a:r>
          </a:p>
          <a:p>
            <a:r>
              <a:rPr lang="en-US" dirty="0" smtClean="0"/>
              <a:t>    #b = 20</a:t>
            </a:r>
          </a:p>
          <a:p>
            <a:r>
              <a:rPr lang="en-US" dirty="0" smtClean="0"/>
              <a:t>    print("printing b in f2:",b) #prints 1122, as b is made as global variable, now it will be </a:t>
            </a:r>
            <a:r>
              <a:rPr lang="en-US" dirty="0" err="1" smtClean="0"/>
              <a:t>accessable</a:t>
            </a:r>
            <a:r>
              <a:rPr lang="en-US" dirty="0" smtClean="0"/>
              <a:t> in fun2 also</a:t>
            </a:r>
          </a:p>
          <a:p>
            <a:endParaRPr lang="en-US" dirty="0" smtClean="0"/>
          </a:p>
          <a:p>
            <a:endParaRPr lang="en-US" dirty="0" smtClean="0"/>
          </a:p>
          <a:p>
            <a:r>
              <a:rPr lang="en-US" dirty="0" smtClean="0"/>
              <a:t>a =100</a:t>
            </a:r>
          </a:p>
          <a:p>
            <a:r>
              <a:rPr lang="en-US" dirty="0" smtClean="0"/>
              <a:t>fun1()</a:t>
            </a:r>
          </a:p>
          <a:p>
            <a:endParaRPr lang="en-US" dirty="0" smtClean="0"/>
          </a:p>
          <a:p>
            <a:r>
              <a:rPr lang="en-US" dirty="0" smtClean="0"/>
              <a:t>fun2()</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22</a:t>
            </a:fld>
            <a:endParaRPr lang="en-US"/>
          </a:p>
        </p:txBody>
      </p:sp>
    </p:spTree>
    <p:extLst>
      <p:ext uri="{BB962C8B-B14F-4D97-AF65-F5344CB8AC3E}">
        <p14:creationId xmlns:p14="http://schemas.microsoft.com/office/powerpoint/2010/main" val="709613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Globals</a:t>
            </a:r>
            <a:r>
              <a:rPr lang="en-US" dirty="0" smtClean="0"/>
              <a:t>() function returns all</a:t>
            </a:r>
            <a:r>
              <a:rPr lang="en-US" baseline="0" dirty="0" smtClean="0"/>
              <a:t> the global variables in the module, in </a:t>
            </a:r>
            <a:r>
              <a:rPr lang="en-US" baseline="0" dirty="0" err="1" smtClean="0"/>
              <a:t>dict</a:t>
            </a:r>
            <a:r>
              <a:rPr lang="en-US" baseline="0" dirty="0" smtClean="0"/>
              <a:t> format</a:t>
            </a:r>
          </a:p>
          <a:p>
            <a:endParaRPr lang="en-US" baseline="0" dirty="0" smtClean="0"/>
          </a:p>
          <a:p>
            <a:r>
              <a:rPr lang="en-US" baseline="0" dirty="0" err="1" smtClean="0"/>
              <a:t>Globals</a:t>
            </a:r>
            <a:r>
              <a:rPr lang="en-US" baseline="0" dirty="0" smtClean="0"/>
              <a:t>()[a]</a:t>
            </a:r>
          </a:p>
          <a:p>
            <a:r>
              <a:rPr lang="en-US" baseline="0" dirty="0" err="1" smtClean="0"/>
              <a:t>Globals</a:t>
            </a:r>
            <a:r>
              <a:rPr lang="en-US" baseline="0" dirty="0" smtClean="0"/>
              <a:t>().get(‘a’) </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23</a:t>
            </a:fld>
            <a:endParaRPr lang="en-US"/>
          </a:p>
        </p:txBody>
      </p:sp>
    </p:spTree>
    <p:extLst>
      <p:ext uri="{BB962C8B-B14F-4D97-AF65-F5344CB8AC3E}">
        <p14:creationId xmlns:p14="http://schemas.microsoft.com/office/powerpoint/2010/main" val="193045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WAP to write factorial of given number</a:t>
            </a:r>
            <a:r>
              <a:rPr lang="en-US" baseline="0" dirty="0" smtClean="0"/>
              <a:t> using  recursive</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24</a:t>
            </a:fld>
            <a:endParaRPr lang="en-US"/>
          </a:p>
        </p:txBody>
      </p:sp>
    </p:spTree>
    <p:extLst>
      <p:ext uri="{BB962C8B-B14F-4D97-AF65-F5344CB8AC3E}">
        <p14:creationId xmlns:p14="http://schemas.microsoft.com/office/powerpoint/2010/main" val="3909399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for one time use/ instant use</a:t>
            </a:r>
          </a:p>
          <a:p>
            <a:r>
              <a:rPr lang="en-US" dirty="0" smtClean="0"/>
              <a:t>Ex: </a:t>
            </a:r>
          </a:p>
          <a:p>
            <a:r>
              <a:rPr lang="en-US" dirty="0" smtClean="0"/>
              <a:t>s = lambda a:a+10</a:t>
            </a:r>
          </a:p>
          <a:p>
            <a:r>
              <a:rPr lang="en-US" dirty="0" smtClean="0"/>
              <a:t>print(s(10))  # prints 20</a:t>
            </a:r>
          </a:p>
          <a:p>
            <a:r>
              <a:rPr lang="en-US" dirty="0" smtClean="0"/>
              <a:t>print("s =",s) # prints</a:t>
            </a:r>
            <a:r>
              <a:rPr lang="en-US" baseline="0" dirty="0" smtClean="0"/>
              <a:t> s address</a:t>
            </a:r>
          </a:p>
          <a:p>
            <a:endParaRPr lang="en-US" baseline="0" dirty="0" smtClean="0"/>
          </a:p>
          <a:p>
            <a:r>
              <a:rPr lang="en-US" baseline="0" dirty="0" smtClean="0"/>
              <a:t>Ex2:</a:t>
            </a:r>
          </a:p>
          <a:p>
            <a:r>
              <a:rPr lang="en-US" dirty="0" smtClean="0"/>
              <a:t>x = lambda </a:t>
            </a:r>
            <a:r>
              <a:rPr lang="en-US" dirty="0" err="1" smtClean="0"/>
              <a:t>a,b</a:t>
            </a:r>
            <a:r>
              <a:rPr lang="en-US" dirty="0" smtClean="0"/>
              <a:t> : a*b</a:t>
            </a:r>
          </a:p>
          <a:p>
            <a:r>
              <a:rPr lang="en-US" dirty="0" smtClean="0"/>
              <a:t>res = x(10,20)</a:t>
            </a:r>
          </a:p>
          <a:p>
            <a:r>
              <a:rPr lang="en-US" dirty="0" smtClean="0"/>
              <a:t>print("result = ",res)</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25</a:t>
            </a:fld>
            <a:endParaRPr lang="en-US"/>
          </a:p>
        </p:txBody>
      </p:sp>
    </p:spTree>
    <p:extLst>
      <p:ext uri="{BB962C8B-B14F-4D97-AF65-F5344CB8AC3E}">
        <p14:creationId xmlns:p14="http://schemas.microsoft.com/office/powerpoint/2010/main" val="364766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 string type Without filter function</a:t>
            </a:r>
          </a:p>
          <a:p>
            <a:r>
              <a:rPr lang="en-US" dirty="0" smtClean="0"/>
              <a:t>l = [1,"c",2,"c++",3,"python"]</a:t>
            </a:r>
          </a:p>
          <a:p>
            <a:r>
              <a:rPr lang="en-US" dirty="0" err="1" smtClean="0"/>
              <a:t>def</a:t>
            </a:r>
            <a:r>
              <a:rPr lang="en-US" dirty="0" smtClean="0"/>
              <a:t> </a:t>
            </a:r>
            <a:r>
              <a:rPr lang="en-US" dirty="0" err="1" smtClean="0"/>
              <a:t>isString</a:t>
            </a:r>
            <a:r>
              <a:rPr lang="en-US" dirty="0" smtClean="0"/>
              <a:t>(</a:t>
            </a:r>
            <a:r>
              <a:rPr lang="en-US" dirty="0" err="1" smtClean="0"/>
              <a:t>i</a:t>
            </a:r>
            <a:r>
              <a:rPr lang="en-US" dirty="0" smtClean="0"/>
              <a:t>):</a:t>
            </a:r>
          </a:p>
          <a:p>
            <a:r>
              <a:rPr lang="en-US" dirty="0" smtClean="0"/>
              <a:t>    if type(</a:t>
            </a:r>
            <a:r>
              <a:rPr lang="en-US" dirty="0" err="1" smtClean="0"/>
              <a:t>i</a:t>
            </a:r>
            <a:r>
              <a:rPr lang="en-US" dirty="0" smtClean="0"/>
              <a:t>) == </a:t>
            </a:r>
            <a:r>
              <a:rPr lang="en-US" dirty="0" err="1" smtClean="0"/>
              <a:t>str</a:t>
            </a:r>
            <a:r>
              <a:rPr lang="en-US" dirty="0" smtClean="0"/>
              <a:t>:</a:t>
            </a:r>
          </a:p>
          <a:p>
            <a:r>
              <a:rPr lang="en-US" dirty="0" smtClean="0"/>
              <a:t>        return True</a:t>
            </a:r>
          </a:p>
          <a:p>
            <a:r>
              <a:rPr lang="en-US" dirty="0" smtClean="0"/>
              <a:t>    else:</a:t>
            </a:r>
          </a:p>
          <a:p>
            <a:r>
              <a:rPr lang="en-US" dirty="0" smtClean="0"/>
              <a:t>        return False</a:t>
            </a:r>
          </a:p>
          <a:p>
            <a:r>
              <a:rPr lang="en-US" dirty="0" err="1" smtClean="0"/>
              <a:t>sList</a:t>
            </a:r>
            <a:r>
              <a:rPr lang="en-US" dirty="0" smtClean="0"/>
              <a:t> = []</a:t>
            </a:r>
          </a:p>
          <a:p>
            <a:r>
              <a:rPr lang="en-US" dirty="0" smtClean="0"/>
              <a:t>for </a:t>
            </a:r>
            <a:r>
              <a:rPr lang="en-US" dirty="0" err="1" smtClean="0"/>
              <a:t>i</a:t>
            </a:r>
            <a:r>
              <a:rPr lang="en-US" dirty="0" smtClean="0"/>
              <a:t> in l:</a:t>
            </a:r>
          </a:p>
          <a:p>
            <a:r>
              <a:rPr lang="en-US" dirty="0" smtClean="0"/>
              <a:t>    if </a:t>
            </a:r>
            <a:r>
              <a:rPr lang="en-US" dirty="0" err="1" smtClean="0"/>
              <a:t>isString</a:t>
            </a:r>
            <a:r>
              <a:rPr lang="en-US" dirty="0" smtClean="0"/>
              <a:t>(</a:t>
            </a:r>
            <a:r>
              <a:rPr lang="en-US" dirty="0" err="1" smtClean="0"/>
              <a:t>i</a:t>
            </a:r>
            <a:r>
              <a:rPr lang="en-US" dirty="0" smtClean="0"/>
              <a:t>) == True:</a:t>
            </a:r>
          </a:p>
          <a:p>
            <a:r>
              <a:rPr lang="en-US" dirty="0" smtClean="0"/>
              <a:t>        </a:t>
            </a:r>
            <a:r>
              <a:rPr lang="en-US" dirty="0" err="1" smtClean="0"/>
              <a:t>sList.append</a:t>
            </a:r>
            <a:r>
              <a:rPr lang="en-US" dirty="0" smtClean="0"/>
              <a:t>(</a:t>
            </a:r>
            <a:r>
              <a:rPr lang="en-US" dirty="0" err="1" smtClean="0"/>
              <a:t>i</a:t>
            </a:r>
            <a:r>
              <a:rPr lang="en-US" dirty="0" smtClean="0"/>
              <a:t>)</a:t>
            </a:r>
          </a:p>
          <a:p>
            <a:endParaRPr lang="en-US" dirty="0" smtClean="0"/>
          </a:p>
          <a:p>
            <a:r>
              <a:rPr lang="en-US" dirty="0" smtClean="0"/>
              <a:t>print("</a:t>
            </a:r>
            <a:r>
              <a:rPr lang="en-US" dirty="0" err="1" smtClean="0"/>
              <a:t>sList</a:t>
            </a:r>
            <a:r>
              <a:rPr lang="en-US" dirty="0" smtClean="0"/>
              <a:t> = ",</a:t>
            </a:r>
            <a:r>
              <a:rPr lang="en-US" dirty="0" err="1" smtClean="0"/>
              <a:t>sList</a:t>
            </a:r>
            <a:r>
              <a:rPr lang="en-US" dirty="0" smtClean="0"/>
              <a:t>)</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26</a:t>
            </a:fld>
            <a:endParaRPr lang="en-US"/>
          </a:p>
        </p:txBody>
      </p:sp>
    </p:spTree>
    <p:extLst>
      <p:ext uri="{BB962C8B-B14F-4D97-AF65-F5344CB8AC3E}">
        <p14:creationId xmlns:p14="http://schemas.microsoft.com/office/powerpoint/2010/main" val="1371051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to filter string elements fro the list</a:t>
            </a:r>
          </a:p>
          <a:p>
            <a:r>
              <a:rPr lang="en-US" dirty="0" smtClean="0"/>
              <a:t>l = [1,"c",2,"c++",3,"python"]</a:t>
            </a:r>
          </a:p>
          <a:p>
            <a:r>
              <a:rPr lang="en-US" dirty="0" smtClean="0"/>
              <a:t>t = (100,"Hi",200,"Am",300,"python",400,"v3" )</a:t>
            </a:r>
          </a:p>
          <a:p>
            <a:r>
              <a:rPr lang="en-US" dirty="0" err="1" smtClean="0"/>
              <a:t>def</a:t>
            </a:r>
            <a:r>
              <a:rPr lang="en-US" dirty="0" smtClean="0"/>
              <a:t> </a:t>
            </a:r>
            <a:r>
              <a:rPr lang="en-US" dirty="0" err="1" smtClean="0"/>
              <a:t>isString</a:t>
            </a:r>
            <a:r>
              <a:rPr lang="en-US" dirty="0" smtClean="0"/>
              <a:t>(</a:t>
            </a:r>
            <a:r>
              <a:rPr lang="en-US" dirty="0" err="1" smtClean="0"/>
              <a:t>i</a:t>
            </a:r>
            <a:r>
              <a:rPr lang="en-US" dirty="0" smtClean="0"/>
              <a:t>):</a:t>
            </a:r>
          </a:p>
          <a:p>
            <a:r>
              <a:rPr lang="en-US" dirty="0" smtClean="0"/>
              <a:t>    if type(</a:t>
            </a:r>
            <a:r>
              <a:rPr lang="en-US" dirty="0" err="1" smtClean="0"/>
              <a:t>i</a:t>
            </a:r>
            <a:r>
              <a:rPr lang="en-US" dirty="0" smtClean="0"/>
              <a:t>) == </a:t>
            </a:r>
            <a:r>
              <a:rPr lang="en-US" dirty="0" err="1" smtClean="0"/>
              <a:t>str</a:t>
            </a:r>
            <a:r>
              <a:rPr lang="en-US" dirty="0" smtClean="0"/>
              <a:t>:</a:t>
            </a:r>
          </a:p>
          <a:p>
            <a:r>
              <a:rPr lang="en-US" dirty="0" smtClean="0"/>
              <a:t>        return True</a:t>
            </a:r>
          </a:p>
          <a:p>
            <a:r>
              <a:rPr lang="en-US" dirty="0" smtClean="0"/>
              <a:t>    else:</a:t>
            </a:r>
          </a:p>
          <a:p>
            <a:r>
              <a:rPr lang="en-US" dirty="0" smtClean="0"/>
              <a:t>        return False</a:t>
            </a:r>
          </a:p>
          <a:p>
            <a:r>
              <a:rPr lang="en-US" dirty="0" err="1" smtClean="0"/>
              <a:t>sList</a:t>
            </a:r>
            <a:r>
              <a:rPr lang="en-US" dirty="0" smtClean="0"/>
              <a:t> = []</a:t>
            </a:r>
          </a:p>
          <a:p>
            <a:r>
              <a:rPr lang="en-US" dirty="0" err="1" smtClean="0"/>
              <a:t>sTuple</a:t>
            </a:r>
            <a:r>
              <a:rPr lang="en-US" dirty="0" smtClean="0"/>
              <a:t> = ()</a:t>
            </a:r>
          </a:p>
          <a:p>
            <a:r>
              <a:rPr lang="en-US" dirty="0" err="1" smtClean="0"/>
              <a:t>sList</a:t>
            </a:r>
            <a:r>
              <a:rPr lang="en-US" dirty="0" smtClean="0"/>
              <a:t> = filter(</a:t>
            </a:r>
            <a:r>
              <a:rPr lang="en-US" dirty="0" err="1" smtClean="0"/>
              <a:t>isString,l</a:t>
            </a:r>
            <a:r>
              <a:rPr lang="en-US" dirty="0" smtClean="0"/>
              <a:t>)</a:t>
            </a:r>
          </a:p>
          <a:p>
            <a:r>
              <a:rPr lang="en-US" dirty="0" err="1" smtClean="0"/>
              <a:t>sTuple</a:t>
            </a:r>
            <a:r>
              <a:rPr lang="en-US" dirty="0" smtClean="0"/>
              <a:t> =  filter(</a:t>
            </a:r>
            <a:r>
              <a:rPr lang="en-US" dirty="0" err="1" smtClean="0"/>
              <a:t>isString,t</a:t>
            </a:r>
            <a:r>
              <a:rPr lang="en-US" dirty="0" smtClean="0"/>
              <a:t>)</a:t>
            </a:r>
          </a:p>
          <a:p>
            <a:r>
              <a:rPr lang="en-US" dirty="0" smtClean="0"/>
              <a:t>print("</a:t>
            </a:r>
            <a:r>
              <a:rPr lang="en-US" dirty="0" err="1" smtClean="0"/>
              <a:t>sList</a:t>
            </a:r>
            <a:r>
              <a:rPr lang="en-US" dirty="0" smtClean="0"/>
              <a:t> = ",</a:t>
            </a:r>
            <a:r>
              <a:rPr lang="en-US" dirty="0" err="1" smtClean="0"/>
              <a:t>sList</a:t>
            </a:r>
            <a:r>
              <a:rPr lang="en-US" dirty="0" smtClean="0"/>
              <a:t>)# prints </a:t>
            </a:r>
            <a:r>
              <a:rPr lang="en-US" dirty="0" err="1" smtClean="0"/>
              <a:t>objectc</a:t>
            </a:r>
            <a:endParaRPr lang="en-US" dirty="0" smtClean="0"/>
          </a:p>
          <a:p>
            <a:r>
              <a:rPr lang="en-US" dirty="0" smtClean="0"/>
              <a:t>print("type of </a:t>
            </a:r>
            <a:r>
              <a:rPr lang="en-US" dirty="0" err="1" smtClean="0"/>
              <a:t>sList</a:t>
            </a:r>
            <a:r>
              <a:rPr lang="en-US" dirty="0" smtClean="0"/>
              <a:t>", type(</a:t>
            </a:r>
            <a:r>
              <a:rPr lang="en-US" dirty="0" err="1" smtClean="0"/>
              <a:t>sList</a:t>
            </a:r>
            <a:r>
              <a:rPr lang="en-US" dirty="0" smtClean="0"/>
              <a:t>)) # prints type of object is filter</a:t>
            </a:r>
          </a:p>
          <a:p>
            <a:r>
              <a:rPr lang="en-US" dirty="0" smtClean="0"/>
              <a:t>print("convert to list :", list(</a:t>
            </a:r>
            <a:r>
              <a:rPr lang="en-US" dirty="0" err="1" smtClean="0"/>
              <a:t>sList</a:t>
            </a:r>
            <a:r>
              <a:rPr lang="en-US" dirty="0" smtClean="0"/>
              <a:t>))</a:t>
            </a:r>
          </a:p>
          <a:p>
            <a:r>
              <a:rPr lang="en-US" dirty="0" smtClean="0"/>
              <a:t>***************************************</a:t>
            </a:r>
          </a:p>
          <a:p>
            <a:r>
              <a:rPr lang="en-US" dirty="0" smtClean="0"/>
              <a:t>Using </a:t>
            </a:r>
            <a:r>
              <a:rPr lang="en-US" dirty="0" err="1" smtClean="0"/>
              <a:t>lamda</a:t>
            </a:r>
            <a:r>
              <a:rPr lang="en-US" baseline="0" dirty="0" smtClean="0"/>
              <a:t> and filter function</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27</a:t>
            </a:fld>
            <a:endParaRPr lang="en-US"/>
          </a:p>
        </p:txBody>
      </p:sp>
    </p:spTree>
    <p:extLst>
      <p:ext uri="{BB962C8B-B14F-4D97-AF65-F5344CB8AC3E}">
        <p14:creationId xmlns:p14="http://schemas.microsoft.com/office/powerpoint/2010/main" val="4004252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to filter string elements fro the list</a:t>
            </a:r>
          </a:p>
          <a:p>
            <a:r>
              <a:rPr lang="en-US" dirty="0" smtClean="0"/>
              <a:t>l = [1,"c",2,"c++",3,"python"]</a:t>
            </a:r>
          </a:p>
          <a:p>
            <a:r>
              <a:rPr lang="en-US" dirty="0" err="1" smtClean="0"/>
              <a:t>sList</a:t>
            </a:r>
            <a:r>
              <a:rPr lang="en-US" dirty="0" smtClean="0"/>
              <a:t> = list(filter(lambda i:type(i) == </a:t>
            </a:r>
            <a:r>
              <a:rPr lang="en-US" dirty="0" err="1" smtClean="0"/>
              <a:t>str</a:t>
            </a:r>
            <a:r>
              <a:rPr lang="en-US" dirty="0" smtClean="0"/>
              <a:t>, l))</a:t>
            </a:r>
          </a:p>
          <a:p>
            <a:r>
              <a:rPr lang="en-US" dirty="0" smtClean="0"/>
              <a:t>print("</a:t>
            </a:r>
            <a:r>
              <a:rPr lang="en-US" dirty="0" err="1" smtClean="0"/>
              <a:t>sList</a:t>
            </a:r>
            <a:r>
              <a:rPr lang="en-US" dirty="0" smtClean="0"/>
              <a:t> = ",</a:t>
            </a:r>
            <a:r>
              <a:rPr lang="en-US" dirty="0" err="1" smtClean="0"/>
              <a:t>sList</a:t>
            </a:r>
            <a:r>
              <a:rPr lang="en-US" dirty="0" smtClean="0"/>
              <a:t>)</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28</a:t>
            </a:fld>
            <a:endParaRPr lang="en-US"/>
          </a:p>
        </p:txBody>
      </p:sp>
    </p:spTree>
    <p:extLst>
      <p:ext uri="{BB962C8B-B14F-4D97-AF65-F5344CB8AC3E}">
        <p14:creationId xmlns:p14="http://schemas.microsoft.com/office/powerpoint/2010/main" val="3929400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 map with function1</a:t>
            </a:r>
          </a:p>
          <a:p>
            <a:r>
              <a:rPr lang="en-US" dirty="0" smtClean="0"/>
              <a:t>l = [1,2,3,4,5]</a:t>
            </a:r>
          </a:p>
          <a:p>
            <a:r>
              <a:rPr lang="en-US" dirty="0" err="1" smtClean="0"/>
              <a:t>def</a:t>
            </a:r>
            <a:r>
              <a:rPr lang="en-US" dirty="0" smtClean="0"/>
              <a:t> square(x):</a:t>
            </a:r>
          </a:p>
          <a:p>
            <a:r>
              <a:rPr lang="en-US" dirty="0" smtClean="0"/>
              <a:t>    return x*x</a:t>
            </a:r>
          </a:p>
          <a:p>
            <a:endParaRPr lang="en-US" dirty="0" smtClean="0"/>
          </a:p>
          <a:p>
            <a:r>
              <a:rPr lang="en-US" dirty="0" err="1" smtClean="0"/>
              <a:t>sqList</a:t>
            </a:r>
            <a:r>
              <a:rPr lang="en-US" dirty="0" smtClean="0"/>
              <a:t> = list(map(</a:t>
            </a:r>
            <a:r>
              <a:rPr lang="en-US" dirty="0" err="1" smtClean="0"/>
              <a:t>square,l</a:t>
            </a:r>
            <a:r>
              <a:rPr lang="en-US" dirty="0" smtClean="0"/>
              <a:t>))</a:t>
            </a:r>
          </a:p>
          <a:p>
            <a:r>
              <a:rPr lang="en-US" dirty="0" smtClean="0"/>
              <a:t>print("squares of List l is ",</a:t>
            </a:r>
            <a:r>
              <a:rPr lang="en-US" dirty="0" err="1" smtClean="0"/>
              <a:t>sqList</a:t>
            </a:r>
            <a:r>
              <a:rPr lang="en-US" dirty="0" smtClean="0"/>
              <a:t>)</a:t>
            </a:r>
          </a:p>
          <a:p>
            <a:r>
              <a:rPr lang="en-US" dirty="0" smtClean="0"/>
              <a:t>**********************************************</a:t>
            </a:r>
          </a:p>
          <a:p>
            <a:r>
              <a:rPr lang="en-US" dirty="0" smtClean="0"/>
              <a:t>#map with lambda</a:t>
            </a:r>
          </a:p>
          <a:p>
            <a:r>
              <a:rPr lang="en-US" dirty="0" smtClean="0"/>
              <a:t>l = [1,2,3,4,5]</a:t>
            </a:r>
          </a:p>
          <a:p>
            <a:r>
              <a:rPr lang="en-US" dirty="0" err="1" smtClean="0"/>
              <a:t>sqList</a:t>
            </a:r>
            <a:r>
              <a:rPr lang="en-US" dirty="0" smtClean="0"/>
              <a:t> = list(map(lambda x: x*</a:t>
            </a:r>
            <a:r>
              <a:rPr lang="en-US" dirty="0" err="1" smtClean="0"/>
              <a:t>x,l</a:t>
            </a:r>
            <a:r>
              <a:rPr lang="en-US" dirty="0" smtClean="0"/>
              <a:t>))</a:t>
            </a:r>
          </a:p>
          <a:p>
            <a:r>
              <a:rPr lang="en-US" dirty="0" smtClean="0"/>
              <a:t>print("squares of List l is ",</a:t>
            </a:r>
            <a:r>
              <a:rPr lang="en-US" dirty="0" err="1" smtClean="0"/>
              <a:t>sqList</a:t>
            </a:r>
            <a:r>
              <a:rPr lang="en-US" dirty="0" smtClean="0"/>
              <a:t>)</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29</a:t>
            </a:fld>
            <a:endParaRPr lang="en-US"/>
          </a:p>
        </p:txBody>
      </p:sp>
    </p:spTree>
    <p:extLst>
      <p:ext uri="{BB962C8B-B14F-4D97-AF65-F5344CB8AC3E}">
        <p14:creationId xmlns:p14="http://schemas.microsoft.com/office/powerpoint/2010/main" val="2159314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 function returns number of elements less than or equals</a:t>
            </a:r>
            <a:r>
              <a:rPr lang="en-US" baseline="0" dirty="0" smtClean="0"/>
              <a:t> to given iterator </a:t>
            </a:r>
          </a:p>
          <a:p>
            <a:r>
              <a:rPr lang="en-US" baseline="0" dirty="0" smtClean="0"/>
              <a:t>Map function will returns number of elements same as given iterator </a:t>
            </a:r>
          </a:p>
          <a:p>
            <a:r>
              <a:rPr lang="en-US" baseline="0" dirty="0" smtClean="0"/>
              <a:t>If we apply map function on two iterators of different size then extra elements will be ignored, so should be careful </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30</a:t>
            </a:fld>
            <a:endParaRPr lang="en-US"/>
          </a:p>
        </p:txBody>
      </p:sp>
    </p:spTree>
    <p:extLst>
      <p:ext uri="{BB962C8B-B14F-4D97-AF65-F5344CB8AC3E}">
        <p14:creationId xmlns:p14="http://schemas.microsoft.com/office/powerpoint/2010/main" val="340189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is a keyword used to define a function</a:t>
            </a:r>
          </a:p>
          <a:p>
            <a:pPr lvl="0"/>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function_name</a:t>
            </a:r>
            <a:r>
              <a:rPr lang="en-US" sz="1200" kern="1200" dirty="0" smtClean="0">
                <a:solidFill>
                  <a:schemeClr val="tx1"/>
                </a:solidFill>
                <a:effectLst/>
                <a:latin typeface="+mn-lt"/>
                <a:ea typeface="+mn-ea"/>
                <a:cs typeface="+mn-cs"/>
              </a:rPr>
              <a:t>&gt; is name of the function</a:t>
            </a:r>
          </a:p>
          <a:p>
            <a:pPr lvl="0"/>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function_prameters</a:t>
            </a:r>
            <a:r>
              <a:rPr lang="en-US" sz="1200" kern="1200" dirty="0" smtClean="0">
                <a:solidFill>
                  <a:schemeClr val="tx1"/>
                </a:solidFill>
                <a:effectLst/>
                <a:latin typeface="+mn-lt"/>
                <a:ea typeface="+mn-ea"/>
                <a:cs typeface="+mn-cs"/>
              </a:rPr>
              <a:t>&gt; are optional and comma separated arguments that can be passed to the function</a:t>
            </a:r>
          </a:p>
          <a:p>
            <a:pPr lvl="0"/>
            <a:r>
              <a:rPr lang="en-US" sz="1200" kern="1200" dirty="0" smtClean="0">
                <a:solidFill>
                  <a:schemeClr val="tx1"/>
                </a:solidFill>
                <a:effectLst/>
                <a:latin typeface="+mn-lt"/>
                <a:ea typeface="+mn-ea"/>
                <a:cs typeface="+mn-cs"/>
              </a:rPr>
              <a:t>: denotes end of function header and indicate to start of the block </a:t>
            </a:r>
          </a:p>
          <a:p>
            <a:pPr lvl="0"/>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function_body</a:t>
            </a:r>
            <a:r>
              <a:rPr lang="en-US" sz="1200" kern="1200" dirty="0" smtClean="0">
                <a:solidFill>
                  <a:schemeClr val="tx1"/>
                </a:solidFill>
                <a:effectLst/>
                <a:latin typeface="+mn-lt"/>
                <a:ea typeface="+mn-ea"/>
                <a:cs typeface="+mn-cs"/>
              </a:rPr>
              <a:t>&gt; is group of statements, which need to be executed when the function is called</a:t>
            </a:r>
          </a:p>
          <a:p>
            <a:pPr lvl="0"/>
            <a:r>
              <a:rPr lang="en-US" sz="1200" kern="1200" dirty="0" smtClean="0">
                <a:solidFill>
                  <a:schemeClr val="tx1"/>
                </a:solidFill>
                <a:effectLst/>
                <a:latin typeface="+mn-lt"/>
                <a:ea typeface="+mn-ea"/>
                <a:cs typeface="+mn-cs"/>
              </a:rPr>
              <a:t>“return” is a keyword used to return some value and it is optional </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3</a:t>
            </a:fld>
            <a:endParaRPr lang="en-US"/>
          </a:p>
        </p:txBody>
      </p:sp>
    </p:spTree>
    <p:extLst>
      <p:ext uri="{BB962C8B-B14F-4D97-AF65-F5344CB8AC3E}">
        <p14:creationId xmlns:p14="http://schemas.microsoft.com/office/powerpoint/2010/main" val="4249704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import</a:t>
            </a:r>
            <a:r>
              <a:rPr lang="en-US" dirty="0" smtClean="0"/>
              <a:t> </a:t>
            </a:r>
            <a:r>
              <a:rPr lang="en-US" dirty="0" err="1" smtClean="0"/>
              <a:t>functools</a:t>
            </a:r>
            <a:endParaRPr lang="en-US" dirty="0" smtClean="0"/>
          </a:p>
          <a:p>
            <a:r>
              <a:rPr lang="en-US" dirty="0" smtClean="0"/>
              <a:t> </a:t>
            </a:r>
            <a:r>
              <a:rPr lang="en-US" sz="1200" kern="1200" dirty="0" err="1" smtClean="0">
                <a:solidFill>
                  <a:schemeClr val="tx1"/>
                </a:solidFill>
                <a:effectLst/>
                <a:latin typeface="+mn-lt"/>
                <a:ea typeface="+mn-ea"/>
                <a:cs typeface="+mn-cs"/>
              </a:rPr>
              <a:t>def</a:t>
            </a:r>
            <a:r>
              <a:rPr lang="en-US" dirty="0" smtClean="0"/>
              <a:t> </a:t>
            </a:r>
            <a:r>
              <a:rPr lang="en-US" dirty="0" err="1" smtClean="0"/>
              <a:t>mult</a:t>
            </a:r>
            <a:r>
              <a:rPr lang="en-US" dirty="0" smtClean="0"/>
              <a:t>(</a:t>
            </a:r>
            <a:r>
              <a:rPr lang="en-US" dirty="0" err="1" smtClean="0"/>
              <a:t>x,y</a:t>
            </a:r>
            <a:r>
              <a:rPr lang="en-US" dirty="0" smtClean="0"/>
              <a:t>):</a:t>
            </a:r>
          </a:p>
          <a:p>
            <a:r>
              <a:rPr lang="en-US" dirty="0" smtClean="0"/>
              <a:t>     print(</a:t>
            </a:r>
            <a:r>
              <a:rPr lang="en-US" sz="1200" kern="1200" dirty="0" smtClean="0">
                <a:solidFill>
                  <a:schemeClr val="tx1"/>
                </a:solidFill>
                <a:effectLst/>
                <a:latin typeface="+mn-lt"/>
                <a:ea typeface="+mn-ea"/>
                <a:cs typeface="+mn-cs"/>
              </a:rPr>
              <a:t>"x="</a:t>
            </a:r>
            <a:r>
              <a:rPr lang="en-US" dirty="0" smtClean="0"/>
              <a:t>,x,</a:t>
            </a:r>
            <a:r>
              <a:rPr lang="en-US" sz="1200" kern="1200" dirty="0" smtClean="0">
                <a:solidFill>
                  <a:schemeClr val="tx1"/>
                </a:solidFill>
                <a:effectLst/>
                <a:latin typeface="+mn-lt"/>
                <a:ea typeface="+mn-ea"/>
                <a:cs typeface="+mn-cs"/>
              </a:rPr>
              <a:t>" y="</a:t>
            </a:r>
            <a:r>
              <a:rPr lang="en-US" dirty="0" smtClean="0"/>
              <a:t>,y)</a:t>
            </a:r>
          </a:p>
          <a:p>
            <a:r>
              <a:rPr lang="en-US" dirty="0" smtClean="0"/>
              <a:t>     </a:t>
            </a:r>
            <a:r>
              <a:rPr lang="en-US" sz="1200" kern="1200" dirty="0" smtClean="0">
                <a:solidFill>
                  <a:schemeClr val="tx1"/>
                </a:solidFill>
                <a:effectLst/>
                <a:latin typeface="+mn-lt"/>
                <a:ea typeface="+mn-ea"/>
                <a:cs typeface="+mn-cs"/>
              </a:rPr>
              <a:t>return</a:t>
            </a:r>
            <a:r>
              <a:rPr lang="en-US" dirty="0" smtClean="0"/>
              <a:t> x*y </a:t>
            </a:r>
          </a:p>
          <a:p>
            <a:r>
              <a:rPr lang="en-US" dirty="0" smtClean="0"/>
              <a:t>fact=</a:t>
            </a:r>
            <a:r>
              <a:rPr lang="en-US" dirty="0" err="1" smtClean="0"/>
              <a:t>functools.reduce</a:t>
            </a:r>
            <a:r>
              <a:rPr lang="en-US" dirty="0" smtClean="0"/>
              <a:t>(</a:t>
            </a:r>
            <a:r>
              <a:rPr lang="en-US" dirty="0" err="1" smtClean="0"/>
              <a:t>mult</a:t>
            </a:r>
            <a:r>
              <a:rPr lang="en-US" dirty="0" smtClean="0"/>
              <a:t>, range(1, 4)) </a:t>
            </a:r>
          </a:p>
          <a:p>
            <a:r>
              <a:rPr lang="en-US" dirty="0" smtClean="0"/>
              <a:t>print (</a:t>
            </a:r>
            <a:r>
              <a:rPr lang="en-US" sz="1200" kern="1200" dirty="0" smtClean="0">
                <a:solidFill>
                  <a:schemeClr val="tx1"/>
                </a:solidFill>
                <a:effectLst/>
                <a:latin typeface="+mn-lt"/>
                <a:ea typeface="+mn-ea"/>
                <a:cs typeface="+mn-cs"/>
              </a:rPr>
              <a:t>'Factorial of 3: '</a:t>
            </a:r>
            <a:r>
              <a:rPr lang="en-US" dirty="0" smtClean="0"/>
              <a:t>, fact)</a:t>
            </a:r>
          </a:p>
          <a:p>
            <a:r>
              <a:rPr lang="en-US" dirty="0" smtClean="0"/>
              <a:t>-------------------------------------------------</a:t>
            </a:r>
          </a:p>
          <a:p>
            <a:r>
              <a:rPr lang="en-US" dirty="0" smtClean="0"/>
              <a:t>Map with lambda function </a:t>
            </a:r>
          </a:p>
          <a:p>
            <a:r>
              <a:rPr lang="en-US" dirty="0" smtClean="0"/>
              <a:t>import </a:t>
            </a:r>
            <a:r>
              <a:rPr lang="en-US" dirty="0" err="1" smtClean="0"/>
              <a:t>functools</a:t>
            </a:r>
            <a:endParaRPr lang="en-US" dirty="0" smtClean="0"/>
          </a:p>
          <a:p>
            <a:r>
              <a:rPr lang="en-US" dirty="0" smtClean="0"/>
              <a:t>list1 = [1,2,3,4,5]</a:t>
            </a:r>
          </a:p>
          <a:p>
            <a:r>
              <a:rPr lang="en-US" dirty="0" smtClean="0"/>
              <a:t>res=</a:t>
            </a:r>
            <a:r>
              <a:rPr lang="en-US" dirty="0" err="1" smtClean="0"/>
              <a:t>functools.reduce</a:t>
            </a:r>
            <a:r>
              <a:rPr lang="en-US" dirty="0" smtClean="0"/>
              <a:t>(lambda </a:t>
            </a:r>
            <a:r>
              <a:rPr lang="en-US" dirty="0" err="1" smtClean="0"/>
              <a:t>x,y:x</a:t>
            </a:r>
            <a:r>
              <a:rPr lang="en-US" dirty="0" smtClean="0"/>
              <a:t>*y, list1)</a:t>
            </a:r>
          </a:p>
          <a:p>
            <a:r>
              <a:rPr lang="en-US" dirty="0" smtClean="0"/>
              <a:t>print ("result = ",res)</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31</a:t>
            </a:fld>
            <a:endParaRPr lang="en-US"/>
          </a:p>
        </p:txBody>
      </p:sp>
    </p:spTree>
    <p:extLst>
      <p:ext uri="{BB962C8B-B14F-4D97-AF65-F5344CB8AC3E}">
        <p14:creationId xmlns:p14="http://schemas.microsoft.com/office/powerpoint/2010/main" val="2885562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Generator and decorators </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32</a:t>
            </a:fld>
            <a:endParaRPr lang="en-US"/>
          </a:p>
        </p:txBody>
      </p:sp>
    </p:spTree>
    <p:extLst>
      <p:ext uri="{BB962C8B-B14F-4D97-AF65-F5344CB8AC3E}">
        <p14:creationId xmlns:p14="http://schemas.microsoft.com/office/powerpoint/2010/main" val="2402517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Keyword arguments are related to the function calls. When you use keyword arguments in a function call, the caller identifies the arguments by the parameter name.</a:t>
            </a:r>
          </a:p>
          <a:p>
            <a:r>
              <a:rPr lang="en-US" sz="1200" b="0" i="0" kern="1200" dirty="0" smtClean="0">
                <a:solidFill>
                  <a:schemeClr val="tx1"/>
                </a:solidFill>
                <a:effectLst/>
                <a:latin typeface="+mn-lt"/>
                <a:ea typeface="+mn-ea"/>
                <a:cs typeface="+mn-cs"/>
              </a:rPr>
              <a:t>This allows you to skip arguments or place them out of order because the Python interpreter is able to use the keywords provided to match the values with parameters. You can also make keyword calls to the  function</a:t>
            </a:r>
          </a:p>
          <a:p>
            <a:endParaRPr lang="en-US" dirty="0" smtClean="0"/>
          </a:p>
          <a:p>
            <a:r>
              <a:rPr lang="en-US" dirty="0" err="1" smtClean="0"/>
              <a:t>def</a:t>
            </a:r>
            <a:r>
              <a:rPr lang="en-US" dirty="0" smtClean="0"/>
              <a:t> </a:t>
            </a:r>
            <a:r>
              <a:rPr lang="en-US" dirty="0" err="1" smtClean="0"/>
              <a:t>keywordArg</a:t>
            </a:r>
            <a:r>
              <a:rPr lang="en-US" dirty="0" smtClean="0"/>
              <a:t>(</a:t>
            </a:r>
            <a:r>
              <a:rPr lang="en-US" dirty="0" err="1" smtClean="0"/>
              <a:t>b,a</a:t>
            </a:r>
            <a:r>
              <a:rPr lang="en-US" dirty="0" smtClean="0"/>
              <a:t>):</a:t>
            </a:r>
          </a:p>
          <a:p>
            <a:r>
              <a:rPr lang="en-US" dirty="0" smtClean="0"/>
              <a:t>    print("a = ", a)</a:t>
            </a:r>
          </a:p>
          <a:p>
            <a:r>
              <a:rPr lang="en-US" dirty="0" smtClean="0"/>
              <a:t>    print("b = ", b)</a:t>
            </a:r>
          </a:p>
          <a:p>
            <a:endParaRPr lang="en-US" dirty="0" smtClean="0"/>
          </a:p>
          <a:p>
            <a:r>
              <a:rPr lang="en-US" dirty="0" err="1" smtClean="0"/>
              <a:t>def</a:t>
            </a:r>
            <a:r>
              <a:rPr lang="en-US" dirty="0" smtClean="0"/>
              <a:t> keywordArg1(</a:t>
            </a:r>
            <a:r>
              <a:rPr lang="en-US" dirty="0" err="1" smtClean="0"/>
              <a:t>x,y</a:t>
            </a:r>
            <a:r>
              <a:rPr lang="en-US" dirty="0" smtClean="0"/>
              <a:t>):</a:t>
            </a:r>
          </a:p>
          <a:p>
            <a:r>
              <a:rPr lang="en-US" dirty="0" smtClean="0"/>
              <a:t>    print("a = ", a)</a:t>
            </a:r>
          </a:p>
          <a:p>
            <a:r>
              <a:rPr lang="en-US" dirty="0" smtClean="0"/>
              <a:t>    print("b = ", b)</a:t>
            </a:r>
          </a:p>
          <a:p>
            <a:endParaRPr lang="en-US" dirty="0" smtClean="0"/>
          </a:p>
          <a:p>
            <a:r>
              <a:rPr lang="en-US" dirty="0" smtClean="0"/>
              <a:t>a = 10</a:t>
            </a:r>
          </a:p>
          <a:p>
            <a:r>
              <a:rPr lang="en-US" dirty="0" smtClean="0"/>
              <a:t>b = 20</a:t>
            </a:r>
          </a:p>
          <a:p>
            <a:endParaRPr lang="en-US" dirty="0" smtClean="0"/>
          </a:p>
          <a:p>
            <a:r>
              <a:rPr lang="en-US" dirty="0" err="1" smtClean="0"/>
              <a:t>keywordArg</a:t>
            </a:r>
            <a:r>
              <a:rPr lang="en-US" dirty="0" smtClean="0"/>
              <a:t>(</a:t>
            </a:r>
            <a:r>
              <a:rPr lang="en-US" dirty="0" err="1" smtClean="0"/>
              <a:t>a,b</a:t>
            </a:r>
            <a:r>
              <a:rPr lang="en-US" dirty="0" smtClean="0"/>
              <a:t>)</a:t>
            </a:r>
          </a:p>
          <a:p>
            <a:r>
              <a:rPr lang="en-US" dirty="0" smtClean="0"/>
              <a:t>keywordArg1(</a:t>
            </a:r>
            <a:r>
              <a:rPr lang="en-US" dirty="0" err="1" smtClean="0"/>
              <a:t>a,b</a:t>
            </a:r>
            <a:r>
              <a:rPr lang="en-US" dirty="0" smtClean="0"/>
              <a:t>)</a:t>
            </a:r>
          </a:p>
          <a:p>
            <a:r>
              <a:rPr lang="en-US" dirty="0" smtClean="0"/>
              <a:t>keywordArg1(10,20)</a:t>
            </a:r>
          </a:p>
          <a:p>
            <a:r>
              <a:rPr lang="en-US" dirty="0" err="1" smtClean="0"/>
              <a:t>keywordArg</a:t>
            </a:r>
            <a:r>
              <a:rPr lang="en-US" smtClean="0"/>
              <a:t>(20,10)</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6</a:t>
            </a:fld>
            <a:endParaRPr lang="en-US"/>
          </a:p>
        </p:txBody>
      </p:sp>
    </p:spTree>
    <p:extLst>
      <p:ext uri="{BB962C8B-B14F-4D97-AF65-F5344CB8AC3E}">
        <p14:creationId xmlns:p14="http://schemas.microsoft.com/office/powerpoint/2010/main" val="293520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t>
            </a:r>
            <a:r>
              <a:rPr lang="en-US" dirty="0" smtClean="0"/>
              <a:t> </a:t>
            </a:r>
            <a:r>
              <a:rPr lang="en-US" dirty="0" err="1" smtClean="0"/>
              <a:t>defaultArg</a:t>
            </a:r>
            <a:r>
              <a:rPr lang="en-US" dirty="0" smtClean="0"/>
              <a:t>(</a:t>
            </a:r>
            <a:r>
              <a:rPr lang="en-US" dirty="0" err="1" smtClean="0"/>
              <a:t>b,a</a:t>
            </a:r>
            <a:r>
              <a:rPr lang="en-US" dirty="0" smtClean="0"/>
              <a:t> =123): #first receive keyword arguments next default arguments</a:t>
            </a:r>
          </a:p>
          <a:p>
            <a:r>
              <a:rPr lang="en-US" dirty="0" smtClean="0"/>
              <a:t>    print("a = ", a)</a:t>
            </a:r>
          </a:p>
          <a:p>
            <a:r>
              <a:rPr lang="en-US" dirty="0" smtClean="0"/>
              <a:t>    print("b = ", b)</a:t>
            </a:r>
          </a:p>
          <a:p>
            <a:endParaRPr lang="en-US" dirty="0" smtClean="0"/>
          </a:p>
          <a:p>
            <a:r>
              <a:rPr lang="en-US" dirty="0" smtClean="0"/>
              <a:t>a = 10</a:t>
            </a:r>
          </a:p>
          <a:p>
            <a:r>
              <a:rPr lang="en-US" dirty="0" smtClean="0"/>
              <a:t>b = 20</a:t>
            </a:r>
          </a:p>
          <a:p>
            <a:endParaRPr lang="en-US" dirty="0" smtClean="0"/>
          </a:p>
          <a:p>
            <a:r>
              <a:rPr lang="en-US" dirty="0" err="1" smtClean="0"/>
              <a:t>defaultArg</a:t>
            </a:r>
            <a:r>
              <a:rPr lang="en-US" dirty="0" smtClean="0"/>
              <a:t>(b)</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7</a:t>
            </a:fld>
            <a:endParaRPr lang="en-US"/>
          </a:p>
        </p:txBody>
      </p:sp>
    </p:spTree>
    <p:extLst>
      <p:ext uri="{BB962C8B-B14F-4D97-AF65-F5344CB8AC3E}">
        <p14:creationId xmlns:p14="http://schemas.microsoft.com/office/powerpoint/2010/main" val="427563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t>
            </a:r>
            <a:r>
              <a:rPr lang="en-US" dirty="0" smtClean="0"/>
              <a:t> </a:t>
            </a:r>
            <a:r>
              <a:rPr lang="en-US" dirty="0" err="1" smtClean="0"/>
              <a:t>variable_len_args</a:t>
            </a:r>
            <a:r>
              <a:rPr lang="en-US" dirty="0" smtClean="0"/>
              <a:t>(*</a:t>
            </a:r>
            <a:r>
              <a:rPr lang="en-US" dirty="0" err="1" smtClean="0"/>
              <a:t>args</a:t>
            </a:r>
            <a:r>
              <a:rPr lang="en-US" dirty="0" smtClean="0"/>
              <a:t>):</a:t>
            </a:r>
          </a:p>
          <a:p>
            <a:r>
              <a:rPr lang="en-US" dirty="0" smtClean="0"/>
              <a:t>    print("type of </a:t>
            </a:r>
            <a:r>
              <a:rPr lang="en-US" dirty="0" err="1" smtClean="0"/>
              <a:t>args</a:t>
            </a:r>
            <a:r>
              <a:rPr lang="en-US" dirty="0" smtClean="0"/>
              <a:t> :",type(</a:t>
            </a:r>
            <a:r>
              <a:rPr lang="en-US" dirty="0" err="1" smtClean="0"/>
              <a:t>args</a:t>
            </a:r>
            <a:r>
              <a:rPr lang="en-US" dirty="0" smtClean="0"/>
              <a:t>))</a:t>
            </a:r>
          </a:p>
          <a:p>
            <a:r>
              <a:rPr lang="en-US" dirty="0" smtClean="0"/>
              <a:t>    print("length :" ,</a:t>
            </a:r>
            <a:r>
              <a:rPr lang="en-US" dirty="0" err="1" smtClean="0"/>
              <a:t>len</a:t>
            </a:r>
            <a:r>
              <a:rPr lang="en-US" dirty="0" smtClean="0"/>
              <a:t>(</a:t>
            </a:r>
            <a:r>
              <a:rPr lang="en-US" dirty="0" err="1" smtClean="0"/>
              <a:t>args</a:t>
            </a:r>
            <a:r>
              <a:rPr lang="en-US" dirty="0" smtClean="0"/>
              <a:t>))</a:t>
            </a:r>
          </a:p>
          <a:p>
            <a:r>
              <a:rPr lang="en-US" dirty="0" smtClean="0"/>
              <a:t>    print("received arguments ",</a:t>
            </a:r>
            <a:r>
              <a:rPr lang="en-US" dirty="0" err="1" smtClean="0"/>
              <a:t>args</a:t>
            </a:r>
            <a:r>
              <a:rPr lang="en-US" dirty="0" smtClean="0"/>
              <a:t>)</a:t>
            </a:r>
          </a:p>
          <a:p>
            <a:endParaRPr lang="en-US" dirty="0" smtClean="0"/>
          </a:p>
          <a:p>
            <a:r>
              <a:rPr lang="en-US" dirty="0" err="1" smtClean="0"/>
              <a:t>variable_len_args</a:t>
            </a:r>
            <a:r>
              <a:rPr lang="en-US" dirty="0" smtClean="0"/>
              <a:t>()</a:t>
            </a:r>
          </a:p>
          <a:p>
            <a:r>
              <a:rPr lang="en-US" dirty="0" err="1" smtClean="0"/>
              <a:t>variable_len_args</a:t>
            </a:r>
            <a:r>
              <a:rPr lang="en-US" dirty="0" smtClean="0"/>
              <a:t>(1)</a:t>
            </a:r>
          </a:p>
          <a:p>
            <a:r>
              <a:rPr lang="en-US" dirty="0" err="1" smtClean="0"/>
              <a:t>variable_len_args</a:t>
            </a:r>
            <a:r>
              <a:rPr lang="en-US" dirty="0" smtClean="0"/>
              <a:t>(1,2,3,4,5)</a:t>
            </a:r>
          </a:p>
          <a:p>
            <a:endParaRPr lang="en-US" dirty="0" smtClean="0"/>
          </a:p>
          <a:p>
            <a:r>
              <a:rPr lang="en-US" dirty="0" smtClean="0"/>
              <a:t>Ex 2:</a:t>
            </a:r>
          </a:p>
          <a:p>
            <a:r>
              <a:rPr lang="en-US" dirty="0" err="1" smtClean="0"/>
              <a:t>def</a:t>
            </a:r>
            <a:r>
              <a:rPr lang="en-US" dirty="0" smtClean="0"/>
              <a:t> </a:t>
            </a:r>
            <a:r>
              <a:rPr lang="en-US" dirty="0" err="1" smtClean="0"/>
              <a:t>variable_len_args</a:t>
            </a:r>
            <a:r>
              <a:rPr lang="en-US" dirty="0" smtClean="0"/>
              <a:t>(*</a:t>
            </a:r>
            <a:r>
              <a:rPr lang="en-US" dirty="0" err="1" smtClean="0"/>
              <a:t>args</a:t>
            </a:r>
            <a:r>
              <a:rPr lang="en-US" dirty="0" smtClean="0"/>
              <a:t>):</a:t>
            </a:r>
          </a:p>
          <a:p>
            <a:r>
              <a:rPr lang="en-US" dirty="0" smtClean="0"/>
              <a:t>     sum = 0;</a:t>
            </a:r>
          </a:p>
          <a:p>
            <a:r>
              <a:rPr lang="en-US" dirty="0" smtClean="0"/>
              <a:t>     for </a:t>
            </a:r>
            <a:r>
              <a:rPr lang="en-US" dirty="0" err="1" smtClean="0"/>
              <a:t>i</a:t>
            </a:r>
            <a:r>
              <a:rPr lang="en-US" dirty="0" smtClean="0"/>
              <a:t> in </a:t>
            </a:r>
            <a:r>
              <a:rPr lang="en-US" dirty="0" err="1" smtClean="0"/>
              <a:t>args</a:t>
            </a:r>
            <a:r>
              <a:rPr lang="en-US" dirty="0" smtClean="0"/>
              <a:t>:</a:t>
            </a:r>
          </a:p>
          <a:p>
            <a:r>
              <a:rPr lang="en-US" dirty="0" smtClean="0"/>
              <a:t>         sum = sum +</a:t>
            </a:r>
            <a:r>
              <a:rPr lang="en-US" dirty="0" err="1" smtClean="0"/>
              <a:t>i</a:t>
            </a:r>
            <a:endParaRPr lang="en-US" dirty="0" smtClean="0"/>
          </a:p>
          <a:p>
            <a:r>
              <a:rPr lang="en-US" dirty="0" smtClean="0"/>
              <a:t>     return sum</a:t>
            </a:r>
          </a:p>
          <a:p>
            <a:endParaRPr lang="en-US" dirty="0" smtClean="0"/>
          </a:p>
          <a:p>
            <a:r>
              <a:rPr lang="en-US" dirty="0" smtClean="0"/>
              <a:t>sum1 = </a:t>
            </a:r>
            <a:r>
              <a:rPr lang="en-US" dirty="0" err="1" smtClean="0"/>
              <a:t>variable_len_args</a:t>
            </a:r>
            <a:r>
              <a:rPr lang="en-US" dirty="0" smtClean="0"/>
              <a:t>()</a:t>
            </a:r>
          </a:p>
          <a:p>
            <a:r>
              <a:rPr lang="en-US" dirty="0" smtClean="0"/>
              <a:t>print("sum of elements = ",sum1 )</a:t>
            </a:r>
          </a:p>
          <a:p>
            <a:r>
              <a:rPr lang="en-US" dirty="0" smtClean="0"/>
              <a:t>sum2 = </a:t>
            </a:r>
            <a:r>
              <a:rPr lang="en-US" dirty="0" err="1" smtClean="0"/>
              <a:t>variable_len_args</a:t>
            </a:r>
            <a:r>
              <a:rPr lang="en-US" dirty="0" smtClean="0"/>
              <a:t>(1)</a:t>
            </a:r>
          </a:p>
          <a:p>
            <a:r>
              <a:rPr lang="en-US" dirty="0" smtClean="0"/>
              <a:t>print("sum of elements = ",sum2 )</a:t>
            </a:r>
          </a:p>
          <a:p>
            <a:r>
              <a:rPr lang="en-US" dirty="0" smtClean="0"/>
              <a:t>sum3 = </a:t>
            </a:r>
            <a:r>
              <a:rPr lang="en-US" dirty="0" err="1" smtClean="0"/>
              <a:t>variable_len_args</a:t>
            </a:r>
            <a:r>
              <a:rPr lang="en-US" dirty="0" smtClean="0"/>
              <a:t>(1,2,3,4,5)</a:t>
            </a:r>
          </a:p>
          <a:p>
            <a:r>
              <a:rPr lang="en-US" dirty="0" smtClean="0"/>
              <a:t>print("sum of elements = ",sum3 )</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8</a:t>
            </a:fld>
            <a:endParaRPr lang="en-US"/>
          </a:p>
        </p:txBody>
      </p:sp>
    </p:spTree>
    <p:extLst>
      <p:ext uri="{BB962C8B-B14F-4D97-AF65-F5344CB8AC3E}">
        <p14:creationId xmlns:p14="http://schemas.microsoft.com/office/powerpoint/2010/main" val="354263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t>
            </a:r>
            <a:r>
              <a:rPr lang="en-US" dirty="0" smtClean="0"/>
              <a:t> </a:t>
            </a:r>
            <a:r>
              <a:rPr lang="en-US" dirty="0" err="1" smtClean="0"/>
              <a:t>variable_len_keyword_args</a:t>
            </a:r>
            <a:r>
              <a:rPr lang="en-US" dirty="0" smtClean="0"/>
              <a:t>(**</a:t>
            </a:r>
            <a:r>
              <a:rPr lang="en-US" dirty="0" err="1" smtClean="0"/>
              <a:t>args</a:t>
            </a:r>
            <a:r>
              <a:rPr lang="en-US" dirty="0" smtClean="0"/>
              <a:t>):</a:t>
            </a:r>
          </a:p>
          <a:p>
            <a:r>
              <a:rPr lang="en-US" dirty="0" smtClean="0"/>
              <a:t>     print(type(</a:t>
            </a:r>
            <a:r>
              <a:rPr lang="en-US" dirty="0" err="1" smtClean="0"/>
              <a:t>args</a:t>
            </a:r>
            <a:r>
              <a:rPr lang="en-US" dirty="0" smtClean="0"/>
              <a:t>))</a:t>
            </a:r>
          </a:p>
          <a:p>
            <a:r>
              <a:rPr lang="en-US" dirty="0" smtClean="0"/>
              <a:t>     print("</a:t>
            </a:r>
            <a:r>
              <a:rPr lang="en-US" dirty="0" err="1" smtClean="0"/>
              <a:t>args</a:t>
            </a:r>
            <a:r>
              <a:rPr lang="en-US" dirty="0" smtClean="0"/>
              <a:t> = ",</a:t>
            </a:r>
            <a:r>
              <a:rPr lang="en-US" dirty="0" err="1" smtClean="0"/>
              <a:t>args</a:t>
            </a:r>
            <a:r>
              <a:rPr lang="en-US" dirty="0" smtClean="0"/>
              <a:t>)     </a:t>
            </a:r>
          </a:p>
          <a:p>
            <a:r>
              <a:rPr lang="en-US" dirty="0" smtClean="0"/>
              <a:t>     for </a:t>
            </a:r>
            <a:r>
              <a:rPr lang="en-US" dirty="0" err="1" smtClean="0"/>
              <a:t>i</a:t>
            </a:r>
            <a:r>
              <a:rPr lang="en-US" dirty="0" smtClean="0"/>
              <a:t> in </a:t>
            </a:r>
            <a:r>
              <a:rPr lang="en-US" dirty="0" err="1" smtClean="0"/>
              <a:t>args</a:t>
            </a:r>
            <a:r>
              <a:rPr lang="en-US" dirty="0" smtClean="0"/>
              <a:t>:</a:t>
            </a:r>
          </a:p>
          <a:p>
            <a:r>
              <a:rPr lang="en-US" dirty="0" smtClean="0"/>
              <a:t>         print("variable length </a:t>
            </a:r>
            <a:r>
              <a:rPr lang="en-US" dirty="0" err="1" smtClean="0"/>
              <a:t>args</a:t>
            </a:r>
            <a:r>
              <a:rPr lang="en-US" dirty="0" smtClean="0"/>
              <a:t> = ",</a:t>
            </a:r>
            <a:r>
              <a:rPr lang="en-US" dirty="0" err="1" smtClean="0"/>
              <a:t>i</a:t>
            </a:r>
            <a:r>
              <a:rPr lang="en-US" dirty="0" smtClean="0"/>
              <a:t> ) # prints keys as </a:t>
            </a:r>
            <a:r>
              <a:rPr lang="en-US" dirty="0" err="1" smtClean="0"/>
              <a:t>args</a:t>
            </a:r>
            <a:r>
              <a:rPr lang="en-US" dirty="0" smtClean="0"/>
              <a:t> is </a:t>
            </a:r>
            <a:r>
              <a:rPr lang="en-US" dirty="0" err="1" smtClean="0"/>
              <a:t>dict</a:t>
            </a:r>
            <a:r>
              <a:rPr lang="en-US" dirty="0" smtClean="0"/>
              <a:t> type</a:t>
            </a:r>
          </a:p>
          <a:p>
            <a:endParaRPr lang="en-US" dirty="0" smtClean="0"/>
          </a:p>
          <a:p>
            <a:r>
              <a:rPr lang="en-US" dirty="0" err="1" smtClean="0"/>
              <a:t>variable_len_keyword_args</a:t>
            </a:r>
            <a:r>
              <a:rPr lang="en-US" dirty="0" smtClean="0"/>
              <a:t>() # prints empty </a:t>
            </a:r>
            <a:r>
              <a:rPr lang="en-US" dirty="0" err="1" smtClean="0"/>
              <a:t>dict</a:t>
            </a:r>
            <a:endParaRPr lang="en-US" dirty="0" smtClean="0"/>
          </a:p>
          <a:p>
            <a:r>
              <a:rPr lang="en-US" dirty="0" err="1" smtClean="0"/>
              <a:t>variable_len_keyword_args</a:t>
            </a:r>
            <a:r>
              <a:rPr lang="en-US" dirty="0" smtClean="0"/>
              <a:t>(x =1) </a:t>
            </a:r>
          </a:p>
          <a:p>
            <a:r>
              <a:rPr lang="en-US" dirty="0" err="1" smtClean="0"/>
              <a:t>variable_len_keyword_args</a:t>
            </a:r>
            <a:r>
              <a:rPr lang="en-US" dirty="0" smtClean="0"/>
              <a:t>(x =10,y =20,z=30)</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12</a:t>
            </a:fld>
            <a:endParaRPr lang="en-US"/>
          </a:p>
        </p:txBody>
      </p:sp>
    </p:spTree>
    <p:extLst>
      <p:ext uri="{BB962C8B-B14F-4D97-AF65-F5344CB8AC3E}">
        <p14:creationId xmlns:p14="http://schemas.microsoft.com/office/powerpoint/2010/main" val="100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err="1" smtClean="0"/>
              <a:t>def</a:t>
            </a:r>
            <a:r>
              <a:rPr lang="en-US" sz="1200" b="0" dirty="0" smtClean="0"/>
              <a:t> </a:t>
            </a:r>
            <a:r>
              <a:rPr lang="en-US" sz="1200" b="0" dirty="0" err="1" smtClean="0"/>
              <a:t>variable_len_keyword_args</a:t>
            </a:r>
            <a:r>
              <a:rPr lang="en-US" sz="1200" b="0" dirty="0" smtClean="0"/>
              <a:t>(**</a:t>
            </a:r>
            <a:r>
              <a:rPr lang="en-US" sz="1200" b="0" dirty="0" err="1" smtClean="0"/>
              <a:t>args</a:t>
            </a:r>
            <a:r>
              <a:rPr lang="en-US" sz="1200" b="0" dirty="0" smtClean="0"/>
              <a:t>,*args1): </a:t>
            </a:r>
          </a:p>
          <a:p>
            <a:r>
              <a:rPr lang="en-US" sz="1200" b="0" dirty="0" smtClean="0"/>
              <a:t>We  cannot pass keyword arguments first and positional arguments next</a:t>
            </a:r>
          </a:p>
          <a:p>
            <a:r>
              <a:rPr lang="en-US" sz="1200" b="0" dirty="0" smtClean="0"/>
              <a:t>Always the rule is first we need to pass positional </a:t>
            </a:r>
            <a:r>
              <a:rPr lang="en-US" sz="1200" b="0" dirty="0" err="1" smtClean="0"/>
              <a:t>args</a:t>
            </a:r>
            <a:r>
              <a:rPr lang="en-US" sz="1200" b="0" dirty="0" smtClean="0"/>
              <a:t> fallowed by keyword </a:t>
            </a:r>
            <a:r>
              <a:rPr lang="en-US" sz="1200" b="0" dirty="0" err="1" smtClean="0"/>
              <a:t>args</a:t>
            </a:r>
            <a:endParaRPr lang="en-US" b="0" dirty="0"/>
          </a:p>
        </p:txBody>
      </p:sp>
      <p:sp>
        <p:nvSpPr>
          <p:cNvPr id="4" name="Slide Number Placeholder 3"/>
          <p:cNvSpPr>
            <a:spLocks noGrp="1"/>
          </p:cNvSpPr>
          <p:nvPr>
            <p:ph type="sldNum" sz="quarter" idx="10"/>
          </p:nvPr>
        </p:nvSpPr>
        <p:spPr/>
        <p:txBody>
          <a:bodyPr/>
          <a:lstStyle/>
          <a:p>
            <a:fld id="{742D3EC1-6D54-424A-BB38-4381A4499E72}" type="slidenum">
              <a:rPr lang="en-US" smtClean="0"/>
              <a:t>13</a:t>
            </a:fld>
            <a:endParaRPr lang="en-US"/>
          </a:p>
        </p:txBody>
      </p:sp>
    </p:spTree>
    <p:extLst>
      <p:ext uri="{BB962C8B-B14F-4D97-AF65-F5344CB8AC3E}">
        <p14:creationId xmlns:p14="http://schemas.microsoft.com/office/powerpoint/2010/main" val="1813816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a:t>
            </a:r>
            <a:r>
              <a:rPr lang="en-US" baseline="0" dirty="0" smtClean="0"/>
              <a:t> arguments must be last in all the cases</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16</a:t>
            </a:fld>
            <a:endParaRPr lang="en-US"/>
          </a:p>
        </p:txBody>
      </p:sp>
    </p:spTree>
    <p:extLst>
      <p:ext uri="{BB962C8B-B14F-4D97-AF65-F5344CB8AC3E}">
        <p14:creationId xmlns:p14="http://schemas.microsoft.com/office/powerpoint/2010/main" val="3253269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def</a:t>
            </a:r>
            <a:r>
              <a:rPr lang="en-US" dirty="0" smtClean="0"/>
              <a:t> fun1():</a:t>
            </a:r>
          </a:p>
          <a:p>
            <a:r>
              <a:rPr lang="en-US" dirty="0" smtClean="0"/>
              <a:t>    a = 10</a:t>
            </a:r>
          </a:p>
          <a:p>
            <a:r>
              <a:rPr lang="en-US" dirty="0" smtClean="0"/>
              <a:t>    print("printing a in f1:",a) # prints 10, </a:t>
            </a:r>
            <a:r>
              <a:rPr lang="en-US" dirty="0" err="1" smtClean="0"/>
              <a:t>aways</a:t>
            </a:r>
            <a:r>
              <a:rPr lang="en-US" dirty="0" smtClean="0"/>
              <a:t> </a:t>
            </a:r>
            <a:r>
              <a:rPr lang="en-US" dirty="0" err="1" smtClean="0"/>
              <a:t>preferance</a:t>
            </a:r>
            <a:r>
              <a:rPr lang="en-US" dirty="0" smtClean="0"/>
              <a:t> is to local variable</a:t>
            </a:r>
          </a:p>
          <a:p>
            <a:r>
              <a:rPr lang="en-US" dirty="0" smtClean="0"/>
              <a:t>    global b</a:t>
            </a:r>
          </a:p>
          <a:p>
            <a:r>
              <a:rPr lang="en-US" dirty="0" smtClean="0"/>
              <a:t>    b =1122</a:t>
            </a:r>
          </a:p>
          <a:p>
            <a:r>
              <a:rPr lang="en-US" dirty="0" smtClean="0"/>
              <a:t>    print("print b in f1 after global </a:t>
            </a:r>
            <a:r>
              <a:rPr lang="en-US" dirty="0" err="1" smtClean="0"/>
              <a:t>keyword:",b</a:t>
            </a:r>
            <a:r>
              <a:rPr lang="en-US" dirty="0" smtClean="0"/>
              <a:t>) #prints 1122</a:t>
            </a:r>
          </a:p>
          <a:p>
            <a:r>
              <a:rPr lang="en-US" dirty="0" err="1" smtClean="0"/>
              <a:t>def</a:t>
            </a:r>
            <a:r>
              <a:rPr lang="en-US" dirty="0" smtClean="0"/>
              <a:t> fun2():</a:t>
            </a:r>
          </a:p>
          <a:p>
            <a:r>
              <a:rPr lang="en-US" dirty="0" smtClean="0"/>
              <a:t>    print("printing a in f2:",a) #prints 100</a:t>
            </a:r>
          </a:p>
          <a:p>
            <a:r>
              <a:rPr lang="en-US" dirty="0" smtClean="0"/>
              <a:t>    #b = 20</a:t>
            </a:r>
          </a:p>
          <a:p>
            <a:r>
              <a:rPr lang="en-US" dirty="0" smtClean="0"/>
              <a:t>    print("printing b in f2:",b) #prints 1122</a:t>
            </a:r>
          </a:p>
          <a:p>
            <a:endParaRPr lang="en-US" dirty="0" smtClean="0"/>
          </a:p>
          <a:p>
            <a:endParaRPr lang="en-US" dirty="0" smtClean="0"/>
          </a:p>
          <a:p>
            <a:r>
              <a:rPr lang="en-US" dirty="0" smtClean="0"/>
              <a:t>a =100</a:t>
            </a:r>
          </a:p>
          <a:p>
            <a:r>
              <a:rPr lang="en-US" dirty="0" smtClean="0"/>
              <a:t>b = 200</a:t>
            </a:r>
          </a:p>
          <a:p>
            <a:r>
              <a:rPr lang="en-US" dirty="0" smtClean="0"/>
              <a:t>fun1()</a:t>
            </a:r>
          </a:p>
          <a:p>
            <a:endParaRPr lang="en-US" dirty="0" smtClean="0"/>
          </a:p>
          <a:p>
            <a:r>
              <a:rPr lang="en-US" dirty="0" smtClean="0"/>
              <a:t>fun2()</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20</a:t>
            </a:fld>
            <a:endParaRPr lang="en-US"/>
          </a:p>
        </p:txBody>
      </p:sp>
    </p:spTree>
    <p:extLst>
      <p:ext uri="{BB962C8B-B14F-4D97-AF65-F5344CB8AC3E}">
        <p14:creationId xmlns:p14="http://schemas.microsoft.com/office/powerpoint/2010/main" val="150881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3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6885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21313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70597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44DEA9-7D24-4FED-8E3E-1DD0A878585F}"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4DEA9-7D24-4FED-8E3E-1DD0A878585F}"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9160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4DEA9-7D24-4FED-8E3E-1DD0A878585F}"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93007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4DEA9-7D24-4FED-8E3E-1DD0A878585F}"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47916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44DEA9-7D24-4FED-8E3E-1DD0A878585F}" type="datetimeFigureOut">
              <a:rPr lang="en-US" smtClean="0"/>
              <a:t>4/28/2020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3307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44DEA9-7D24-4FED-8E3E-1DD0A878585F}" type="datetimeFigureOut">
              <a:rPr lang="en-US" smtClean="0"/>
              <a:t>4/28/2020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E640D-6D81-462A-816A-38C386853189}" type="slidenum">
              <a:rPr lang="en-US" smtClean="0"/>
              <a:t>‹#›</a:t>
            </a:fld>
            <a:endParaRPr lang="en-US"/>
          </a:p>
        </p:txBody>
      </p:sp>
    </p:spTree>
    <p:extLst>
      <p:ext uri="{BB962C8B-B14F-4D97-AF65-F5344CB8AC3E}">
        <p14:creationId xmlns:p14="http://schemas.microsoft.com/office/powerpoint/2010/main" val="169422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44DEA9-7D24-4FED-8E3E-1DD0A878585F}"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231139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44DEA9-7D24-4FED-8E3E-1DD0A878585F}" type="datetimeFigureOut">
              <a:rPr lang="en-US" smtClean="0"/>
              <a:t>4/28/2020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E640D-6D81-462A-816A-38C3868531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502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Python Functions</a:t>
            </a:r>
            <a:endParaRPr lang="en-US" sz="2800" b="1" dirty="0"/>
          </a:p>
        </p:txBody>
      </p:sp>
      <p:sp>
        <p:nvSpPr>
          <p:cNvPr id="4" name="Content Placeholder 3"/>
          <p:cNvSpPr>
            <a:spLocks noGrp="1"/>
          </p:cNvSpPr>
          <p:nvPr>
            <p:ph idx="1"/>
          </p:nvPr>
        </p:nvSpPr>
        <p:spPr/>
        <p:txBody>
          <a:bodyPr>
            <a:normAutofit/>
          </a:bodyPr>
          <a:lstStyle/>
          <a:p>
            <a:pPr lvl="0">
              <a:buFont typeface="Wingdings" panose="05000000000000000000" pitchFamily="2" charset="2"/>
              <a:buChar char="Ø"/>
            </a:pPr>
            <a:r>
              <a:rPr lang="en-US" sz="2400" dirty="0"/>
              <a:t>A function is a group of statements/block of code which will perform a specific task</a:t>
            </a:r>
          </a:p>
          <a:p>
            <a:pPr lvl="0">
              <a:buFont typeface="Wingdings" panose="05000000000000000000" pitchFamily="2" charset="2"/>
              <a:buChar char="Ø"/>
            </a:pPr>
            <a:r>
              <a:rPr lang="en-US" sz="2400" dirty="0"/>
              <a:t>The main advantage of using a function is code reusability and easy to maintain and easy to read </a:t>
            </a:r>
          </a:p>
          <a:p>
            <a:pPr lvl="0">
              <a:buFont typeface="Wingdings" panose="05000000000000000000" pitchFamily="2" charset="2"/>
              <a:buChar char="Ø"/>
            </a:pPr>
            <a:r>
              <a:rPr lang="en-US" sz="2400" dirty="0"/>
              <a:t>Almost all the programing languages supports functions concepts but the way we call them as different like procedures, methods, subroutines etc. </a:t>
            </a:r>
          </a:p>
          <a:p>
            <a:pPr lvl="0">
              <a:buFont typeface="Wingdings" panose="05000000000000000000" pitchFamily="2" charset="2"/>
              <a:buChar char="Ø"/>
            </a:pPr>
            <a:r>
              <a:rPr lang="en-US" sz="2400" dirty="0"/>
              <a:t>“</a:t>
            </a:r>
            <a:r>
              <a:rPr lang="en-US" sz="2400" dirty="0" err="1"/>
              <a:t>def</a:t>
            </a:r>
            <a:r>
              <a:rPr lang="en-US" sz="2400" dirty="0"/>
              <a:t>” keyword is used to define a function</a:t>
            </a:r>
          </a:p>
        </p:txBody>
      </p:sp>
    </p:spTree>
    <p:extLst>
      <p:ext uri="{BB962C8B-B14F-4D97-AF65-F5344CB8AC3E}">
        <p14:creationId xmlns:p14="http://schemas.microsoft.com/office/powerpoint/2010/main" val="203833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Variable length arguments…:</a:t>
            </a:r>
            <a:endParaRPr lang="en-US" sz="3600" b="1" dirty="0">
              <a:latin typeface="+mn-lt"/>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800" dirty="0"/>
              <a:t>If we are passing variable length arguments fallowed by positional arguments, it will give error, if we want to pass variable length arguments first, </a:t>
            </a:r>
            <a:r>
              <a:rPr lang="en-US" sz="2800" dirty="0" smtClean="0"/>
              <a:t>then the </a:t>
            </a:r>
            <a:r>
              <a:rPr lang="en-US" sz="2800" dirty="0"/>
              <a:t>second argument must be keyword argument</a:t>
            </a:r>
          </a:p>
          <a:p>
            <a:pPr marL="0" indent="0">
              <a:buNone/>
            </a:pPr>
            <a:r>
              <a:rPr lang="en-US" sz="2800" dirty="0" smtClean="0"/>
              <a:t>Ex:</a:t>
            </a:r>
          </a:p>
          <a:p>
            <a:r>
              <a:rPr lang="en-US" sz="2800" dirty="0"/>
              <a:t> </a:t>
            </a:r>
            <a:r>
              <a:rPr lang="en-US" sz="2800" dirty="0" smtClean="0"/>
              <a:t>  </a:t>
            </a:r>
            <a:r>
              <a:rPr lang="en-US" dirty="0" err="1"/>
              <a:t>def</a:t>
            </a:r>
            <a:r>
              <a:rPr lang="en-US" dirty="0"/>
              <a:t> fun(*</a:t>
            </a:r>
            <a:r>
              <a:rPr lang="en-US" dirty="0" err="1"/>
              <a:t>arg</a:t>
            </a:r>
            <a:r>
              <a:rPr lang="en-US" dirty="0"/>
              <a:t>, x)</a:t>
            </a:r>
          </a:p>
          <a:p>
            <a:r>
              <a:rPr lang="en-US" dirty="0"/>
              <a:t>     </a:t>
            </a:r>
            <a:r>
              <a:rPr lang="en-US" dirty="0" smtClean="0"/>
              <a:t>     print(</a:t>
            </a:r>
            <a:r>
              <a:rPr lang="en-US" dirty="0" err="1" smtClean="0"/>
              <a:t>arg</a:t>
            </a:r>
            <a:r>
              <a:rPr lang="en-US" dirty="0"/>
              <a:t>)</a:t>
            </a:r>
          </a:p>
          <a:p>
            <a:r>
              <a:rPr lang="en-US" dirty="0"/>
              <a:t>      </a:t>
            </a:r>
            <a:r>
              <a:rPr lang="en-US" dirty="0" smtClean="0"/>
              <a:t>    print(x</a:t>
            </a:r>
            <a:r>
              <a:rPr lang="en-US" dirty="0"/>
              <a:t>)</a:t>
            </a:r>
          </a:p>
          <a:p>
            <a:r>
              <a:rPr lang="en-US" dirty="0" smtClean="0"/>
              <a:t>     fun(1,2,3</a:t>
            </a:r>
            <a:r>
              <a:rPr lang="en-US" dirty="0"/>
              <a:t>, x = 10)</a:t>
            </a:r>
          </a:p>
          <a:p>
            <a:pPr marL="0" indent="0">
              <a:buNone/>
            </a:pPr>
            <a:endParaRPr lang="en-US" sz="2800" dirty="0"/>
          </a:p>
        </p:txBody>
      </p:sp>
    </p:spTree>
    <p:extLst>
      <p:ext uri="{BB962C8B-B14F-4D97-AF65-F5344CB8AC3E}">
        <p14:creationId xmlns:p14="http://schemas.microsoft.com/office/powerpoint/2010/main" val="311438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Variable length arguments…:</a:t>
            </a:r>
            <a:endParaRPr lang="en-US" sz="3600" b="1" dirty="0">
              <a:latin typeface="+mn-lt"/>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800" dirty="0"/>
              <a:t>More than one variable length arguments are not allowed </a:t>
            </a:r>
          </a:p>
          <a:p>
            <a:r>
              <a:rPr lang="en-US" sz="2800" dirty="0"/>
              <a:t> </a:t>
            </a:r>
            <a:endParaRPr lang="en-US" sz="2800" dirty="0" smtClean="0"/>
          </a:p>
          <a:p>
            <a:r>
              <a:rPr lang="en-US" sz="2800" dirty="0" smtClean="0"/>
              <a:t>Ex:</a:t>
            </a:r>
            <a:endParaRPr lang="en-US" sz="2800" dirty="0"/>
          </a:p>
          <a:p>
            <a:r>
              <a:rPr lang="en-US" sz="2800" dirty="0" smtClean="0"/>
              <a:t>     </a:t>
            </a:r>
            <a:r>
              <a:rPr lang="en-US" sz="2800" dirty="0" err="1" smtClean="0"/>
              <a:t>def</a:t>
            </a:r>
            <a:r>
              <a:rPr lang="en-US" sz="2800" dirty="0" smtClean="0"/>
              <a:t> </a:t>
            </a:r>
            <a:r>
              <a:rPr lang="en-US" sz="2800" dirty="0"/>
              <a:t>fun(*</a:t>
            </a:r>
            <a:r>
              <a:rPr lang="en-US" sz="2800" dirty="0" err="1"/>
              <a:t>args</a:t>
            </a:r>
            <a:r>
              <a:rPr lang="en-US" sz="2800" dirty="0"/>
              <a:t>, *args1):  # invalid</a:t>
            </a:r>
          </a:p>
          <a:p>
            <a:pPr marL="0" indent="0">
              <a:buNone/>
            </a:pPr>
            <a:endParaRPr lang="en-US" sz="2800" dirty="0"/>
          </a:p>
        </p:txBody>
      </p:sp>
    </p:spTree>
    <p:extLst>
      <p:ext uri="{BB962C8B-B14F-4D97-AF65-F5344CB8AC3E}">
        <p14:creationId xmlns:p14="http://schemas.microsoft.com/office/powerpoint/2010/main" val="38667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Variable length Keyword arguments:</a:t>
            </a:r>
            <a:endParaRPr lang="en-US" sz="3600" b="1" dirty="0">
              <a:latin typeface="+mn-lt"/>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800" dirty="0" smtClean="0"/>
              <a:t>We can pass more </a:t>
            </a:r>
            <a:r>
              <a:rPr lang="en-US" sz="2800" dirty="0"/>
              <a:t>than one variable </a:t>
            </a:r>
            <a:r>
              <a:rPr lang="en-US" sz="2800" dirty="0" smtClean="0"/>
              <a:t>length keyword </a:t>
            </a:r>
            <a:r>
              <a:rPr lang="en-US" sz="2800" dirty="0"/>
              <a:t>arguments </a:t>
            </a:r>
          </a:p>
          <a:p>
            <a:r>
              <a:rPr lang="en-US" sz="2800" dirty="0"/>
              <a:t> </a:t>
            </a:r>
          </a:p>
          <a:p>
            <a:r>
              <a:rPr lang="en-US" sz="2800" dirty="0" smtClean="0"/>
              <a:t>Syntax:</a:t>
            </a:r>
            <a:endParaRPr lang="en-US" sz="2800" dirty="0"/>
          </a:p>
          <a:p>
            <a:r>
              <a:rPr lang="en-US" sz="2800" dirty="0" smtClean="0"/>
              <a:t>     </a:t>
            </a:r>
            <a:r>
              <a:rPr lang="en-US" sz="2800" dirty="0" err="1" smtClean="0"/>
              <a:t>def</a:t>
            </a:r>
            <a:r>
              <a:rPr lang="en-US" sz="2800" dirty="0" smtClean="0"/>
              <a:t> </a:t>
            </a:r>
            <a:r>
              <a:rPr lang="en-US" sz="2800" dirty="0"/>
              <a:t>fun</a:t>
            </a:r>
            <a:r>
              <a:rPr lang="en-US" sz="2800" dirty="0" smtClean="0"/>
              <a:t>(**</a:t>
            </a:r>
            <a:r>
              <a:rPr lang="en-US" sz="2800" dirty="0" err="1" smtClean="0"/>
              <a:t>args</a:t>
            </a:r>
            <a:r>
              <a:rPr lang="en-US" sz="2800" dirty="0" smtClean="0"/>
              <a:t>):  </a:t>
            </a:r>
          </a:p>
          <a:p>
            <a:endParaRPr lang="en-US" sz="2800" dirty="0"/>
          </a:p>
          <a:p>
            <a:pPr>
              <a:buFont typeface="Wingdings" panose="05000000000000000000" pitchFamily="2" charset="2"/>
              <a:buChar char="Ø"/>
            </a:pPr>
            <a:r>
              <a:rPr lang="en-US" sz="2800" dirty="0" smtClean="0"/>
              <a:t>Here the arguments will be treated as dictionary </a:t>
            </a:r>
            <a:endParaRPr lang="en-US" sz="2800" dirty="0"/>
          </a:p>
          <a:p>
            <a:pPr marL="0" indent="0">
              <a:buNone/>
            </a:pPr>
            <a:endParaRPr lang="en-US" sz="2800" dirty="0"/>
          </a:p>
        </p:txBody>
      </p:sp>
    </p:spTree>
    <p:extLst>
      <p:ext uri="{BB962C8B-B14F-4D97-AF65-F5344CB8AC3E}">
        <p14:creationId xmlns:p14="http://schemas.microsoft.com/office/powerpoint/2010/main" val="159259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Variable length </a:t>
            </a:r>
            <a:r>
              <a:rPr lang="en-US" sz="3600" b="1" dirty="0" err="1" smtClean="0">
                <a:latin typeface="+mn-lt"/>
              </a:rPr>
              <a:t>args</a:t>
            </a:r>
            <a:r>
              <a:rPr lang="en-US" sz="3600" b="1" dirty="0" smtClean="0">
                <a:latin typeface="+mn-lt"/>
              </a:rPr>
              <a:t> and variable length keyword </a:t>
            </a:r>
            <a:r>
              <a:rPr lang="en-US" sz="3600" b="1" dirty="0" err="1" smtClean="0">
                <a:latin typeface="+mn-lt"/>
              </a:rPr>
              <a:t>args</a:t>
            </a:r>
            <a:endParaRPr lang="en-US" sz="3600" b="1" dirty="0">
              <a:latin typeface="+mn-lt"/>
            </a:endParaRPr>
          </a:p>
        </p:txBody>
      </p:sp>
      <p:sp>
        <p:nvSpPr>
          <p:cNvPr id="3" name="Content Placeholder 2"/>
          <p:cNvSpPr>
            <a:spLocks noGrp="1"/>
          </p:cNvSpPr>
          <p:nvPr>
            <p:ph idx="1"/>
          </p:nvPr>
        </p:nvSpPr>
        <p:spPr/>
        <p:txBody>
          <a:bodyPr>
            <a:noAutofit/>
          </a:bodyPr>
          <a:lstStyle/>
          <a:p>
            <a:r>
              <a:rPr lang="en-US" sz="1800" b="1" dirty="0" err="1"/>
              <a:t>def</a:t>
            </a:r>
            <a:r>
              <a:rPr lang="en-US" sz="1800" b="1" dirty="0"/>
              <a:t> </a:t>
            </a:r>
            <a:r>
              <a:rPr lang="en-US" sz="1800" b="1" dirty="0" err="1"/>
              <a:t>variable_len_keyword_args</a:t>
            </a:r>
            <a:r>
              <a:rPr lang="en-US" sz="1800" b="1" dirty="0"/>
              <a:t>(*</a:t>
            </a:r>
            <a:r>
              <a:rPr lang="en-US" sz="1800" b="1" dirty="0" err="1"/>
              <a:t>args</a:t>
            </a:r>
            <a:r>
              <a:rPr lang="en-US" sz="1800" b="1" dirty="0"/>
              <a:t>,**args1</a:t>
            </a:r>
            <a:r>
              <a:rPr lang="en-US" sz="1800" b="1" dirty="0" smtClean="0"/>
              <a:t>):    #must fallow this order</a:t>
            </a:r>
            <a:endParaRPr lang="en-US" sz="1800" b="1" dirty="0"/>
          </a:p>
          <a:p>
            <a:r>
              <a:rPr lang="en-US" sz="1800" b="1" dirty="0"/>
              <a:t>     print(type(</a:t>
            </a:r>
            <a:r>
              <a:rPr lang="en-US" sz="1800" b="1" dirty="0" err="1"/>
              <a:t>args</a:t>
            </a:r>
            <a:r>
              <a:rPr lang="en-US" sz="1800" b="1" dirty="0"/>
              <a:t>))</a:t>
            </a:r>
          </a:p>
          <a:p>
            <a:r>
              <a:rPr lang="en-US" sz="1800" b="1" dirty="0"/>
              <a:t>     print("</a:t>
            </a:r>
            <a:r>
              <a:rPr lang="en-US" sz="1800" b="1" dirty="0" err="1"/>
              <a:t>args</a:t>
            </a:r>
            <a:r>
              <a:rPr lang="en-US" sz="1800" b="1" dirty="0"/>
              <a:t> = ",</a:t>
            </a:r>
            <a:r>
              <a:rPr lang="en-US" sz="1800" b="1" dirty="0" err="1"/>
              <a:t>args</a:t>
            </a:r>
            <a:r>
              <a:rPr lang="en-US" sz="1800" b="1" dirty="0"/>
              <a:t>)</a:t>
            </a:r>
          </a:p>
          <a:p>
            <a:r>
              <a:rPr lang="en-US" sz="1800" b="1" dirty="0"/>
              <a:t>     print("</a:t>
            </a:r>
            <a:r>
              <a:rPr lang="en-US" sz="1800" b="1" dirty="0" err="1"/>
              <a:t>args</a:t>
            </a:r>
            <a:r>
              <a:rPr lang="en-US" sz="1800" b="1" dirty="0"/>
              <a:t> = ",args1)</a:t>
            </a:r>
          </a:p>
          <a:p>
            <a:r>
              <a:rPr lang="en-US" sz="1800" b="1" dirty="0"/>
              <a:t>     </a:t>
            </a:r>
          </a:p>
          <a:p>
            <a:r>
              <a:rPr lang="en-US" sz="1800" b="1" dirty="0" err="1"/>
              <a:t>variable_len_keyword_args</a:t>
            </a:r>
            <a:r>
              <a:rPr lang="en-US" sz="1800" b="1" dirty="0"/>
              <a:t>() </a:t>
            </a:r>
            <a:r>
              <a:rPr lang="en-US" sz="1800" b="1" dirty="0" smtClean="0"/>
              <a:t>     # </a:t>
            </a:r>
            <a:r>
              <a:rPr lang="en-US" sz="1800" b="1" dirty="0"/>
              <a:t>prints empty </a:t>
            </a:r>
            <a:r>
              <a:rPr lang="en-US" sz="1800" b="1" dirty="0" err="1"/>
              <a:t>dict</a:t>
            </a:r>
            <a:endParaRPr lang="en-US" sz="1800" b="1" dirty="0"/>
          </a:p>
          <a:p>
            <a:r>
              <a:rPr lang="en-US" sz="1800" b="1" dirty="0" err="1"/>
              <a:t>variable_len_keyword_args</a:t>
            </a:r>
            <a:r>
              <a:rPr lang="en-US" sz="1800" b="1" dirty="0"/>
              <a:t>(1,20</a:t>
            </a:r>
            <a:r>
              <a:rPr lang="en-US" sz="1800" b="1" dirty="0" smtClean="0"/>
              <a:t>)       </a:t>
            </a:r>
            <a:r>
              <a:rPr lang="en-US" sz="1800" b="1" dirty="0"/>
              <a:t>#prints tuple and empty </a:t>
            </a:r>
            <a:r>
              <a:rPr lang="en-US" sz="1800" b="1" dirty="0" err="1"/>
              <a:t>dict</a:t>
            </a:r>
            <a:endParaRPr lang="en-US" sz="1800" b="1" dirty="0"/>
          </a:p>
          <a:p>
            <a:r>
              <a:rPr lang="en-US" sz="1800" b="1" dirty="0" err="1"/>
              <a:t>variable_len_keyword_args</a:t>
            </a:r>
            <a:r>
              <a:rPr lang="en-US" sz="1800" b="1" dirty="0"/>
              <a:t>(10,20,x =30,y =40,z=50) </a:t>
            </a:r>
            <a:r>
              <a:rPr lang="en-US" sz="1800" b="1" dirty="0" smtClean="0"/>
              <a:t>     # </a:t>
            </a:r>
            <a:r>
              <a:rPr lang="en-US" sz="1800" b="1" dirty="0"/>
              <a:t>10,20 tuple and rest will be </a:t>
            </a:r>
            <a:r>
              <a:rPr lang="en-US" sz="1800" b="1" dirty="0" err="1" smtClean="0"/>
              <a:t>dict</a:t>
            </a:r>
            <a:endParaRPr lang="en-US" sz="1800" b="1" dirty="0"/>
          </a:p>
          <a:p>
            <a:r>
              <a:rPr lang="en-US" sz="1800" b="1" dirty="0"/>
              <a:t>#</a:t>
            </a:r>
            <a:r>
              <a:rPr lang="en-US" sz="1800" b="1" dirty="0" err="1"/>
              <a:t>variable_len_keyword_args</a:t>
            </a:r>
            <a:r>
              <a:rPr lang="en-US" sz="1800" b="1" dirty="0"/>
              <a:t>(x= 30,y = 40,10,20) </a:t>
            </a:r>
            <a:r>
              <a:rPr lang="en-US" sz="1800" b="1" dirty="0" smtClean="0"/>
              <a:t>  #</a:t>
            </a:r>
            <a:r>
              <a:rPr lang="en-US" sz="1800" b="1" dirty="0"/>
              <a:t>error positional </a:t>
            </a:r>
            <a:r>
              <a:rPr lang="en-US" sz="1800" b="1" dirty="0" err="1"/>
              <a:t>args</a:t>
            </a:r>
            <a:r>
              <a:rPr lang="en-US" sz="1800" b="1" dirty="0"/>
              <a:t> must be passed first</a:t>
            </a:r>
          </a:p>
        </p:txBody>
      </p:sp>
    </p:spTree>
    <p:extLst>
      <p:ext uri="{BB962C8B-B14F-4D97-AF65-F5344CB8AC3E}">
        <p14:creationId xmlns:p14="http://schemas.microsoft.com/office/powerpoint/2010/main" val="417381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3200" dirty="0"/>
              <a:t>F</a:t>
            </a:r>
            <a:r>
              <a:rPr lang="en-US" sz="3200" dirty="0" smtClean="0"/>
              <a:t>unction definition:    </a:t>
            </a:r>
          </a:p>
          <a:p>
            <a:pPr marL="0" indent="0">
              <a:buNone/>
            </a:pPr>
            <a:r>
              <a:rPr lang="en-US" sz="3200" dirty="0"/>
              <a:t> </a:t>
            </a:r>
            <a:r>
              <a:rPr lang="en-US" sz="3200" dirty="0" smtClean="0"/>
              <a:t>                 variable length </a:t>
            </a:r>
            <a:r>
              <a:rPr lang="en-US" sz="3200" dirty="0" err="1" smtClean="0"/>
              <a:t>args</a:t>
            </a:r>
            <a:endParaRPr lang="en-US" sz="3200" dirty="0" smtClean="0"/>
          </a:p>
          <a:p>
            <a:pPr marL="0" indent="0">
              <a:buNone/>
            </a:pPr>
            <a:r>
              <a:rPr lang="en-US" sz="3200" dirty="0" smtClean="0"/>
              <a:t> </a:t>
            </a:r>
            <a:r>
              <a:rPr lang="en-US" sz="3200" dirty="0" err="1" smtClean="0"/>
              <a:t>def</a:t>
            </a:r>
            <a:r>
              <a:rPr lang="en-US" sz="3200" dirty="0" smtClean="0"/>
              <a:t> fun( *</a:t>
            </a:r>
            <a:r>
              <a:rPr lang="en-US" sz="3200" dirty="0" err="1" smtClean="0"/>
              <a:t>args</a:t>
            </a:r>
            <a:r>
              <a:rPr lang="en-US" sz="3200" dirty="0" smtClean="0"/>
              <a:t> , x = “python”):</a:t>
            </a:r>
          </a:p>
          <a:p>
            <a:pPr marL="0" indent="0">
              <a:buNone/>
            </a:pPr>
            <a:r>
              <a:rPr lang="en-US" sz="3200" dirty="0" smtClean="0"/>
              <a:t>                                                     default arguments </a:t>
            </a:r>
            <a:endParaRPr lang="en-US" sz="3200" dirty="0"/>
          </a:p>
          <a:p>
            <a:pPr marL="0" indent="0">
              <a:buNone/>
            </a:pPr>
            <a:r>
              <a:rPr lang="en-US" sz="3200" dirty="0" smtClean="0"/>
              <a:t>Function calling:</a:t>
            </a:r>
          </a:p>
          <a:p>
            <a:pPr marL="0" indent="0">
              <a:buNone/>
            </a:pPr>
            <a:r>
              <a:rPr lang="en-US" sz="3200" dirty="0"/>
              <a:t> </a:t>
            </a:r>
            <a:r>
              <a:rPr lang="en-US" sz="3200" dirty="0" smtClean="0"/>
              <a:t>              normal </a:t>
            </a:r>
            <a:r>
              <a:rPr lang="en-US" sz="3200" dirty="0" err="1" smtClean="0"/>
              <a:t>args</a:t>
            </a:r>
            <a:r>
              <a:rPr lang="en-US" sz="3200" dirty="0" smtClean="0"/>
              <a:t>                    keyword </a:t>
            </a:r>
            <a:r>
              <a:rPr lang="en-US" sz="3200" dirty="0" err="1" smtClean="0"/>
              <a:t>args</a:t>
            </a:r>
            <a:endParaRPr lang="en-US" sz="3200" dirty="0" smtClean="0"/>
          </a:p>
          <a:p>
            <a:pPr marL="0" indent="0">
              <a:buNone/>
            </a:pPr>
            <a:r>
              <a:rPr lang="en-US" sz="3200" dirty="0"/>
              <a:t> </a:t>
            </a:r>
            <a:r>
              <a:rPr lang="en-US" sz="3200" dirty="0" smtClean="0"/>
              <a:t>         fun(10,20,30, x = “C/C++”)</a:t>
            </a:r>
          </a:p>
          <a:p>
            <a:pPr marL="0" indent="0">
              <a:buNone/>
            </a:pPr>
            <a:endParaRPr lang="en-US" sz="3200" dirty="0"/>
          </a:p>
        </p:txBody>
      </p:sp>
      <p:cxnSp>
        <p:nvCxnSpPr>
          <p:cNvPr id="15" name="Straight Arrow Connector 14"/>
          <p:cNvCxnSpPr/>
          <p:nvPr/>
        </p:nvCxnSpPr>
        <p:spPr>
          <a:xfrm flipV="1">
            <a:off x="3208713" y="274320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21135" y="3391593"/>
            <a:ext cx="16625" cy="465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37760" y="3857414"/>
            <a:ext cx="931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208713" y="5037513"/>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403272" y="4887884"/>
            <a:ext cx="0" cy="33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03272" y="4854633"/>
            <a:ext cx="723208" cy="16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341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Points to remember:</a:t>
            </a:r>
            <a:endParaRPr lang="en-US" sz="3600" dirty="0">
              <a:latin typeface="+mn-lt"/>
            </a:endParaRPr>
          </a:p>
        </p:txBody>
      </p:sp>
      <p:sp>
        <p:nvSpPr>
          <p:cNvPr id="3" name="Content Placeholder 2"/>
          <p:cNvSpPr>
            <a:spLocks noGrp="1"/>
          </p:cNvSpPr>
          <p:nvPr>
            <p:ph idx="1"/>
          </p:nvPr>
        </p:nvSpPr>
        <p:spPr>
          <a:xfrm>
            <a:off x="1097280" y="1845734"/>
            <a:ext cx="11094720" cy="4023360"/>
          </a:xfrm>
        </p:spPr>
        <p:txBody>
          <a:bodyPr>
            <a:normAutofit/>
          </a:bodyPr>
          <a:lstStyle/>
          <a:p>
            <a:pPr>
              <a:buFont typeface="Wingdings" panose="05000000000000000000" pitchFamily="2" charset="2"/>
              <a:buChar char="Ø"/>
            </a:pPr>
            <a:r>
              <a:rPr lang="en-US" sz="2800" dirty="0" smtClean="0"/>
              <a:t>When we are using positional and keyword arguments, first we have to pass positional arguments and next keyword arguments </a:t>
            </a:r>
          </a:p>
          <a:p>
            <a:pPr marL="0" indent="0">
              <a:buNone/>
            </a:pPr>
            <a:r>
              <a:rPr lang="en-US" sz="2800" dirty="0" smtClean="0"/>
              <a:t>     fun(1,2,x=10,y=“python”)   #valid</a:t>
            </a:r>
          </a:p>
          <a:p>
            <a:pPr marL="0" indent="0">
              <a:buNone/>
            </a:pPr>
            <a:r>
              <a:rPr lang="en-US" sz="2800" dirty="0"/>
              <a:t> </a:t>
            </a:r>
            <a:r>
              <a:rPr lang="en-US" sz="2800" dirty="0" smtClean="0"/>
              <a:t>    fun(x=10,y</a:t>
            </a:r>
            <a:r>
              <a:rPr lang="en-US" sz="2800" dirty="0"/>
              <a:t>=“python</a:t>
            </a:r>
            <a:r>
              <a:rPr lang="en-US" sz="2800" dirty="0" smtClean="0"/>
              <a:t>”,100,200)   #invalid</a:t>
            </a:r>
          </a:p>
          <a:p>
            <a:pPr marL="0" indent="0">
              <a:buNone/>
            </a:pPr>
            <a:endParaRPr lang="en-US" sz="2800" dirty="0"/>
          </a:p>
        </p:txBody>
      </p:sp>
    </p:spTree>
    <p:extLst>
      <p:ext uri="{BB962C8B-B14F-4D97-AF65-F5344CB8AC3E}">
        <p14:creationId xmlns:p14="http://schemas.microsoft.com/office/powerpoint/2010/main" val="27484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Points to remember:</a:t>
            </a:r>
            <a:endParaRPr lang="en-US" sz="3600" dirty="0">
              <a:latin typeface="+mn-lt"/>
            </a:endParaRPr>
          </a:p>
        </p:txBody>
      </p:sp>
      <p:sp>
        <p:nvSpPr>
          <p:cNvPr id="3" name="Content Placeholder 2"/>
          <p:cNvSpPr>
            <a:spLocks noGrp="1"/>
          </p:cNvSpPr>
          <p:nvPr>
            <p:ph idx="1"/>
          </p:nvPr>
        </p:nvSpPr>
        <p:spPr>
          <a:xfrm>
            <a:off x="1097280" y="1845734"/>
            <a:ext cx="11094720" cy="4023360"/>
          </a:xfrm>
        </p:spPr>
        <p:txBody>
          <a:bodyPr>
            <a:normAutofit/>
          </a:bodyPr>
          <a:lstStyle/>
          <a:p>
            <a:pPr>
              <a:buFont typeface="Wingdings" panose="05000000000000000000" pitchFamily="2" charset="2"/>
              <a:buChar char="Ø"/>
            </a:pPr>
            <a:r>
              <a:rPr lang="en-US" sz="2800" dirty="0" smtClean="0"/>
              <a:t>When we are using default arguments and non-default arguments, first we have to define non default arguments, then default arguments</a:t>
            </a:r>
          </a:p>
          <a:p>
            <a:pPr marL="0" indent="0">
              <a:buNone/>
            </a:pPr>
            <a:r>
              <a:rPr lang="en-US" sz="2800" dirty="0"/>
              <a:t> </a:t>
            </a:r>
            <a:r>
              <a:rPr lang="en-US" sz="2800" dirty="0" smtClean="0"/>
              <a:t>    </a:t>
            </a:r>
          </a:p>
          <a:p>
            <a:pPr marL="0" indent="0">
              <a:buNone/>
            </a:pPr>
            <a:r>
              <a:rPr lang="en-US" sz="2800" dirty="0"/>
              <a:t> </a:t>
            </a:r>
            <a:r>
              <a:rPr lang="en-US" sz="2800" dirty="0" smtClean="0"/>
              <a:t>       </a:t>
            </a:r>
            <a:r>
              <a:rPr lang="en-US" sz="2800" dirty="0" err="1" smtClean="0"/>
              <a:t>def</a:t>
            </a:r>
            <a:r>
              <a:rPr lang="en-US" sz="2800" dirty="0" smtClean="0"/>
              <a:t> fun(arg1, arg2, x =“python”, y = “v3”) #Valid </a:t>
            </a:r>
          </a:p>
          <a:p>
            <a:pPr marL="0" indent="0">
              <a:buNone/>
            </a:pPr>
            <a:r>
              <a:rPr lang="en-US" sz="2800" dirty="0" smtClean="0"/>
              <a:t>        </a:t>
            </a:r>
            <a:r>
              <a:rPr lang="en-US" sz="2800" dirty="0" err="1" smtClean="0"/>
              <a:t>def</a:t>
            </a:r>
            <a:r>
              <a:rPr lang="en-US" sz="2800" dirty="0" smtClean="0"/>
              <a:t> fun( </a:t>
            </a:r>
            <a:r>
              <a:rPr lang="en-US" sz="2800" dirty="0"/>
              <a:t>x =“python”, y = “v3</a:t>
            </a:r>
            <a:r>
              <a:rPr lang="en-US" sz="2800" dirty="0" smtClean="0"/>
              <a:t>”, arg1, arg2) #Invalid </a:t>
            </a:r>
            <a:endParaRPr lang="en-US" sz="2800" dirty="0"/>
          </a:p>
          <a:p>
            <a:pPr marL="0" indent="0">
              <a:buNone/>
            </a:pPr>
            <a:endParaRPr lang="en-US" sz="2800" dirty="0"/>
          </a:p>
        </p:txBody>
      </p:sp>
    </p:spTree>
    <p:extLst>
      <p:ext uri="{BB962C8B-B14F-4D97-AF65-F5344CB8AC3E}">
        <p14:creationId xmlns:p14="http://schemas.microsoft.com/office/powerpoint/2010/main" val="405484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remember:</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When we are using variable length arguments and normal arguments,</a:t>
            </a:r>
          </a:p>
          <a:p>
            <a:pPr marL="0" indent="0">
              <a:buNone/>
            </a:pPr>
            <a:r>
              <a:rPr lang="en-US" sz="2400" dirty="0"/>
              <a:t> </a:t>
            </a:r>
            <a:r>
              <a:rPr lang="en-US" sz="2400" dirty="0" smtClean="0"/>
              <a:t>    first we have to define normal arguments then variable length arguments </a:t>
            </a:r>
          </a:p>
          <a:p>
            <a:pPr>
              <a:buFont typeface="Wingdings" panose="05000000000000000000" pitchFamily="2" charset="2"/>
              <a:buChar char="Ø"/>
            </a:pPr>
            <a:r>
              <a:rPr lang="en-US" sz="2400" dirty="0" smtClean="0"/>
              <a:t>When we are using variable length arguments and keyword arguments, keyword arguments must be defined at last</a:t>
            </a:r>
          </a:p>
          <a:p>
            <a:pPr>
              <a:buFont typeface="Wingdings" panose="05000000000000000000" pitchFamily="2" charset="2"/>
              <a:buChar char="Ø"/>
            </a:pPr>
            <a:r>
              <a:rPr lang="en-US" sz="2400" dirty="0" smtClean="0"/>
              <a:t>Defining more than one variable length arguments are invalid </a:t>
            </a:r>
          </a:p>
          <a:p>
            <a:pPr marL="0" indent="0">
              <a:buNone/>
            </a:pPr>
            <a:r>
              <a:rPr lang="en-US" sz="2400" dirty="0"/>
              <a:t> </a:t>
            </a:r>
            <a:r>
              <a:rPr lang="en-US" sz="2400" dirty="0" smtClean="0"/>
              <a:t>       </a:t>
            </a:r>
            <a:r>
              <a:rPr lang="en-US" sz="2400" dirty="0" err="1" smtClean="0"/>
              <a:t>def</a:t>
            </a:r>
            <a:r>
              <a:rPr lang="en-US" sz="2400" dirty="0" smtClean="0"/>
              <a:t> fun(*arg1, *arg2): #invalid</a:t>
            </a:r>
            <a:endParaRPr lang="en-US" sz="2400" dirty="0"/>
          </a:p>
        </p:txBody>
      </p:sp>
    </p:spTree>
    <p:extLst>
      <p:ext uri="{BB962C8B-B14F-4D97-AF65-F5344CB8AC3E}">
        <p14:creationId xmlns:p14="http://schemas.microsoft.com/office/powerpoint/2010/main" val="11653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Return statement </a:t>
            </a:r>
            <a:endParaRPr lang="en-US" sz="3600" b="1" dirty="0">
              <a:latin typeface="+mn-lt"/>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5164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Type of variables in Python functions</a:t>
            </a:r>
            <a:endParaRPr lang="en-US" sz="36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Global variables</a:t>
            </a:r>
          </a:p>
          <a:p>
            <a:pPr marL="0" indent="0">
              <a:buNone/>
            </a:pPr>
            <a:r>
              <a:rPr lang="en-US" sz="2800" dirty="0"/>
              <a:t>                variables which are declared outside the function</a:t>
            </a:r>
          </a:p>
          <a:p>
            <a:pPr marL="0" indent="0">
              <a:buNone/>
            </a:pPr>
            <a:r>
              <a:rPr lang="en-US" sz="2800" dirty="0"/>
              <a:t> </a:t>
            </a:r>
            <a:r>
              <a:rPr lang="en-US" sz="2800" dirty="0" smtClean="0"/>
              <a:t>                scope of the global variable is through out the module </a:t>
            </a:r>
          </a:p>
          <a:p>
            <a:pPr>
              <a:buFont typeface="Wingdings" panose="05000000000000000000" pitchFamily="2" charset="2"/>
              <a:buChar char="Ø"/>
            </a:pPr>
            <a:r>
              <a:rPr lang="en-US" sz="2800" dirty="0" smtClean="0"/>
              <a:t>Local variables</a:t>
            </a:r>
          </a:p>
          <a:p>
            <a:pPr marL="0" indent="0">
              <a:buNone/>
            </a:pPr>
            <a:r>
              <a:rPr lang="en-US" sz="2800" dirty="0"/>
              <a:t> </a:t>
            </a:r>
            <a:r>
              <a:rPr lang="en-US" sz="2800" dirty="0" smtClean="0"/>
              <a:t>                variables which are declared inside the function</a:t>
            </a:r>
          </a:p>
          <a:p>
            <a:pPr marL="0" indent="0">
              <a:buNone/>
            </a:pPr>
            <a:r>
              <a:rPr lang="en-US" sz="2800" dirty="0"/>
              <a:t> </a:t>
            </a:r>
            <a:r>
              <a:rPr lang="en-US" sz="2800" dirty="0" smtClean="0"/>
              <a:t>                 scope of the local variable is within the function only</a:t>
            </a:r>
          </a:p>
          <a:p>
            <a:pPr marL="0" indent="0">
              <a:buNone/>
            </a:pPr>
            <a:r>
              <a:rPr lang="en-US" sz="2800" dirty="0" smtClean="0"/>
              <a:t>              </a:t>
            </a:r>
            <a:endParaRPr lang="en-US" sz="2800" dirty="0"/>
          </a:p>
        </p:txBody>
      </p:sp>
    </p:spTree>
    <p:extLst>
      <p:ext uri="{BB962C8B-B14F-4D97-AF65-F5344CB8AC3E}">
        <p14:creationId xmlns:p14="http://schemas.microsoft.com/office/powerpoint/2010/main" val="102774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85861"/>
            <a:ext cx="10058400" cy="1450757"/>
          </a:xfrm>
        </p:spPr>
        <p:txBody>
          <a:bodyPr>
            <a:normAutofit/>
          </a:bodyPr>
          <a:lstStyle/>
          <a:p>
            <a:r>
              <a:rPr lang="en-US" sz="3600" b="1" dirty="0"/>
              <a:t>Type of functions:  </a:t>
            </a:r>
            <a:r>
              <a:rPr lang="en-US" sz="3600" dirty="0"/>
              <a:t/>
            </a:r>
            <a:br>
              <a:rPr lang="en-US" sz="3600" dirty="0"/>
            </a:br>
            <a:endParaRPr lang="en-US" sz="3600"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800" dirty="0" smtClean="0"/>
              <a:t>Python </a:t>
            </a:r>
            <a:r>
              <a:rPr lang="en-US" sz="2800" dirty="0"/>
              <a:t>in built functions </a:t>
            </a:r>
          </a:p>
          <a:p>
            <a:pPr lvl="0">
              <a:buFont typeface="Wingdings" panose="05000000000000000000" pitchFamily="2" charset="2"/>
              <a:buChar char="Ø"/>
            </a:pPr>
            <a:r>
              <a:rPr lang="en-US" sz="2800" dirty="0"/>
              <a:t>User defined functions	</a:t>
            </a: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169365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Global keyword:</a:t>
            </a:r>
            <a:endParaRPr lang="en-US" sz="3600" b="1" dirty="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Global keyword is used to make the </a:t>
            </a:r>
            <a:r>
              <a:rPr lang="en-US" dirty="0"/>
              <a:t>g</a:t>
            </a:r>
            <a:r>
              <a:rPr lang="en-US" dirty="0" smtClean="0"/>
              <a:t>lobal variable available to the function</a:t>
            </a:r>
          </a:p>
          <a:p>
            <a:pPr marL="0" indent="0">
              <a:buNone/>
            </a:pPr>
            <a:endParaRPr lang="en-US" dirty="0" smtClean="0"/>
          </a:p>
          <a:p>
            <a:pPr marL="0" indent="0">
              <a:buNone/>
            </a:pPr>
            <a:r>
              <a:rPr lang="en-US" dirty="0" smtClean="0"/>
              <a:t>Syntax:</a:t>
            </a:r>
          </a:p>
          <a:p>
            <a:pPr marL="0" indent="0">
              <a:buNone/>
            </a:pPr>
            <a:r>
              <a:rPr lang="en-US" dirty="0" smtClean="0"/>
              <a:t>       a = 100</a:t>
            </a:r>
          </a:p>
          <a:p>
            <a:pPr marL="0" indent="0">
              <a:buNone/>
            </a:pPr>
            <a:r>
              <a:rPr lang="en-US" dirty="0"/>
              <a:t> </a:t>
            </a:r>
            <a:r>
              <a:rPr lang="en-US" dirty="0" smtClean="0"/>
              <a:t>      </a:t>
            </a:r>
            <a:r>
              <a:rPr lang="en-US" dirty="0" err="1" smtClean="0"/>
              <a:t>def</a:t>
            </a:r>
            <a:r>
              <a:rPr lang="en-US" dirty="0" smtClean="0"/>
              <a:t> fun():    </a:t>
            </a:r>
          </a:p>
          <a:p>
            <a:pPr marL="0" indent="0">
              <a:buNone/>
            </a:pPr>
            <a:r>
              <a:rPr lang="en-US" dirty="0" smtClean="0"/>
              <a:t>            global a</a:t>
            </a:r>
          </a:p>
          <a:p>
            <a:pPr marL="0" indent="0">
              <a:buNone/>
            </a:pPr>
            <a:r>
              <a:rPr lang="en-US" dirty="0"/>
              <a:t> </a:t>
            </a:r>
            <a:r>
              <a:rPr lang="en-US" dirty="0" smtClean="0"/>
              <a:t>            a = 200 # here a is global variable, we are changing global variable value a to 200</a:t>
            </a:r>
          </a:p>
          <a:p>
            <a:pPr marL="0" indent="0">
              <a:buNone/>
            </a:pPr>
            <a:r>
              <a:rPr lang="en-US" dirty="0"/>
              <a:t> </a:t>
            </a:r>
            <a:r>
              <a:rPr lang="en-US" dirty="0" smtClean="0"/>
              <a:t>            print(“a = :”,a)</a:t>
            </a:r>
          </a:p>
          <a:p>
            <a:pPr marL="0" indent="0">
              <a:buNone/>
            </a:pPr>
            <a:endParaRPr lang="en-US" dirty="0"/>
          </a:p>
        </p:txBody>
      </p:sp>
    </p:spTree>
    <p:extLst>
      <p:ext uri="{BB962C8B-B14F-4D97-AF65-F5344CB8AC3E}">
        <p14:creationId xmlns:p14="http://schemas.microsoft.com/office/powerpoint/2010/main" val="477542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Global keyword </a:t>
            </a:r>
            <a:r>
              <a:rPr lang="en-US" sz="3600" b="1" dirty="0" err="1" smtClean="0">
                <a:latin typeface="+mn-lt"/>
              </a:rPr>
              <a:t>conti</a:t>
            </a:r>
            <a:r>
              <a:rPr lang="en-US" sz="3600" b="1" dirty="0" smtClean="0">
                <a:latin typeface="+mn-lt"/>
              </a:rPr>
              <a:t>..:</a:t>
            </a:r>
            <a:endParaRPr lang="en-US" sz="36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By using global keyword, we can define global variables inside the function also</a:t>
            </a:r>
          </a:p>
          <a:p>
            <a:pPr>
              <a:buFont typeface="Wingdings" panose="05000000000000000000" pitchFamily="2" charset="2"/>
              <a:buChar char="Ø"/>
            </a:pPr>
            <a:r>
              <a:rPr lang="en-US" sz="2400" dirty="0" smtClean="0"/>
              <a:t>After </a:t>
            </a:r>
            <a:r>
              <a:rPr lang="en-US" sz="2400" dirty="0"/>
              <a:t>making the  variable as global, now </a:t>
            </a:r>
            <a:r>
              <a:rPr lang="en-US" sz="2400" dirty="0" smtClean="0"/>
              <a:t>onwards the variable </a:t>
            </a:r>
            <a:r>
              <a:rPr lang="en-US" sz="2400" dirty="0"/>
              <a:t>will be available to all the </a:t>
            </a:r>
            <a:r>
              <a:rPr lang="en-US" sz="2400" dirty="0" smtClean="0"/>
              <a:t>functions</a:t>
            </a:r>
          </a:p>
          <a:p>
            <a:pPr>
              <a:buFont typeface="Wingdings" panose="05000000000000000000" pitchFamily="2" charset="2"/>
              <a:buChar char="Ø"/>
            </a:pPr>
            <a:r>
              <a:rPr lang="en-US" sz="2400" dirty="0" smtClean="0"/>
              <a:t>We can modify a global variable inside a function, if we  use “global” keyword,</a:t>
            </a:r>
          </a:p>
          <a:p>
            <a:pPr marL="0" indent="0">
              <a:buNone/>
            </a:pPr>
            <a:r>
              <a:rPr lang="en-US" sz="2400" dirty="0"/>
              <a:t> </a:t>
            </a:r>
            <a:r>
              <a:rPr lang="en-US" sz="2400" dirty="0" smtClean="0"/>
              <a:t>   without making it as global variable, we cant change the value inside a function</a:t>
            </a:r>
          </a:p>
          <a:p>
            <a:pPr marL="0" indent="0">
              <a:buNone/>
            </a:pPr>
            <a:endParaRPr lang="en-US" sz="2400" dirty="0" smtClean="0"/>
          </a:p>
        </p:txBody>
      </p:sp>
    </p:spTree>
    <p:extLst>
      <p:ext uri="{BB962C8B-B14F-4D97-AF65-F5344CB8AC3E}">
        <p14:creationId xmlns:p14="http://schemas.microsoft.com/office/powerpoint/2010/main" val="126878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Global keyword </a:t>
            </a:r>
            <a:r>
              <a:rPr lang="en-US" sz="3600" b="1" dirty="0" err="1" smtClean="0">
                <a:latin typeface="+mn-lt"/>
              </a:rPr>
              <a:t>conti</a:t>
            </a:r>
            <a:r>
              <a:rPr lang="en-US" sz="3600" b="1" dirty="0" smtClean="0">
                <a:latin typeface="+mn-lt"/>
              </a:rPr>
              <a:t>..:</a:t>
            </a:r>
            <a:endParaRPr lang="en-US" sz="3600" b="1" dirty="0">
              <a:latin typeface="+mn-lt"/>
            </a:endParaRPr>
          </a:p>
        </p:txBody>
      </p:sp>
      <p:sp>
        <p:nvSpPr>
          <p:cNvPr id="3" name="Content Placeholder 2"/>
          <p:cNvSpPr>
            <a:spLocks noGrp="1"/>
          </p:cNvSpPr>
          <p:nvPr>
            <p:ph idx="1"/>
          </p:nvPr>
        </p:nvSpPr>
        <p:spPr/>
        <p:txBody>
          <a:bodyPr>
            <a:normAutofit/>
          </a:bodyPr>
          <a:lstStyle/>
          <a:p>
            <a:pPr marL="0" indent="0">
              <a:buNone/>
            </a:pPr>
            <a:r>
              <a:rPr lang="en-US" sz="2400" dirty="0"/>
              <a:t>Syntax to declare global variable inside function:</a:t>
            </a:r>
          </a:p>
          <a:p>
            <a:pPr>
              <a:buFont typeface="Wingdings" panose="05000000000000000000" pitchFamily="2" charset="2"/>
              <a:buChar char="Ø"/>
            </a:pPr>
            <a:r>
              <a:rPr lang="en-US" sz="2400" dirty="0"/>
              <a:t>First we have to declare then we have to assign a value</a:t>
            </a:r>
          </a:p>
          <a:p>
            <a:pPr marL="0" indent="0">
              <a:buNone/>
            </a:pPr>
            <a:r>
              <a:rPr lang="en-US" sz="2400" dirty="0"/>
              <a:t>         global a =100  # Invalid</a:t>
            </a:r>
          </a:p>
          <a:p>
            <a:pPr marL="0" indent="0">
              <a:buNone/>
            </a:pPr>
            <a:r>
              <a:rPr lang="en-US" sz="2400" dirty="0"/>
              <a:t>         global a  #valid</a:t>
            </a:r>
          </a:p>
          <a:p>
            <a:pPr marL="0" indent="0">
              <a:buNone/>
            </a:pPr>
            <a:r>
              <a:rPr lang="en-US" sz="2400" dirty="0"/>
              <a:t>         a = 100</a:t>
            </a:r>
          </a:p>
        </p:txBody>
      </p:sp>
    </p:spTree>
    <p:extLst>
      <p:ext uri="{BB962C8B-B14F-4D97-AF65-F5344CB8AC3E}">
        <p14:creationId xmlns:p14="http://schemas.microsoft.com/office/powerpoint/2010/main" val="223683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Global keyword </a:t>
            </a:r>
            <a:r>
              <a:rPr lang="en-US" sz="3600" b="1" dirty="0" err="1" smtClean="0">
                <a:latin typeface="+mn-lt"/>
              </a:rPr>
              <a:t>conti</a:t>
            </a:r>
            <a:r>
              <a:rPr lang="en-US" sz="3600" b="1" dirty="0" smtClean="0">
                <a:latin typeface="+mn-lt"/>
              </a:rPr>
              <a:t>..:</a:t>
            </a:r>
            <a:endParaRPr lang="en-US" sz="3600" b="1" dirty="0">
              <a:latin typeface="+mn-lt"/>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400" dirty="0" smtClean="0">
                <a:solidFill>
                  <a:srgbClr val="FF0000"/>
                </a:solidFill>
              </a:rPr>
              <a:t>If we want to  make use of global variable, using “global” keyword, inside a function, we can not use that variable before making it as “global”</a:t>
            </a:r>
            <a:endParaRPr lang="en-US" sz="2400" dirty="0">
              <a:solidFill>
                <a:srgbClr val="FF0000"/>
              </a:solidFill>
            </a:endParaRPr>
          </a:p>
          <a:p>
            <a:pPr>
              <a:buFont typeface="Wingdings" panose="05000000000000000000" pitchFamily="2" charset="2"/>
              <a:buChar char="Ø"/>
            </a:pPr>
            <a:r>
              <a:rPr lang="en-US" sz="2400" dirty="0" smtClean="0"/>
              <a:t>Ex: </a:t>
            </a:r>
          </a:p>
          <a:p>
            <a:pPr marL="0" indent="0">
              <a:buNone/>
            </a:pPr>
            <a:r>
              <a:rPr lang="en-US" sz="2400" dirty="0"/>
              <a:t> </a:t>
            </a:r>
            <a:r>
              <a:rPr lang="en-US" sz="2400" dirty="0" smtClean="0"/>
              <a:t>a = 100</a:t>
            </a:r>
          </a:p>
          <a:p>
            <a:pPr marL="0" indent="0">
              <a:buNone/>
            </a:pPr>
            <a:r>
              <a:rPr lang="en-US" sz="2400" dirty="0" err="1" smtClean="0"/>
              <a:t>def</a:t>
            </a:r>
            <a:r>
              <a:rPr lang="en-US" sz="2400" dirty="0" smtClean="0"/>
              <a:t> fun():</a:t>
            </a:r>
          </a:p>
          <a:p>
            <a:pPr marL="0" indent="0">
              <a:buNone/>
            </a:pPr>
            <a:r>
              <a:rPr lang="en-US" sz="2400" dirty="0"/>
              <a:t> </a:t>
            </a:r>
            <a:r>
              <a:rPr lang="en-US" sz="2400" dirty="0" smtClean="0"/>
              <a:t>      print(“a = ”,a )        # gives error</a:t>
            </a:r>
          </a:p>
          <a:p>
            <a:pPr marL="0" indent="0">
              <a:buNone/>
            </a:pPr>
            <a:r>
              <a:rPr lang="en-US" sz="2400" dirty="0"/>
              <a:t> </a:t>
            </a:r>
            <a:r>
              <a:rPr lang="en-US" sz="2400" dirty="0" smtClean="0"/>
              <a:t>      global a</a:t>
            </a:r>
          </a:p>
          <a:p>
            <a:pPr marL="0" indent="0">
              <a:buNone/>
            </a:pPr>
            <a:r>
              <a:rPr lang="en-US" sz="2400" dirty="0" smtClean="0"/>
              <a:t>        a =200</a:t>
            </a:r>
          </a:p>
          <a:p>
            <a:pPr marL="0" indent="0">
              <a:buNone/>
            </a:pPr>
            <a:r>
              <a:rPr lang="en-US" sz="2400" dirty="0"/>
              <a:t> </a:t>
            </a:r>
            <a:r>
              <a:rPr lang="en-US" sz="2400" dirty="0" smtClean="0"/>
              <a:t>        print(“a = ”,a)</a:t>
            </a:r>
          </a:p>
          <a:p>
            <a:pPr marL="0" indent="0">
              <a:buNone/>
            </a:pPr>
            <a:endParaRPr lang="en-US" sz="2400" dirty="0" smtClean="0"/>
          </a:p>
        </p:txBody>
      </p:sp>
    </p:spTree>
    <p:extLst>
      <p:ext uri="{BB962C8B-B14F-4D97-AF65-F5344CB8AC3E}">
        <p14:creationId xmlns:p14="http://schemas.microsoft.com/office/powerpoint/2010/main" val="2663982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R</a:t>
            </a:r>
            <a:r>
              <a:rPr lang="en-US" sz="3200" b="1" dirty="0" smtClean="0"/>
              <a:t>ecursive functions:</a:t>
            </a:r>
            <a:endParaRPr lang="en-US" sz="32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A function  calling itself  is known as recursive functions</a:t>
            </a:r>
            <a:endParaRPr lang="en-US" sz="2800" dirty="0"/>
          </a:p>
        </p:txBody>
      </p:sp>
    </p:spTree>
    <p:extLst>
      <p:ext uri="{BB962C8B-B14F-4D97-AF65-F5344CB8AC3E}">
        <p14:creationId xmlns:p14="http://schemas.microsoft.com/office/powerpoint/2010/main" val="2418265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Lambda/anonymous functions:</a:t>
            </a:r>
            <a:endParaRPr lang="en-US" sz="4000" dirty="0">
              <a:latin typeface="+mn-lt"/>
            </a:endParaRPr>
          </a:p>
        </p:txBody>
      </p:sp>
      <p:sp>
        <p:nvSpPr>
          <p:cNvPr id="3" name="Content Placeholder 2"/>
          <p:cNvSpPr>
            <a:spLocks noGrp="1"/>
          </p:cNvSpPr>
          <p:nvPr>
            <p:ph idx="1"/>
          </p:nvPr>
        </p:nvSpPr>
        <p:spPr>
          <a:xfrm>
            <a:off x="1113905" y="1845734"/>
            <a:ext cx="10058400" cy="4023360"/>
          </a:xfrm>
        </p:spPr>
        <p:txBody>
          <a:bodyPr>
            <a:normAutofit/>
          </a:bodyPr>
          <a:lstStyle/>
          <a:p>
            <a:pPr>
              <a:buFont typeface="Wingdings" panose="05000000000000000000" pitchFamily="2" charset="2"/>
              <a:buChar char="Ø"/>
            </a:pPr>
            <a:r>
              <a:rPr lang="en-US" sz="2400" dirty="0" smtClean="0"/>
              <a:t>A function which doe not have any name</a:t>
            </a:r>
          </a:p>
          <a:p>
            <a:pPr marL="0" indent="0">
              <a:buNone/>
            </a:pPr>
            <a:r>
              <a:rPr lang="en-US" sz="2400" dirty="0" err="1" smtClean="0"/>
              <a:t>Synatx</a:t>
            </a:r>
            <a:r>
              <a:rPr lang="en-US" sz="2400" dirty="0" smtClean="0"/>
              <a:t>:</a:t>
            </a:r>
          </a:p>
          <a:p>
            <a:pPr marL="0" indent="0">
              <a:buNone/>
            </a:pPr>
            <a:r>
              <a:rPr lang="en-US" sz="2400" dirty="0"/>
              <a:t> </a:t>
            </a:r>
            <a:r>
              <a:rPr lang="en-US" sz="2400" dirty="0" smtClean="0"/>
              <a:t>    lambda arguments: expression</a:t>
            </a:r>
          </a:p>
          <a:p>
            <a:pPr marL="0" indent="0">
              <a:buNone/>
            </a:pPr>
            <a:r>
              <a:rPr lang="en-US" sz="2400" dirty="0" smtClean="0"/>
              <a:t>     s = lambda a:a+10</a:t>
            </a:r>
          </a:p>
          <a:p>
            <a:pPr>
              <a:buFont typeface="Wingdings" panose="05000000000000000000" pitchFamily="2" charset="2"/>
              <a:buChar char="Ø"/>
            </a:pPr>
            <a:r>
              <a:rPr lang="en-US" sz="2400" dirty="0" smtClean="0"/>
              <a:t>A lambda function can take any number of arguments, but only one expression, that means restricted to only one expression</a:t>
            </a:r>
          </a:p>
        </p:txBody>
      </p:sp>
    </p:spTree>
    <p:extLst>
      <p:ext uri="{BB962C8B-B14F-4D97-AF65-F5344CB8AC3E}">
        <p14:creationId xmlns:p14="http://schemas.microsoft.com/office/powerpoint/2010/main" val="11242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Filter function:</a:t>
            </a:r>
            <a:endParaRPr lang="en-US" sz="3600" b="1" dirty="0">
              <a:latin typeface="+mn-lt"/>
            </a:endParaRPr>
          </a:p>
        </p:txBody>
      </p:sp>
      <p:sp>
        <p:nvSpPr>
          <p:cNvPr id="3" name="Content Placeholder 2"/>
          <p:cNvSpPr>
            <a:spLocks noGrp="1"/>
          </p:cNvSpPr>
          <p:nvPr>
            <p:ph idx="1"/>
          </p:nvPr>
        </p:nvSpPr>
        <p:spPr/>
        <p:txBody>
          <a:bodyPr>
            <a:normAutofit fontScale="92500" lnSpcReduction="20000"/>
          </a:bodyPr>
          <a:lstStyle/>
          <a:p>
            <a:r>
              <a:rPr lang="en-US" sz="3200" dirty="0" smtClean="0"/>
              <a:t>Syntax:</a:t>
            </a:r>
          </a:p>
          <a:p>
            <a:r>
              <a:rPr lang="en-US" sz="3200" dirty="0"/>
              <a:t> </a:t>
            </a:r>
            <a:r>
              <a:rPr lang="en-US" sz="3200" dirty="0" smtClean="0"/>
              <a:t>    filter(function, </a:t>
            </a:r>
            <a:r>
              <a:rPr lang="en-US" sz="3200" dirty="0" err="1" smtClean="0"/>
              <a:t>iterable</a:t>
            </a:r>
            <a:r>
              <a:rPr lang="en-US" sz="3200" dirty="0" smtClean="0"/>
              <a:t>)</a:t>
            </a:r>
          </a:p>
          <a:p>
            <a:pPr>
              <a:buFont typeface="Wingdings" panose="05000000000000000000" pitchFamily="2" charset="2"/>
              <a:buChar char="Ø"/>
            </a:pPr>
            <a:r>
              <a:rPr lang="en-US" sz="3200" dirty="0" smtClean="0"/>
              <a:t>Filter function, filters the given sequence/</a:t>
            </a:r>
            <a:r>
              <a:rPr lang="en-US" sz="3200" dirty="0" err="1" smtClean="0"/>
              <a:t>iterable</a:t>
            </a:r>
            <a:r>
              <a:rPr lang="en-US" sz="3200" dirty="0" smtClean="0"/>
              <a:t> with the help of the function</a:t>
            </a:r>
          </a:p>
          <a:p>
            <a:pPr>
              <a:buFont typeface="Wingdings" panose="05000000000000000000" pitchFamily="2" charset="2"/>
              <a:buChar char="Ø"/>
            </a:pPr>
            <a:r>
              <a:rPr lang="en-US" sz="3200" dirty="0" smtClean="0"/>
              <a:t>Function should always return Boolean type(True or False)</a:t>
            </a:r>
          </a:p>
          <a:p>
            <a:pPr>
              <a:buFont typeface="Wingdings" panose="05000000000000000000" pitchFamily="2" charset="2"/>
              <a:buChar char="Ø"/>
            </a:pPr>
            <a:r>
              <a:rPr lang="en-US" sz="3200" dirty="0" err="1" smtClean="0"/>
              <a:t>Iterable</a:t>
            </a:r>
            <a:r>
              <a:rPr lang="en-US" sz="3200" dirty="0" smtClean="0"/>
              <a:t> could be </a:t>
            </a:r>
            <a:r>
              <a:rPr lang="en-US" sz="3200" dirty="0" err="1" smtClean="0"/>
              <a:t>string,list,dict</a:t>
            </a:r>
            <a:r>
              <a:rPr lang="en-US" sz="3200" dirty="0" smtClean="0"/>
              <a:t> etc. which needs to be filtered </a:t>
            </a:r>
          </a:p>
          <a:p>
            <a:pPr>
              <a:buFont typeface="Wingdings" panose="05000000000000000000" pitchFamily="2" charset="2"/>
              <a:buChar char="Ø"/>
            </a:pPr>
            <a:r>
              <a:rPr lang="en-US" sz="3200" dirty="0" smtClean="0"/>
              <a:t>The return type of filter function is always “filter” object</a:t>
            </a:r>
          </a:p>
          <a:p>
            <a:pPr marL="0" indent="0">
              <a:buNone/>
            </a:pPr>
            <a:r>
              <a:rPr lang="en-US" sz="3200" dirty="0" smtClean="0"/>
              <a:t> </a:t>
            </a:r>
          </a:p>
          <a:p>
            <a:endParaRPr lang="en-US" sz="3200" dirty="0"/>
          </a:p>
        </p:txBody>
      </p:sp>
    </p:spTree>
    <p:extLst>
      <p:ext uri="{BB962C8B-B14F-4D97-AF65-F5344CB8AC3E}">
        <p14:creationId xmlns:p14="http://schemas.microsoft.com/office/powerpoint/2010/main" val="9110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Filter function exercises :</a:t>
            </a:r>
            <a:endParaRPr lang="en-US" sz="4000" b="1" dirty="0"/>
          </a:p>
        </p:txBody>
      </p:sp>
      <p:sp>
        <p:nvSpPr>
          <p:cNvPr id="3" name="Content Placeholder 2"/>
          <p:cNvSpPr>
            <a:spLocks noGrp="1"/>
          </p:cNvSpPr>
          <p:nvPr>
            <p:ph idx="1"/>
          </p:nvPr>
        </p:nvSpPr>
        <p:spPr>
          <a:xfrm>
            <a:off x="1097280" y="1770919"/>
            <a:ext cx="10058400" cy="4023360"/>
          </a:xfrm>
        </p:spPr>
        <p:txBody>
          <a:bodyPr>
            <a:normAutofit lnSpcReduction="10000"/>
          </a:bodyPr>
          <a:lstStyle/>
          <a:p>
            <a:r>
              <a:rPr lang="en-US" sz="3200" dirty="0" smtClean="0"/>
              <a:t>1. WAP to separate string elements using list comprehension  </a:t>
            </a:r>
          </a:p>
          <a:p>
            <a:r>
              <a:rPr lang="en-US" sz="3200" dirty="0" smtClean="0"/>
              <a:t>2.WAP to separate string type elements from a list using function</a:t>
            </a:r>
          </a:p>
          <a:p>
            <a:r>
              <a:rPr lang="en-US" sz="3200" dirty="0"/>
              <a:t>3</a:t>
            </a:r>
            <a:r>
              <a:rPr lang="en-US" sz="3200" dirty="0" smtClean="0"/>
              <a:t>. WAP </a:t>
            </a:r>
            <a:r>
              <a:rPr lang="en-US" sz="3200" dirty="0"/>
              <a:t>to separate string type elements from a list using </a:t>
            </a:r>
            <a:r>
              <a:rPr lang="en-US" sz="3200" dirty="0" smtClean="0"/>
              <a:t> filter function</a:t>
            </a:r>
            <a:endParaRPr lang="en-US" sz="3200" dirty="0"/>
          </a:p>
          <a:p>
            <a:r>
              <a:rPr lang="en-US" sz="3200" dirty="0"/>
              <a:t>4</a:t>
            </a:r>
            <a:r>
              <a:rPr lang="en-US" sz="3200" dirty="0" smtClean="0"/>
              <a:t>. WAP </a:t>
            </a:r>
            <a:r>
              <a:rPr lang="en-US" sz="3200" dirty="0"/>
              <a:t>to separate string type elements from a list using </a:t>
            </a:r>
            <a:r>
              <a:rPr lang="en-US" sz="3200" dirty="0" smtClean="0"/>
              <a:t>lambda and filter function</a:t>
            </a:r>
            <a:endParaRPr lang="en-US" sz="3200" dirty="0"/>
          </a:p>
          <a:p>
            <a:endParaRPr lang="en-US" sz="3200" dirty="0"/>
          </a:p>
        </p:txBody>
      </p:sp>
    </p:spTree>
    <p:extLst>
      <p:ext uri="{BB962C8B-B14F-4D97-AF65-F5344CB8AC3E}">
        <p14:creationId xmlns:p14="http://schemas.microsoft.com/office/powerpoint/2010/main" val="1603442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Filter function exercises :</a:t>
            </a:r>
            <a:endParaRPr lang="en-US" dirty="0"/>
          </a:p>
        </p:txBody>
      </p:sp>
      <p:sp>
        <p:nvSpPr>
          <p:cNvPr id="3" name="Content Placeholder 2"/>
          <p:cNvSpPr>
            <a:spLocks noGrp="1"/>
          </p:cNvSpPr>
          <p:nvPr>
            <p:ph idx="1"/>
          </p:nvPr>
        </p:nvSpPr>
        <p:spPr/>
        <p:txBody>
          <a:bodyPr>
            <a:normAutofit lnSpcReduction="10000"/>
          </a:bodyPr>
          <a:lstStyle/>
          <a:p>
            <a:r>
              <a:rPr lang="en-US" sz="3200" dirty="0"/>
              <a:t>1</a:t>
            </a:r>
            <a:r>
              <a:rPr lang="en-US" sz="3200" dirty="0" smtClean="0"/>
              <a:t>.</a:t>
            </a:r>
            <a:r>
              <a:rPr lang="en-US" sz="3200" dirty="0"/>
              <a:t> WAP to separate even and odd numbers  from a </a:t>
            </a:r>
            <a:r>
              <a:rPr lang="en-US" sz="3200" dirty="0" smtClean="0"/>
              <a:t>list </a:t>
            </a:r>
            <a:r>
              <a:rPr lang="en-US" sz="3200" dirty="0"/>
              <a:t>using </a:t>
            </a:r>
            <a:r>
              <a:rPr lang="en-US" sz="3200" dirty="0" smtClean="0"/>
              <a:t>list comprehension </a:t>
            </a:r>
            <a:endParaRPr lang="en-US" sz="3200" dirty="0"/>
          </a:p>
          <a:p>
            <a:pPr marL="0" indent="0">
              <a:buNone/>
            </a:pPr>
            <a:r>
              <a:rPr lang="en-US" sz="3200" dirty="0" smtClean="0"/>
              <a:t> 2.WAP </a:t>
            </a:r>
            <a:r>
              <a:rPr lang="en-US" sz="3200" dirty="0"/>
              <a:t>to separate </a:t>
            </a:r>
            <a:r>
              <a:rPr lang="en-US" sz="3200" dirty="0" smtClean="0"/>
              <a:t>even and odd numbers  </a:t>
            </a:r>
            <a:r>
              <a:rPr lang="en-US" sz="3200" dirty="0"/>
              <a:t>from a </a:t>
            </a:r>
            <a:r>
              <a:rPr lang="en-US" sz="3200" dirty="0" smtClean="0"/>
              <a:t>list/tuple/set  </a:t>
            </a:r>
            <a:r>
              <a:rPr lang="en-US" sz="3200" dirty="0"/>
              <a:t>using function</a:t>
            </a:r>
          </a:p>
          <a:p>
            <a:r>
              <a:rPr lang="en-US" sz="3200" dirty="0" smtClean="0"/>
              <a:t>3. </a:t>
            </a:r>
            <a:r>
              <a:rPr lang="en-US" sz="3200" dirty="0"/>
              <a:t>WAP to separate </a:t>
            </a:r>
            <a:r>
              <a:rPr lang="en-US" sz="3200" dirty="0" smtClean="0"/>
              <a:t>even  and odd from </a:t>
            </a:r>
            <a:r>
              <a:rPr lang="en-US" sz="3200" dirty="0"/>
              <a:t>a </a:t>
            </a:r>
            <a:r>
              <a:rPr lang="en-US" sz="3200" dirty="0" smtClean="0"/>
              <a:t>list/tuple/set </a:t>
            </a:r>
            <a:r>
              <a:rPr lang="en-US" sz="3200" dirty="0"/>
              <a:t>using  filter function</a:t>
            </a:r>
          </a:p>
          <a:p>
            <a:r>
              <a:rPr lang="en-US" sz="3200" dirty="0" smtClean="0"/>
              <a:t>4. </a:t>
            </a:r>
            <a:r>
              <a:rPr lang="en-US" sz="3200" dirty="0"/>
              <a:t>WAP to separate </a:t>
            </a:r>
            <a:r>
              <a:rPr lang="en-US" sz="3200" dirty="0" smtClean="0"/>
              <a:t>even and odd from </a:t>
            </a:r>
            <a:r>
              <a:rPr lang="en-US" sz="3200" dirty="0"/>
              <a:t>a </a:t>
            </a:r>
            <a:r>
              <a:rPr lang="en-US" sz="3200" dirty="0" smtClean="0"/>
              <a:t>list/tuple/set </a:t>
            </a:r>
            <a:r>
              <a:rPr lang="en-US" sz="3200" dirty="0"/>
              <a:t>using lambda and filter function</a:t>
            </a:r>
          </a:p>
          <a:p>
            <a:endParaRPr lang="en-US" sz="3200" dirty="0"/>
          </a:p>
        </p:txBody>
      </p:sp>
    </p:spTree>
    <p:extLst>
      <p:ext uri="{BB962C8B-B14F-4D97-AF65-F5344CB8AC3E}">
        <p14:creationId xmlns:p14="http://schemas.microsoft.com/office/powerpoint/2010/main" val="3765483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Map function:</a:t>
            </a:r>
            <a:endParaRPr lang="en-US" sz="36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Map function applies a given function on the </a:t>
            </a:r>
            <a:r>
              <a:rPr lang="en-US" sz="2400" dirty="0" err="1" smtClean="0"/>
              <a:t>iterable</a:t>
            </a:r>
            <a:r>
              <a:rPr lang="en-US" sz="2400" dirty="0" smtClean="0"/>
              <a:t> object such as </a:t>
            </a:r>
            <a:r>
              <a:rPr lang="en-US" sz="2400" dirty="0" err="1" smtClean="0"/>
              <a:t>list,tuple</a:t>
            </a:r>
            <a:r>
              <a:rPr lang="en-US" sz="2400" dirty="0" smtClean="0"/>
              <a:t> </a:t>
            </a:r>
            <a:r>
              <a:rPr lang="en-US" sz="2400" dirty="0" err="1" smtClean="0"/>
              <a:t>etc</a:t>
            </a:r>
            <a:r>
              <a:rPr lang="en-US" sz="2400" dirty="0" smtClean="0"/>
              <a:t> and returns a new list</a:t>
            </a:r>
          </a:p>
          <a:p>
            <a:pPr>
              <a:buFont typeface="Wingdings" panose="05000000000000000000" pitchFamily="2" charset="2"/>
              <a:buChar char="Ø"/>
            </a:pPr>
            <a:r>
              <a:rPr lang="en-US" sz="2400" dirty="0" smtClean="0"/>
              <a:t>Syntax:</a:t>
            </a:r>
          </a:p>
          <a:p>
            <a:pPr marL="0" indent="0">
              <a:buNone/>
            </a:pPr>
            <a:r>
              <a:rPr lang="en-US" sz="2400" dirty="0"/>
              <a:t> </a:t>
            </a:r>
            <a:r>
              <a:rPr lang="en-US" sz="2400" dirty="0" smtClean="0"/>
              <a:t>            	map ( function, </a:t>
            </a:r>
            <a:r>
              <a:rPr lang="en-US" sz="2400" dirty="0" err="1" smtClean="0"/>
              <a:t>iterable</a:t>
            </a:r>
            <a:r>
              <a:rPr lang="en-US" sz="2400" dirty="0" smtClean="0"/>
              <a:t>)</a:t>
            </a:r>
          </a:p>
          <a:p>
            <a:pPr marL="0" indent="0">
              <a:buNone/>
            </a:pPr>
            <a:r>
              <a:rPr lang="en-US" sz="2400" dirty="0" smtClean="0"/>
              <a:t>              function: applies this function to each element of </a:t>
            </a:r>
            <a:r>
              <a:rPr lang="en-US" sz="2400" dirty="0" err="1" smtClean="0"/>
              <a:t>iterable</a:t>
            </a:r>
            <a:r>
              <a:rPr lang="en-US" sz="2400" dirty="0" smtClean="0"/>
              <a:t> object</a:t>
            </a:r>
          </a:p>
          <a:p>
            <a:pPr marL="0" indent="0">
              <a:buNone/>
            </a:pPr>
            <a:r>
              <a:rPr lang="en-US" sz="2400" dirty="0"/>
              <a:t> </a:t>
            </a:r>
            <a:r>
              <a:rPr lang="en-US" sz="2400" dirty="0" smtClean="0"/>
              <a:t>             </a:t>
            </a:r>
            <a:r>
              <a:rPr lang="en-US" sz="2400" dirty="0" err="1" smtClean="0"/>
              <a:t>iterable</a:t>
            </a:r>
            <a:r>
              <a:rPr lang="en-US" sz="2400" dirty="0" smtClean="0"/>
              <a:t>:  which need to be mapped</a:t>
            </a:r>
          </a:p>
          <a:p>
            <a:pPr>
              <a:buFont typeface="Wingdings" panose="05000000000000000000" pitchFamily="2" charset="2"/>
              <a:buChar char="Ø"/>
            </a:pPr>
            <a:r>
              <a:rPr lang="en-US" sz="2400" dirty="0" smtClean="0"/>
              <a:t>Map function returns object type map, so need to convert to required </a:t>
            </a:r>
            <a:r>
              <a:rPr lang="en-US" sz="2400" dirty="0" err="1" smtClean="0"/>
              <a:t>iterable</a:t>
            </a:r>
            <a:r>
              <a:rPr lang="en-US" sz="2400" dirty="0" smtClean="0"/>
              <a:t> type </a:t>
            </a:r>
            <a:endParaRPr lang="en-US" sz="2400" dirty="0"/>
          </a:p>
        </p:txBody>
      </p:sp>
    </p:spTree>
    <p:extLst>
      <p:ext uri="{BB962C8B-B14F-4D97-AF65-F5344CB8AC3E}">
        <p14:creationId xmlns:p14="http://schemas.microsoft.com/office/powerpoint/2010/main" val="3480963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5490"/>
            <a:ext cx="10058400" cy="1450757"/>
          </a:xfrm>
        </p:spPr>
        <p:txBody>
          <a:bodyPr/>
          <a:lstStyle/>
          <a:p>
            <a:r>
              <a:rPr lang="en-US" b="1" dirty="0"/>
              <a:t>Syntax to define a function: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200" b="1" dirty="0"/>
              <a:t> </a:t>
            </a:r>
            <a:r>
              <a:rPr lang="en-US" sz="3200" dirty="0" err="1"/>
              <a:t>def</a:t>
            </a:r>
            <a:r>
              <a:rPr lang="en-US" sz="3200" dirty="0"/>
              <a:t>  &lt;</a:t>
            </a:r>
            <a:r>
              <a:rPr lang="en-US" sz="3200" dirty="0" err="1"/>
              <a:t>function_name</a:t>
            </a:r>
            <a:r>
              <a:rPr lang="en-US" sz="3200" dirty="0"/>
              <a:t>&gt; (&lt;function parameters &gt;) :</a:t>
            </a:r>
          </a:p>
          <a:p>
            <a:r>
              <a:rPr lang="en-US" sz="3200" dirty="0"/>
              <a:t>          </a:t>
            </a:r>
            <a:r>
              <a:rPr lang="en-US" sz="3200" dirty="0" smtClean="0"/>
              <a:t>&lt; </a:t>
            </a:r>
            <a:r>
              <a:rPr lang="en-US" sz="3200" dirty="0"/>
              <a:t>function body&gt;</a:t>
            </a:r>
          </a:p>
          <a:p>
            <a:r>
              <a:rPr lang="en-US" sz="3200" dirty="0"/>
              <a:t>          </a:t>
            </a:r>
            <a:r>
              <a:rPr lang="en-US" sz="3200" dirty="0" smtClean="0"/>
              <a:t>return </a:t>
            </a:r>
            <a:r>
              <a:rPr lang="en-US" sz="3200" dirty="0"/>
              <a:t>value</a:t>
            </a:r>
          </a:p>
        </p:txBody>
      </p:sp>
    </p:spTree>
    <p:extLst>
      <p:ext uri="{BB962C8B-B14F-4D97-AF65-F5344CB8AC3E}">
        <p14:creationId xmlns:p14="http://schemas.microsoft.com/office/powerpoint/2010/main" val="1981757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Map function on multiple iterators :</a:t>
            </a:r>
            <a:endParaRPr lang="en-US" sz="4000" b="1" dirty="0">
              <a:latin typeface="+mn-lt"/>
            </a:endParaRPr>
          </a:p>
        </p:txBody>
      </p:sp>
      <p:sp>
        <p:nvSpPr>
          <p:cNvPr id="3" name="Content Placeholder 2"/>
          <p:cNvSpPr>
            <a:spLocks noGrp="1"/>
          </p:cNvSpPr>
          <p:nvPr>
            <p:ph idx="1"/>
          </p:nvPr>
        </p:nvSpPr>
        <p:spPr/>
        <p:txBody>
          <a:bodyPr>
            <a:normAutofit/>
          </a:bodyPr>
          <a:lstStyle/>
          <a:p>
            <a:r>
              <a:rPr lang="en-US" sz="3200" dirty="0" smtClean="0"/>
              <a:t>Example :</a:t>
            </a:r>
          </a:p>
          <a:p>
            <a:r>
              <a:rPr lang="en-US" sz="3200" dirty="0" smtClean="0"/>
              <a:t>list1 </a:t>
            </a:r>
            <a:r>
              <a:rPr lang="en-US" sz="3200" dirty="0"/>
              <a:t>= [1,2,3,4,5]</a:t>
            </a:r>
          </a:p>
          <a:p>
            <a:r>
              <a:rPr lang="en-US" sz="3200" dirty="0"/>
              <a:t>list2 = [10,20,30,40,50]</a:t>
            </a:r>
          </a:p>
          <a:p>
            <a:r>
              <a:rPr lang="en-US" sz="3200" dirty="0" err="1"/>
              <a:t>sqList</a:t>
            </a:r>
            <a:r>
              <a:rPr lang="en-US" sz="3200" dirty="0"/>
              <a:t> = list(map(lambda </a:t>
            </a:r>
            <a:r>
              <a:rPr lang="en-US" sz="3200" dirty="0" err="1"/>
              <a:t>x,y</a:t>
            </a:r>
            <a:r>
              <a:rPr lang="en-US" sz="3200" dirty="0"/>
              <a:t>: x*y,list1,list2))</a:t>
            </a:r>
          </a:p>
          <a:p>
            <a:r>
              <a:rPr lang="en-US" sz="3200" dirty="0"/>
              <a:t>print("squares of List l is ",</a:t>
            </a:r>
            <a:r>
              <a:rPr lang="en-US" sz="3200" dirty="0" err="1"/>
              <a:t>sqList</a:t>
            </a:r>
            <a:r>
              <a:rPr lang="en-US" sz="3200" dirty="0"/>
              <a:t>)</a:t>
            </a:r>
          </a:p>
        </p:txBody>
      </p:sp>
    </p:spTree>
    <p:extLst>
      <p:ext uri="{BB962C8B-B14F-4D97-AF65-F5344CB8AC3E}">
        <p14:creationId xmlns:p14="http://schemas.microsoft.com/office/powerpoint/2010/main" val="3165014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Reduce function:</a:t>
            </a:r>
            <a:endParaRPr lang="en-US" sz="40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smtClean="0"/>
              <a:t>  reduce function is not python inbuilt function, need to import from </a:t>
            </a:r>
            <a:r>
              <a:rPr lang="en-US" sz="3200" dirty="0" err="1" smtClean="0"/>
              <a:t>funtools</a:t>
            </a:r>
            <a:r>
              <a:rPr lang="en-US" sz="3200" dirty="0" smtClean="0"/>
              <a:t> module</a:t>
            </a:r>
          </a:p>
          <a:p>
            <a:pPr>
              <a:buFont typeface="Wingdings" panose="05000000000000000000" pitchFamily="2" charset="2"/>
              <a:buChar char="Ø"/>
            </a:pPr>
            <a:r>
              <a:rPr lang="en-US" sz="3200" dirty="0" smtClean="0"/>
              <a:t>Syntax:</a:t>
            </a:r>
          </a:p>
          <a:p>
            <a:pPr marL="0" indent="0">
              <a:buNone/>
            </a:pPr>
            <a:r>
              <a:rPr lang="en-US" sz="3200" dirty="0"/>
              <a:t> </a:t>
            </a:r>
            <a:r>
              <a:rPr lang="en-US" sz="3200" dirty="0" smtClean="0"/>
              <a:t>         </a:t>
            </a:r>
            <a:r>
              <a:rPr lang="en-US" sz="3200" dirty="0" err="1" smtClean="0"/>
              <a:t>funtools.reduce</a:t>
            </a:r>
            <a:r>
              <a:rPr lang="en-US" sz="3200" dirty="0" smtClean="0"/>
              <a:t>(function, iterator)</a:t>
            </a:r>
          </a:p>
          <a:p>
            <a:pPr>
              <a:buFont typeface="Wingdings" panose="05000000000000000000" pitchFamily="2" charset="2"/>
              <a:buChar char="Ø"/>
            </a:pPr>
            <a:r>
              <a:rPr lang="en-US" sz="3200" dirty="0" smtClean="0"/>
              <a:t>Reduce function returns a single value </a:t>
            </a:r>
          </a:p>
          <a:p>
            <a:pPr>
              <a:buFont typeface="Wingdings" panose="05000000000000000000" pitchFamily="2" charset="2"/>
              <a:buChar char="Ø"/>
            </a:pPr>
            <a:endParaRPr lang="en-US" sz="3200" dirty="0" smtClean="0"/>
          </a:p>
          <a:p>
            <a:pPr marL="0" indent="0">
              <a:buNone/>
            </a:pPr>
            <a:endParaRPr lang="en-US" sz="3200" dirty="0"/>
          </a:p>
        </p:txBody>
      </p:sp>
    </p:spTree>
    <p:extLst>
      <p:ext uri="{BB962C8B-B14F-4D97-AF65-F5344CB8AC3E}">
        <p14:creationId xmlns:p14="http://schemas.microsoft.com/office/powerpoint/2010/main" val="1095831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Exercises </a:t>
            </a:r>
            <a:r>
              <a:rPr lang="en-US" sz="4000" smtClean="0">
                <a:latin typeface="+mn-lt"/>
              </a:rPr>
              <a:t>using reduce: </a:t>
            </a:r>
            <a:endParaRPr lang="en-US" sz="4000" dirty="0">
              <a:latin typeface="+mn-lt"/>
            </a:endParaRPr>
          </a:p>
        </p:txBody>
      </p:sp>
      <p:sp>
        <p:nvSpPr>
          <p:cNvPr id="3" name="Content Placeholder 2"/>
          <p:cNvSpPr>
            <a:spLocks noGrp="1"/>
          </p:cNvSpPr>
          <p:nvPr>
            <p:ph idx="1"/>
          </p:nvPr>
        </p:nvSpPr>
        <p:spPr/>
        <p:txBody>
          <a:bodyPr>
            <a:normAutofit/>
          </a:bodyPr>
          <a:lstStyle/>
          <a:p>
            <a:r>
              <a:rPr lang="en-US" sz="3200" dirty="0" smtClean="0"/>
              <a:t>1. WAP to find factorial of a given number</a:t>
            </a:r>
          </a:p>
          <a:p>
            <a:r>
              <a:rPr lang="en-US" sz="3200" dirty="0" smtClean="0"/>
              <a:t>2. WAP to find sum of “1” to “n” numbers  </a:t>
            </a:r>
            <a:endParaRPr lang="en-US" sz="3200" dirty="0"/>
          </a:p>
        </p:txBody>
      </p:sp>
    </p:spTree>
    <p:extLst>
      <p:ext uri="{BB962C8B-B14F-4D97-AF65-F5344CB8AC3E}">
        <p14:creationId xmlns:p14="http://schemas.microsoft.com/office/powerpoint/2010/main" val="3961618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52363"/>
            <a:ext cx="10058400" cy="1450757"/>
          </a:xfrm>
        </p:spPr>
        <p:txBody>
          <a:bodyPr>
            <a:normAutofit/>
          </a:bodyPr>
          <a:lstStyle/>
          <a:p>
            <a:r>
              <a:rPr lang="en-US" sz="3600" b="1" dirty="0"/>
              <a:t>Types </a:t>
            </a:r>
            <a:r>
              <a:rPr lang="en-US" sz="3600" b="1" dirty="0" smtClean="0"/>
              <a:t>of Python function </a:t>
            </a:r>
            <a:r>
              <a:rPr lang="en-US" sz="3600" b="1" dirty="0"/>
              <a:t>arguments: </a:t>
            </a:r>
            <a:br>
              <a:rPr lang="en-US" sz="3600" b="1" dirty="0"/>
            </a:br>
            <a:endParaRPr lang="en-US" sz="3600" b="1"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3200" dirty="0" smtClean="0"/>
              <a:t>Positional </a:t>
            </a:r>
            <a:r>
              <a:rPr lang="en-US" sz="3200" dirty="0"/>
              <a:t>arguments</a:t>
            </a:r>
          </a:p>
          <a:p>
            <a:pPr lvl="0">
              <a:buFont typeface="Wingdings" panose="05000000000000000000" pitchFamily="2" charset="2"/>
              <a:buChar char="Ø"/>
            </a:pPr>
            <a:r>
              <a:rPr lang="en-US" sz="3200" dirty="0"/>
              <a:t>Keyword arguments</a:t>
            </a:r>
          </a:p>
          <a:p>
            <a:pPr lvl="0">
              <a:buFont typeface="Wingdings" panose="05000000000000000000" pitchFamily="2" charset="2"/>
              <a:buChar char="Ø"/>
            </a:pPr>
            <a:r>
              <a:rPr lang="en-US" sz="3200" dirty="0"/>
              <a:t>Default arguments</a:t>
            </a:r>
          </a:p>
          <a:p>
            <a:pPr lvl="0">
              <a:buFont typeface="Wingdings" panose="05000000000000000000" pitchFamily="2" charset="2"/>
              <a:buChar char="Ø"/>
            </a:pPr>
            <a:r>
              <a:rPr lang="en-US" sz="3200" dirty="0"/>
              <a:t>Variable length arguments</a:t>
            </a:r>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145746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18865"/>
            <a:ext cx="10058400" cy="1450757"/>
          </a:xfrm>
        </p:spPr>
        <p:txBody>
          <a:bodyPr>
            <a:normAutofit/>
          </a:bodyPr>
          <a:lstStyle/>
          <a:p>
            <a:r>
              <a:rPr lang="en-US" sz="3600" b="1" dirty="0"/>
              <a:t>Positional arguments:</a:t>
            </a:r>
            <a:r>
              <a:rPr lang="en-US" sz="3600" dirty="0"/>
              <a:t/>
            </a:r>
            <a:br>
              <a:rPr lang="en-US" sz="3600" dirty="0"/>
            </a:br>
            <a:endParaRPr lang="en-US"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Arguments </a:t>
            </a:r>
            <a:r>
              <a:rPr lang="en-US" sz="2800" dirty="0"/>
              <a:t>which are passed to a function in same order </a:t>
            </a:r>
          </a:p>
          <a:p>
            <a:pPr>
              <a:buFont typeface="Wingdings" panose="05000000000000000000" pitchFamily="2" charset="2"/>
              <a:buChar char="Ø"/>
            </a:pPr>
            <a:r>
              <a:rPr lang="en-US" sz="2800" dirty="0" smtClean="0"/>
              <a:t> </a:t>
            </a:r>
            <a:r>
              <a:rPr lang="en-US" sz="2800" dirty="0"/>
              <a:t>N</a:t>
            </a:r>
            <a:r>
              <a:rPr lang="en-US" sz="2800" dirty="0" smtClean="0"/>
              <a:t>umber of arguments </a:t>
            </a:r>
            <a:r>
              <a:rPr lang="en-US" sz="2800" dirty="0"/>
              <a:t>in function call and function definition must match </a:t>
            </a:r>
          </a:p>
          <a:p>
            <a:r>
              <a:rPr lang="en-US" sz="2600" dirty="0"/>
              <a:t>Ex</a:t>
            </a:r>
            <a:r>
              <a:rPr lang="en-US" sz="2600" dirty="0" smtClean="0"/>
              <a:t>:</a:t>
            </a:r>
            <a:endParaRPr lang="en-US" sz="2600" dirty="0"/>
          </a:p>
          <a:p>
            <a:r>
              <a:rPr lang="en-US" sz="2600" dirty="0"/>
              <a:t> </a:t>
            </a:r>
            <a:r>
              <a:rPr lang="en-US" sz="2600" dirty="0" err="1"/>
              <a:t>def</a:t>
            </a:r>
            <a:r>
              <a:rPr lang="en-US" sz="2600" dirty="0"/>
              <a:t> </a:t>
            </a:r>
            <a:r>
              <a:rPr lang="en-US" sz="2600" dirty="0" err="1"/>
              <a:t>print_num</a:t>
            </a:r>
            <a:r>
              <a:rPr lang="en-US" sz="2600" dirty="0"/>
              <a:t>(</a:t>
            </a:r>
            <a:r>
              <a:rPr lang="en-US" sz="2600" dirty="0" err="1"/>
              <a:t>a,b</a:t>
            </a:r>
            <a:r>
              <a:rPr lang="en-US" sz="2600" dirty="0"/>
              <a:t>):</a:t>
            </a:r>
          </a:p>
          <a:p>
            <a:r>
              <a:rPr lang="en-US" sz="2600" dirty="0"/>
              <a:t>         print(a ,b)</a:t>
            </a:r>
          </a:p>
          <a:p>
            <a:r>
              <a:rPr lang="en-US" sz="2600" dirty="0" err="1"/>
              <a:t>print_num</a:t>
            </a:r>
            <a:r>
              <a:rPr lang="en-US" sz="2600" dirty="0"/>
              <a:t>(10,20)</a:t>
            </a:r>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162200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52610"/>
            <a:ext cx="10058400" cy="1450757"/>
          </a:xfrm>
        </p:spPr>
        <p:txBody>
          <a:bodyPr>
            <a:normAutofit/>
          </a:bodyPr>
          <a:lstStyle/>
          <a:p>
            <a:r>
              <a:rPr lang="en-US" sz="3200" b="1" dirty="0"/>
              <a:t>Keyword arguments: </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800" dirty="0"/>
              <a:t>T</a:t>
            </a:r>
            <a:r>
              <a:rPr lang="en-US" sz="2800" dirty="0" smtClean="0"/>
              <a:t>he </a:t>
            </a:r>
            <a:r>
              <a:rPr lang="en-US" sz="2800" dirty="0"/>
              <a:t>arguments are identified with the names, here the order could be in any manner </a:t>
            </a:r>
          </a:p>
          <a:p>
            <a:endParaRPr lang="en-US" sz="2800" dirty="0"/>
          </a:p>
        </p:txBody>
      </p:sp>
    </p:spTree>
    <p:extLst>
      <p:ext uri="{BB962C8B-B14F-4D97-AF65-F5344CB8AC3E}">
        <p14:creationId xmlns:p14="http://schemas.microsoft.com/office/powerpoint/2010/main" val="1596007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18865"/>
            <a:ext cx="10058400" cy="1450757"/>
          </a:xfrm>
        </p:spPr>
        <p:txBody>
          <a:bodyPr>
            <a:normAutofit/>
          </a:bodyPr>
          <a:lstStyle/>
          <a:p>
            <a:r>
              <a:rPr lang="en-US" sz="3600" b="1" dirty="0"/>
              <a:t>Default Arguments</a:t>
            </a:r>
            <a:br>
              <a:rPr lang="en-US" sz="3600" b="1" dirty="0"/>
            </a:br>
            <a:endParaRPr lang="en-US" sz="36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If there is no values passed while calling a function, then default values will be considered</a:t>
            </a:r>
            <a:endParaRPr lang="en-US" sz="2800" dirty="0"/>
          </a:p>
        </p:txBody>
      </p:sp>
    </p:spTree>
    <p:extLst>
      <p:ext uri="{BB962C8B-B14F-4D97-AF65-F5344CB8AC3E}">
        <p14:creationId xmlns:p14="http://schemas.microsoft.com/office/powerpoint/2010/main" val="2473051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Variable length arguments</a:t>
            </a:r>
            <a:endParaRPr lang="en-US" sz="3200" b="1" dirty="0">
              <a:latin typeface="+mn-l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800" dirty="0"/>
              <a:t>We can pass any number of argument to a function.</a:t>
            </a:r>
          </a:p>
          <a:p>
            <a:pPr>
              <a:buFont typeface="Wingdings" panose="05000000000000000000" pitchFamily="2" charset="2"/>
              <a:buChar char="Ø"/>
            </a:pPr>
            <a:r>
              <a:rPr lang="en-US" sz="2800" dirty="0"/>
              <a:t>In function definition variable length arguments are received in the form of tuple</a:t>
            </a:r>
          </a:p>
          <a:p>
            <a:r>
              <a:rPr lang="en-US" dirty="0"/>
              <a:t> </a:t>
            </a:r>
            <a:r>
              <a:rPr lang="en-US" sz="2600" dirty="0"/>
              <a:t>Syntax:</a:t>
            </a:r>
          </a:p>
          <a:p>
            <a:r>
              <a:rPr lang="en-US" sz="2600" dirty="0"/>
              <a:t>       </a:t>
            </a:r>
            <a:r>
              <a:rPr lang="en-US" sz="2600" dirty="0" smtClean="0"/>
              <a:t>  </a:t>
            </a:r>
            <a:r>
              <a:rPr lang="en-US" sz="2600" dirty="0" err="1"/>
              <a:t>def</a:t>
            </a:r>
            <a:r>
              <a:rPr lang="en-US" sz="2600" dirty="0"/>
              <a:t> fun( * </a:t>
            </a:r>
            <a:r>
              <a:rPr lang="en-US" sz="2600" dirty="0" err="1"/>
              <a:t>args</a:t>
            </a:r>
            <a:r>
              <a:rPr lang="en-US" sz="2600" dirty="0"/>
              <a:t> ):</a:t>
            </a:r>
          </a:p>
          <a:p>
            <a:r>
              <a:rPr lang="en-US" sz="2600" dirty="0"/>
              <a:t>                 ………….</a:t>
            </a:r>
          </a:p>
          <a:p>
            <a:r>
              <a:rPr lang="en-US" sz="2600" dirty="0"/>
              <a:t> </a:t>
            </a:r>
            <a:r>
              <a:rPr lang="en-US" sz="2600" dirty="0" smtClean="0"/>
              <a:t>          </a:t>
            </a:r>
            <a:r>
              <a:rPr lang="en-US" sz="2600" dirty="0"/>
              <a:t>fun()</a:t>
            </a:r>
          </a:p>
          <a:p>
            <a:r>
              <a:rPr lang="en-US" sz="2600" dirty="0"/>
              <a:t>          fun(1)</a:t>
            </a:r>
          </a:p>
          <a:p>
            <a:r>
              <a:rPr lang="en-US" sz="2600" dirty="0"/>
              <a:t>          fun(1,2,3)</a:t>
            </a:r>
          </a:p>
          <a:p>
            <a:endParaRPr lang="en-US" dirty="0"/>
          </a:p>
        </p:txBody>
      </p:sp>
    </p:spTree>
    <p:extLst>
      <p:ext uri="{BB962C8B-B14F-4D97-AF65-F5344CB8AC3E}">
        <p14:creationId xmlns:p14="http://schemas.microsoft.com/office/powerpoint/2010/main" val="301198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Variable length arguments…:</a:t>
            </a:r>
            <a:endParaRPr lang="en-US" sz="36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passing positional arguments fallowed by variable length </a:t>
            </a:r>
            <a:r>
              <a:rPr lang="en-US" sz="3200" dirty="0" err="1" smtClean="0"/>
              <a:t>args</a:t>
            </a:r>
            <a:endParaRPr lang="en-US" sz="3200" dirty="0" smtClean="0"/>
          </a:p>
          <a:p>
            <a:pPr marL="0" indent="0">
              <a:buNone/>
            </a:pPr>
            <a:r>
              <a:rPr lang="en-US" sz="3200" dirty="0" smtClean="0"/>
              <a:t>Ex: </a:t>
            </a:r>
          </a:p>
          <a:p>
            <a:r>
              <a:rPr lang="en-US" dirty="0" err="1"/>
              <a:t>def</a:t>
            </a:r>
            <a:r>
              <a:rPr lang="en-US" dirty="0"/>
              <a:t> Fun(x, *</a:t>
            </a:r>
            <a:r>
              <a:rPr lang="en-US" dirty="0" err="1"/>
              <a:t>args</a:t>
            </a:r>
            <a:r>
              <a:rPr lang="en-US" dirty="0"/>
              <a:t>):</a:t>
            </a:r>
          </a:p>
          <a:p>
            <a:r>
              <a:rPr lang="en-US" dirty="0"/>
              <a:t>       print(x)</a:t>
            </a:r>
          </a:p>
          <a:p>
            <a:r>
              <a:rPr lang="en-US" dirty="0"/>
              <a:t>       print(</a:t>
            </a:r>
            <a:r>
              <a:rPr lang="en-US" dirty="0" err="1"/>
              <a:t>args</a:t>
            </a:r>
            <a:r>
              <a:rPr lang="en-US" dirty="0" smtClean="0"/>
              <a:t>)</a:t>
            </a:r>
            <a:endParaRPr lang="en-US" dirty="0"/>
          </a:p>
          <a:p>
            <a:r>
              <a:rPr lang="en-US" dirty="0"/>
              <a:t>fun() # gives error</a:t>
            </a:r>
          </a:p>
          <a:p>
            <a:r>
              <a:rPr lang="en-US" dirty="0"/>
              <a:t>fun(1,2,3,4)  # 1 will be passed to x and remaining will be treated as variable length </a:t>
            </a:r>
            <a:r>
              <a:rPr lang="en-US" dirty="0" err="1"/>
              <a:t>args</a:t>
            </a:r>
            <a:endParaRPr lang="en-US" dirty="0"/>
          </a:p>
          <a:p>
            <a:pPr marL="0" indent="0">
              <a:buNone/>
            </a:pPr>
            <a:endParaRPr lang="en-US" sz="3200" dirty="0"/>
          </a:p>
        </p:txBody>
      </p:sp>
    </p:spTree>
    <p:extLst>
      <p:ext uri="{BB962C8B-B14F-4D97-AF65-F5344CB8AC3E}">
        <p14:creationId xmlns:p14="http://schemas.microsoft.com/office/powerpoint/2010/main" val="153710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7EC1EE"/>
      </a:accent1>
      <a:accent2>
        <a:srgbClr val="FFFE99"/>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2521</Words>
  <Application>Microsoft Office PowerPoint</Application>
  <PresentationFormat>Widescreen</PresentationFormat>
  <Paragraphs>381</Paragraphs>
  <Slides>32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Wingdings</vt:lpstr>
      <vt:lpstr>Retrospect</vt:lpstr>
      <vt:lpstr>Python Functions</vt:lpstr>
      <vt:lpstr>Type of functions:   </vt:lpstr>
      <vt:lpstr>Syntax to define a function: </vt:lpstr>
      <vt:lpstr>Types of Python function arguments:  </vt:lpstr>
      <vt:lpstr>Positional arguments: </vt:lpstr>
      <vt:lpstr>Keyword arguments:  </vt:lpstr>
      <vt:lpstr>Default Arguments </vt:lpstr>
      <vt:lpstr>Variable length arguments</vt:lpstr>
      <vt:lpstr>Variable length arguments…:</vt:lpstr>
      <vt:lpstr>Variable length arguments…:</vt:lpstr>
      <vt:lpstr>Variable length arguments…:</vt:lpstr>
      <vt:lpstr>Variable length Keyword arguments:</vt:lpstr>
      <vt:lpstr>Variable length args and variable length keyword args</vt:lpstr>
      <vt:lpstr>PowerPoint Presentation</vt:lpstr>
      <vt:lpstr>Points to remember:</vt:lpstr>
      <vt:lpstr>Points to remember:</vt:lpstr>
      <vt:lpstr>Points to remember:</vt:lpstr>
      <vt:lpstr>Return statement </vt:lpstr>
      <vt:lpstr>Type of variables in Python functions</vt:lpstr>
      <vt:lpstr>Global keyword:</vt:lpstr>
      <vt:lpstr>Global keyword conti..:</vt:lpstr>
      <vt:lpstr>Global keyword conti..:</vt:lpstr>
      <vt:lpstr>Global keyword conti..:</vt:lpstr>
      <vt:lpstr>Recursive functions:</vt:lpstr>
      <vt:lpstr>Lambda/anonymous functions:</vt:lpstr>
      <vt:lpstr>Filter function:</vt:lpstr>
      <vt:lpstr>Filter function exercises :</vt:lpstr>
      <vt:lpstr>Filter function exercises :</vt:lpstr>
      <vt:lpstr>Map function:</vt:lpstr>
      <vt:lpstr>Map function on multiple iterators :</vt:lpstr>
      <vt:lpstr>Reduce function:</vt:lpstr>
      <vt:lpstr>Exercises using reduce: </vt:lpstr>
    </vt:vector>
  </TitlesOfParts>
  <Company>ADVA Optical Networking 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Ananthula</dc:creator>
  <cp:lastModifiedBy>Sandeep Ananthula</cp:lastModifiedBy>
  <cp:revision>387</cp:revision>
  <dcterms:created xsi:type="dcterms:W3CDTF">2020-01-21T11:55:26Z</dcterms:created>
  <dcterms:modified xsi:type="dcterms:W3CDTF">2020-05-04T03:27:41Z</dcterms:modified>
</cp:coreProperties>
</file>