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300" r:id="rId17"/>
    <p:sldId id="296" r:id="rId18"/>
    <p:sldId id="298" r:id="rId19"/>
    <p:sldId id="299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4348" autoAdjust="0"/>
  </p:normalViewPr>
  <p:slideViewPr>
    <p:cSldViewPr snapToGrid="0">
      <p:cViewPr varScale="1">
        <p:scale>
          <a:sx n="75" d="100"/>
          <a:sy n="75" d="100"/>
        </p:scale>
        <p:origin x="195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1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compare two operands,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use Identity operators on immutable objects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use “==” operator on mutable objects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“python”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“” in s =&gt;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true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empty string is a substring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b="1" dirty="0" smtClean="0"/>
              <a:t>Python operators 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3078480" y="1743891"/>
            <a:ext cx="6096000" cy="412914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Arithmetic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Assignment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Relational/comparison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Logical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Equality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Bitwise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Shift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 operator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Identity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10.Membership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51" y="972403"/>
            <a:ext cx="10058400" cy="1450757"/>
          </a:xfrm>
        </p:spPr>
        <p:txBody>
          <a:bodyPr/>
          <a:lstStyle/>
          <a:p>
            <a:r>
              <a:rPr lang="en-US" sz="2800" b="1" dirty="0"/>
              <a:t>Relational operators chaining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099" y="2070426"/>
            <a:ext cx="11598729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20 &lt; 30 &lt;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  <a:p>
            <a:pPr marL="1076325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20 &gt; 30 &lt;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  <a:p>
            <a:pPr marL="7334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342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above examples, if all the comparisons returns True then only the end result will be True, if any one fails then the end result will be False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56074"/>
            <a:ext cx="10058400" cy="1450757"/>
          </a:xfrm>
        </p:spPr>
        <p:txBody>
          <a:bodyPr/>
          <a:lstStyle/>
          <a:p>
            <a:r>
              <a:rPr lang="en-US" sz="2800" b="1" dirty="0"/>
              <a:t>Logical operators: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26923"/>
              </p:ext>
            </p:extLst>
          </p:nvPr>
        </p:nvGraphicFramePr>
        <p:xfrm>
          <a:off x="1097280" y="2210888"/>
          <a:ext cx="10904221" cy="3913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3588">
                  <a:extLst>
                    <a:ext uri="{9D8B030D-6E8A-4147-A177-3AD203B41FA5}">
                      <a16:colId xmlns:a16="http://schemas.microsoft.com/office/drawing/2014/main" val="3598614753"/>
                    </a:ext>
                  </a:extLst>
                </a:gridCol>
                <a:gridCol w="3854380">
                  <a:extLst>
                    <a:ext uri="{9D8B030D-6E8A-4147-A177-3AD203B41FA5}">
                      <a16:colId xmlns:a16="http://schemas.microsoft.com/office/drawing/2014/main" val="454153312"/>
                    </a:ext>
                  </a:extLst>
                </a:gridCol>
                <a:gridCol w="3306253">
                  <a:extLst>
                    <a:ext uri="{9D8B030D-6E8A-4147-A177-3AD203B41FA5}">
                      <a16:colId xmlns:a16="http://schemas.microsoft.com/office/drawing/2014/main" val="1976223091"/>
                    </a:ext>
                  </a:extLst>
                </a:gridCol>
              </a:tblGrid>
              <a:tr h="539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Operator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Example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031859"/>
                  </a:ext>
                </a:extLst>
              </a:tr>
              <a:tr h="814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True, only if both the operands are True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and 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764649"/>
                  </a:ext>
                </a:extLst>
              </a:tr>
              <a:tr h="1366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</a:rPr>
                        <a:t>Returns True, if any one of the operand is True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False, only if both the operands are False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or 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581931"/>
                  </a:ext>
                </a:extLst>
              </a:tr>
              <a:tr h="424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Complements the operand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not 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89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6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True and False in python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b="1" dirty="0" smtClean="0"/>
              <a:t>Zero  will be traded as 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Non zero will be treated as 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Empty string, list, tuple ,set and </a:t>
            </a:r>
            <a:r>
              <a:rPr lang="en-US" sz="2400" b="1" dirty="0" err="1" smtClean="0"/>
              <a:t>dict</a:t>
            </a:r>
            <a:r>
              <a:rPr lang="en-US" sz="2400" b="1" dirty="0" smtClean="0"/>
              <a:t> results False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53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Points to remember in logical operators 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1377749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For Boolean type: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If we apply logical operators on Boolean type, then the result will be either True or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False (</a:t>
            </a:r>
            <a:r>
              <a:rPr lang="en-US" sz="2400" b="1" dirty="0" err="1" smtClean="0"/>
              <a:t>i.e</a:t>
            </a:r>
            <a:r>
              <a:rPr lang="en-US" sz="2400" b="1" dirty="0" smtClean="0"/>
              <a:t> Boolean)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800" b="1" dirty="0" smtClean="0"/>
              <a:t>For other types:</a:t>
            </a:r>
          </a:p>
          <a:p>
            <a:pPr marL="0" indent="0">
              <a:buNone/>
            </a:pPr>
            <a:r>
              <a:rPr lang="en-US" sz="2400" b="1" dirty="0" smtClean="0"/>
              <a:t>                  result =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In the above case if the ‘a’ evaluates to False, then the result will be ‘a’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If ‘a’ evaluates to True, then the result will be ‘b’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0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Points to remember in logical operators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Logical or 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</a:t>
            </a:r>
            <a:r>
              <a:rPr lang="en-US" sz="2400" b="1" dirty="0" smtClean="0"/>
              <a:t>result = a or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if ‘ a’ evaluates to True, then the result will be ‘a’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If  ‘a’ evaluates  to False, then the result will be ‘b’</a:t>
            </a:r>
          </a:p>
        </p:txBody>
      </p:sp>
    </p:spTree>
    <p:extLst>
      <p:ext uri="{BB962C8B-B14F-4D97-AF65-F5344CB8AC3E}">
        <p14:creationId xmlns:p14="http://schemas.microsoft.com/office/powerpoint/2010/main" val="2548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Logical not operator: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40934" cy="4023360"/>
          </a:xfrm>
        </p:spPr>
        <p:txBody>
          <a:bodyPr/>
          <a:lstStyle/>
          <a:p>
            <a:r>
              <a:rPr lang="en-US" b="1" dirty="0"/>
              <a:t> 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“not” is unary operator </a:t>
            </a:r>
            <a:endParaRPr lang="en-US" sz="2400" b="1" dirty="0" smtClean="0"/>
          </a:p>
          <a:p>
            <a:pPr marL="0" lvl="0" indent="0">
              <a:buNone/>
            </a:pPr>
            <a:endParaRPr lang="en-US" sz="24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/>
              <a:t>“not”  operator always returns “True” or “False” , in both Boolean and other types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56075"/>
            <a:ext cx="10058400" cy="1450757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Bitwise </a:t>
            </a:r>
            <a:r>
              <a:rPr lang="en-US" sz="3200" b="1" dirty="0" smtClean="0">
                <a:latin typeface="+mn-lt"/>
              </a:rPr>
              <a:t>operators: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Bitwise operators work on bits and performs bit by bit operation</a:t>
            </a:r>
          </a:p>
          <a:p>
            <a:pPr marL="0" lvl="0" indent="0">
              <a:buNone/>
            </a:pPr>
            <a:endParaRPr lang="en-US" sz="24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/>
              <a:t>Bitwise </a:t>
            </a:r>
            <a:r>
              <a:rPr lang="en-US" sz="2400" b="1" dirty="0"/>
              <a:t>operators can be applied only on integer and Boolean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56075"/>
            <a:ext cx="10058400" cy="1450757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Bitwise </a:t>
            </a:r>
            <a:r>
              <a:rPr lang="en-US" sz="3200" b="1" dirty="0" smtClean="0">
                <a:latin typeface="+mn-lt"/>
              </a:rPr>
              <a:t>operators: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61930"/>
              </p:ext>
            </p:extLst>
          </p:nvPr>
        </p:nvGraphicFramePr>
        <p:xfrm>
          <a:off x="1097279" y="1845732"/>
          <a:ext cx="10757263" cy="4244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889">
                  <a:extLst>
                    <a:ext uri="{9D8B030D-6E8A-4147-A177-3AD203B41FA5}">
                      <a16:colId xmlns:a16="http://schemas.microsoft.com/office/drawing/2014/main" val="3024390588"/>
                    </a:ext>
                  </a:extLst>
                </a:gridCol>
                <a:gridCol w="2278009">
                  <a:extLst>
                    <a:ext uri="{9D8B030D-6E8A-4147-A177-3AD203B41FA5}">
                      <a16:colId xmlns:a16="http://schemas.microsoft.com/office/drawing/2014/main" val="3066715332"/>
                    </a:ext>
                  </a:extLst>
                </a:gridCol>
                <a:gridCol w="7035365">
                  <a:extLst>
                    <a:ext uri="{9D8B030D-6E8A-4147-A177-3AD203B41FA5}">
                      <a16:colId xmlns:a16="http://schemas.microsoft.com/office/drawing/2014/main" val="2244611225"/>
                    </a:ext>
                  </a:extLst>
                </a:gridCol>
              </a:tblGrid>
              <a:tr h="529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Operator 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Meaning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034658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&amp;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Bitwise and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Sets each bit to 1 if both the bits are 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780548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|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Bitwise or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Sets each bit to 1 if one of  the two bits is 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120922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^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Bitwise XOR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Sets each bit to 1 if only one of  the two bits is 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411350"/>
                  </a:ext>
                </a:extLst>
              </a:tr>
              <a:tr h="5291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~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en-US" sz="16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complement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Inverts all the bits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071403"/>
                  </a:ext>
                </a:extLst>
              </a:tr>
              <a:tr h="799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&lt;&lt;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Bitwise left shift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Left side operand value will be moved left by the number of bits specified by the right operand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292997"/>
                  </a:ext>
                </a:extLst>
              </a:tr>
              <a:tr h="799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&gt;&gt;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Bitwise right shift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The left operand value will be moved to right by the number of bits specified at the right side operand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52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7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Points to remember while using Complement operator(~):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82979" y="2070426"/>
            <a:ext cx="11622677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MSB represents sign, if MSB is 0 then +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and if MSB is 1 then it is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+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numbers, the numbers will be stored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numbers, the numbers will be stored in 2’s complement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3417"/>
            <a:ext cx="10058400" cy="1450757"/>
          </a:xfrm>
        </p:spPr>
        <p:txBody>
          <a:bodyPr/>
          <a:lstStyle/>
          <a:p>
            <a:r>
              <a:rPr lang="en-US" b="1" dirty="0"/>
              <a:t>Shift operators: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093277"/>
              </p:ext>
            </p:extLst>
          </p:nvPr>
        </p:nvGraphicFramePr>
        <p:xfrm>
          <a:off x="1387928" y="1894114"/>
          <a:ext cx="10221686" cy="3575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0843">
                  <a:extLst>
                    <a:ext uri="{9D8B030D-6E8A-4147-A177-3AD203B41FA5}">
                      <a16:colId xmlns:a16="http://schemas.microsoft.com/office/drawing/2014/main" val="448863734"/>
                    </a:ext>
                  </a:extLst>
                </a:gridCol>
                <a:gridCol w="5110843">
                  <a:extLst>
                    <a:ext uri="{9D8B030D-6E8A-4147-A177-3AD203B41FA5}">
                      <a16:colId xmlns:a16="http://schemas.microsoft.com/office/drawing/2014/main" val="1824663065"/>
                    </a:ext>
                  </a:extLst>
                </a:gridCol>
              </a:tblGrid>
              <a:tr h="4977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Operator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90279"/>
                  </a:ext>
                </a:extLst>
              </a:tr>
              <a:tr h="1539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&lt;&lt;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Bitwise left shift, shifts the bits to left and fills the right side bits with zero’s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474090"/>
                  </a:ext>
                </a:extLst>
              </a:tr>
              <a:tr h="1539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&gt;&gt;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Bitwise right shift , and fills the MSB with signed bit and rest with zeros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1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938" y="988732"/>
            <a:ext cx="10058400" cy="1450757"/>
          </a:xfrm>
        </p:spPr>
        <p:txBody>
          <a:bodyPr/>
          <a:lstStyle/>
          <a:p>
            <a:r>
              <a:rPr lang="en-US" sz="3600" b="1" dirty="0"/>
              <a:t>Arithmetic operators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0" y="2171701"/>
            <a:ext cx="11054442" cy="32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8581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Ternary </a:t>
            </a:r>
            <a:r>
              <a:rPr lang="en-US" sz="3600" b="1" dirty="0"/>
              <a:t>operators (conditional operator):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Syntax: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b="1" dirty="0"/>
              <a:t>(arg1) if (condition) else (arg2)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792789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Identity </a:t>
            </a:r>
            <a:r>
              <a:rPr lang="en-US" sz="3200" b="1" dirty="0"/>
              <a:t>operators: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94676"/>
              </p:ext>
            </p:extLst>
          </p:nvPr>
        </p:nvGraphicFramePr>
        <p:xfrm>
          <a:off x="1097279" y="1894114"/>
          <a:ext cx="10202091" cy="2777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1391">
                  <a:extLst>
                    <a:ext uri="{9D8B030D-6E8A-4147-A177-3AD203B41FA5}">
                      <a16:colId xmlns:a16="http://schemas.microsoft.com/office/drawing/2014/main" val="673875477"/>
                    </a:ext>
                  </a:extLst>
                </a:gridCol>
                <a:gridCol w="4615492">
                  <a:extLst>
                    <a:ext uri="{9D8B030D-6E8A-4147-A177-3AD203B41FA5}">
                      <a16:colId xmlns:a16="http://schemas.microsoft.com/office/drawing/2014/main" val="1787242394"/>
                    </a:ext>
                  </a:extLst>
                </a:gridCol>
                <a:gridCol w="3235208">
                  <a:extLst>
                    <a:ext uri="{9D8B030D-6E8A-4147-A177-3AD203B41FA5}">
                      <a16:colId xmlns:a16="http://schemas.microsoft.com/office/drawing/2014/main" val="3056408144"/>
                    </a:ext>
                  </a:extLst>
                </a:gridCol>
              </a:tblGrid>
              <a:tr h="3308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Operator 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example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932941"/>
                  </a:ext>
                </a:extLst>
              </a:tr>
              <a:tr h="11932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Returns true if both the operands  points to same object(address)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is b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924462"/>
                  </a:ext>
                </a:extLst>
              </a:tr>
              <a:tr h="11932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is not 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Returns  true if both the operands points to different object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is not 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09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5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07089"/>
            <a:ext cx="10058400" cy="1450757"/>
          </a:xfrm>
        </p:spPr>
        <p:txBody>
          <a:bodyPr/>
          <a:lstStyle/>
          <a:p>
            <a:r>
              <a:rPr lang="en-US" sz="3200" b="1" dirty="0"/>
              <a:t>Membership operators: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15857"/>
              </p:ext>
            </p:extLst>
          </p:nvPr>
        </p:nvGraphicFramePr>
        <p:xfrm>
          <a:off x="1097281" y="2008415"/>
          <a:ext cx="10058399" cy="2739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541">
                  <a:extLst>
                    <a:ext uri="{9D8B030D-6E8A-4147-A177-3AD203B41FA5}">
                      <a16:colId xmlns:a16="http://schemas.microsoft.com/office/drawing/2014/main" val="1276323542"/>
                    </a:ext>
                  </a:extLst>
                </a:gridCol>
                <a:gridCol w="5712310">
                  <a:extLst>
                    <a:ext uri="{9D8B030D-6E8A-4147-A177-3AD203B41FA5}">
                      <a16:colId xmlns:a16="http://schemas.microsoft.com/office/drawing/2014/main" val="2905774664"/>
                    </a:ext>
                  </a:extLst>
                </a:gridCol>
                <a:gridCol w="2705548">
                  <a:extLst>
                    <a:ext uri="{9D8B030D-6E8A-4147-A177-3AD203B41FA5}">
                      <a16:colId xmlns:a16="http://schemas.microsoft.com/office/drawing/2014/main" val="2895802504"/>
                    </a:ext>
                  </a:extLst>
                </a:gridCol>
              </a:tblGrid>
              <a:tr h="34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Operator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Example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997498"/>
                  </a:ext>
                </a:extLst>
              </a:tr>
              <a:tr h="1079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Returns True if a sequence with specified value is present in the object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 in 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218417"/>
                  </a:ext>
                </a:extLst>
              </a:tr>
              <a:tr h="1079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Returns True if a sequence with specified value is not present in the object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 not in 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22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Points to be remember 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097281" y="1975758"/>
            <a:ext cx="8046720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- Division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division always the return type will be float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modulus and //-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Floor division: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both arguments are integers then the result will be of type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one of the argument is integers the  result will be of type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b="1" dirty="0"/>
              <a:t>if you are using / or // </a:t>
            </a:r>
            <a:r>
              <a:rPr lang="en-US" sz="2000" b="1" dirty="0" smtClean="0"/>
              <a:t> or % by </a:t>
            </a:r>
            <a:r>
              <a:rPr lang="en-US" sz="2000" b="1" dirty="0"/>
              <a:t>zero(0), will get ZeroDivisionError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Points to be remember 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1975758"/>
            <a:ext cx="82753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( </a:t>
            </a:r>
            <a:r>
              <a:rPr lang="en-US" sz="2000" b="1" dirty="0"/>
              <a:t>+)  Operator on Strings </a:t>
            </a:r>
            <a:r>
              <a:rPr lang="en-US" sz="2000" b="1" dirty="0" smtClean="0"/>
              <a:t> </a:t>
            </a:r>
            <a:endParaRPr lang="en-US" sz="2000" dirty="0"/>
          </a:p>
          <a:p>
            <a:pPr lvl="0"/>
            <a:r>
              <a:rPr lang="en-US" sz="2000" dirty="0" smtClean="0"/>
              <a:t>                     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                Acts </a:t>
            </a:r>
            <a:r>
              <a:rPr lang="en-US" sz="2000" dirty="0"/>
              <a:t>as concatenation </a:t>
            </a:r>
          </a:p>
          <a:p>
            <a:pPr lvl="0"/>
            <a:r>
              <a:rPr lang="en-US" sz="2000" dirty="0" smtClean="0"/>
              <a:t>                      Both </a:t>
            </a:r>
            <a:r>
              <a:rPr lang="en-US" sz="2000" dirty="0"/>
              <a:t>arguments must be string </a:t>
            </a:r>
            <a:r>
              <a:rPr lang="en-US" sz="2000" dirty="0" smtClean="0"/>
              <a:t>type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  </a:t>
            </a:r>
            <a:r>
              <a:rPr lang="en-US" sz="2000" b="1" dirty="0" smtClean="0"/>
              <a:t>(*) </a:t>
            </a:r>
            <a:r>
              <a:rPr lang="en-US" sz="2000" b="1" dirty="0"/>
              <a:t>operator on strings</a:t>
            </a:r>
            <a:endParaRPr lang="en-US" sz="2000" dirty="0"/>
          </a:p>
          <a:p>
            <a:pPr lvl="0"/>
            <a:r>
              <a:rPr lang="en-US" sz="2000" dirty="0" smtClean="0"/>
              <a:t>                    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               Acts </a:t>
            </a:r>
            <a:r>
              <a:rPr lang="en-US" sz="2000" dirty="0"/>
              <a:t>as string repetition operator </a:t>
            </a:r>
          </a:p>
          <a:p>
            <a:pPr lvl="0"/>
            <a:r>
              <a:rPr lang="en-US" sz="2000" dirty="0" smtClean="0"/>
              <a:t>                     One </a:t>
            </a:r>
            <a:r>
              <a:rPr lang="en-US" sz="2000" dirty="0"/>
              <a:t>argument must be  string other is integer, can be any </a:t>
            </a:r>
            <a:r>
              <a:rPr lang="en-US" sz="2000" dirty="0" smtClean="0"/>
              <a:t>order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9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94" y="93974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Assignment </a:t>
            </a:r>
            <a:r>
              <a:rPr lang="en-US" sz="2800" b="1" dirty="0"/>
              <a:t>operators </a:t>
            </a:r>
            <a:r>
              <a:rPr lang="en-US" sz="2800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78740"/>
              </p:ext>
            </p:extLst>
          </p:nvPr>
        </p:nvGraphicFramePr>
        <p:xfrm>
          <a:off x="2008414" y="1910448"/>
          <a:ext cx="7821385" cy="4278081"/>
        </p:xfrm>
        <a:graphic>
          <a:graphicData uri="http://schemas.openxmlformats.org/drawingml/2006/table">
            <a:tbl>
              <a:tblPr firstRow="1" firstCol="1" bandRow="1"/>
              <a:tblGrid>
                <a:gridCol w="3910065">
                  <a:extLst>
                    <a:ext uri="{9D8B030D-6E8A-4147-A177-3AD203B41FA5}">
                      <a16:colId xmlns:a16="http://schemas.microsoft.com/office/drawing/2014/main" val="568898624"/>
                    </a:ext>
                  </a:extLst>
                </a:gridCol>
                <a:gridCol w="3911320">
                  <a:extLst>
                    <a:ext uri="{9D8B030D-6E8A-4147-A177-3AD203B41FA5}">
                      <a16:colId xmlns:a16="http://schemas.microsoft.com/office/drawing/2014/main" val="2696908467"/>
                    </a:ext>
                  </a:extLst>
                </a:gridCol>
              </a:tblGrid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615132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 assignment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117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Compound operators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43915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Same as a =  a + 10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432610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075085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75156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938564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704693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39407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443491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498007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629853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^=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31345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&lt;&lt;=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6702"/>
                  </a:ext>
                </a:extLst>
              </a:tr>
              <a:tr h="267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&gt;&gt;=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04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6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2243" y="1261358"/>
            <a:ext cx="10945586" cy="118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In python there is no increment ( ++ ) and decrement ( --) operators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732"/>
            <a:ext cx="10058400" cy="1450757"/>
          </a:xfrm>
        </p:spPr>
        <p:txBody>
          <a:bodyPr/>
          <a:lstStyle/>
          <a:p>
            <a:r>
              <a:rPr lang="en-US" sz="3200" b="1" dirty="0"/>
              <a:t>Relational/comparison operators: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909" y="2052873"/>
            <a:ext cx="6096000" cy="2053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operators always returns either “True” or “False”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strings, compares character by character  corresponding ASCII values and returns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with Boolean values also, as True will be considered as 1 and False will be considered as 0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Relational/comparison </a:t>
            </a:r>
            <a:r>
              <a:rPr lang="en-US" sz="2800" b="1" dirty="0" smtClean="0"/>
              <a:t>operators: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01104"/>
              </p:ext>
            </p:extLst>
          </p:nvPr>
        </p:nvGraphicFramePr>
        <p:xfrm>
          <a:off x="1097280" y="1737357"/>
          <a:ext cx="9157062" cy="4336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8531">
                  <a:extLst>
                    <a:ext uri="{9D8B030D-6E8A-4147-A177-3AD203B41FA5}">
                      <a16:colId xmlns:a16="http://schemas.microsoft.com/office/drawing/2014/main" val="4164153617"/>
                    </a:ext>
                  </a:extLst>
                </a:gridCol>
                <a:gridCol w="4578531">
                  <a:extLst>
                    <a:ext uri="{9D8B030D-6E8A-4147-A177-3AD203B41FA5}">
                      <a16:colId xmlns:a16="http://schemas.microsoft.com/office/drawing/2014/main" val="3495511604"/>
                    </a:ext>
                  </a:extLst>
                </a:gridCol>
              </a:tblGrid>
              <a:tr h="326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Operator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270340"/>
                  </a:ext>
                </a:extLst>
              </a:tr>
              <a:tr h="668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Greater than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508022"/>
                  </a:ext>
                </a:extLst>
              </a:tr>
              <a:tr h="668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Less than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263444"/>
                  </a:ext>
                </a:extLst>
              </a:tr>
              <a:tr h="668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Equals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37525"/>
                  </a:ext>
                </a:extLst>
              </a:tr>
              <a:tr h="668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!=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Equals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112091"/>
                  </a:ext>
                </a:extLst>
              </a:tr>
              <a:tr h="668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than or equals 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641494"/>
                  </a:ext>
                </a:extLst>
              </a:tr>
              <a:tr h="668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&lt;=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Less than or equals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60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Points to remember about Relational/comparison operators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97280" y="1905916"/>
            <a:ext cx="10969534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operators always returns either “True” or “False” 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strings, compares character by character  corresponding ASCII values and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with Boolean values also, as True will be considered as 1 and False will be considered as 0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1126</Words>
  <Application>Microsoft Office PowerPoint</Application>
  <PresentationFormat>Widescreen</PresentationFormat>
  <Paragraphs>279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Retrospect</vt:lpstr>
      <vt:lpstr> Python operators </vt:lpstr>
      <vt:lpstr>Arithmetic operators  </vt:lpstr>
      <vt:lpstr>Points to be remember </vt:lpstr>
      <vt:lpstr>Points to be remember </vt:lpstr>
      <vt:lpstr>   Assignment operators : </vt:lpstr>
      <vt:lpstr>PowerPoint Presentation</vt:lpstr>
      <vt:lpstr>Relational/comparison operators: </vt:lpstr>
      <vt:lpstr>Relational/comparison operators:</vt:lpstr>
      <vt:lpstr>Points to remember about Relational/comparison operators </vt:lpstr>
      <vt:lpstr>Relational operators chaining  </vt:lpstr>
      <vt:lpstr>Logical operators: </vt:lpstr>
      <vt:lpstr>True and False in python</vt:lpstr>
      <vt:lpstr>Points to remember in logical operators :</vt:lpstr>
      <vt:lpstr>Points to remember in logical operators :</vt:lpstr>
      <vt:lpstr>Logical not operator:</vt:lpstr>
      <vt:lpstr>Bitwise operators: </vt:lpstr>
      <vt:lpstr>Bitwise operators: </vt:lpstr>
      <vt:lpstr>Points to remember while using Complement operator(~):</vt:lpstr>
      <vt:lpstr>Shift operators: </vt:lpstr>
      <vt:lpstr>   Ternary operators (conditional operator): </vt:lpstr>
      <vt:lpstr>   Identity operators: </vt:lpstr>
      <vt:lpstr>Membership operators:  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92</cp:revision>
  <dcterms:created xsi:type="dcterms:W3CDTF">2020-01-21T11:55:26Z</dcterms:created>
  <dcterms:modified xsi:type="dcterms:W3CDTF">2020-03-12T12:31:45Z</dcterms:modified>
</cp:coreProperties>
</file>