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78" r:id="rId2"/>
    <p:sldId id="279"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64348" autoAdjust="0"/>
  </p:normalViewPr>
  <p:slideViewPr>
    <p:cSldViewPr snapToGrid="0">
      <p:cViewPr varScale="1">
        <p:scale>
          <a:sx n="75" d="100"/>
          <a:sy n="75" d="100"/>
        </p:scale>
        <p:origin x="1950" y="60"/>
      </p:cViewPr>
      <p:guideLst/>
    </p:cSldViewPr>
  </p:slideViewPr>
  <p:notesTextViewPr>
    <p:cViewPr>
      <p:scale>
        <a:sx n="3" d="2"/>
        <a:sy n="3" d="2"/>
      </p:scale>
      <p:origin x="0" y="0"/>
    </p:cViewPr>
  </p:notesTextViewPr>
  <p:notesViewPr>
    <p:cSldViewPr snapToGrid="0">
      <p:cViewPr varScale="1">
        <p:scale>
          <a:sx n="70" d="100"/>
          <a:sy n="70" d="100"/>
        </p:scale>
        <p:origin x="324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0C320D-C6DC-4C00-B4AC-1F738CC031D1}" type="datetimeFigureOut">
              <a:rPr lang="en-US" smtClean="0"/>
              <a:t>2/28/2020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2D3EC1-6D54-424A-BB38-4381A4499E72}" type="slidenum">
              <a:rPr lang="en-US" smtClean="0"/>
              <a:t>‹#›</a:t>
            </a:fld>
            <a:endParaRPr lang="en-US"/>
          </a:p>
        </p:txBody>
      </p:sp>
    </p:spTree>
    <p:extLst>
      <p:ext uri="{BB962C8B-B14F-4D97-AF65-F5344CB8AC3E}">
        <p14:creationId xmlns:p14="http://schemas.microsoft.com/office/powerpoint/2010/main" val="3426982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1.If you want to use single or double quotes we can use back slash or to use single quote as symbol use double quotes to represent string and to use double quotes as symbol use triple quotes to represent a string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2. Triple quotes are used for documentation</a:t>
            </a:r>
          </a:p>
          <a:p>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1</a:t>
            </a:fld>
            <a:endParaRPr lang="en-US"/>
          </a:p>
        </p:txBody>
      </p:sp>
    </p:spTree>
    <p:extLst>
      <p:ext uri="{BB962C8B-B14F-4D97-AF65-F5344CB8AC3E}">
        <p14:creationId xmlns:p14="http://schemas.microsoft.com/office/powerpoint/2010/main" val="1553727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s.spilt</a:t>
            </a:r>
            <a:r>
              <a:rPr lang="en-US" dirty="0" smtClean="0"/>
              <a:t>()</a:t>
            </a:r>
          </a:p>
          <a:p>
            <a:r>
              <a:rPr lang="en-US" dirty="0" err="1" smtClean="0"/>
              <a:t>s.spilt</a:t>
            </a:r>
            <a:r>
              <a:rPr lang="en-US" dirty="0" smtClean="0"/>
              <a:t>(“_”)</a:t>
            </a:r>
          </a:p>
          <a:p>
            <a:endParaRPr lang="en-US" dirty="0" smtClean="0"/>
          </a:p>
          <a:p>
            <a:endParaRPr lang="en-US" dirty="0" smtClean="0"/>
          </a:p>
          <a:p>
            <a:r>
              <a:rPr lang="en-US" dirty="0" smtClean="0"/>
              <a:t> s1 = </a:t>
            </a:r>
            <a:r>
              <a:rPr lang="en-US" dirty="0" err="1" smtClean="0"/>
              <a:t>s.split</a:t>
            </a:r>
            <a:r>
              <a:rPr lang="en-US" dirty="0" smtClean="0"/>
              <a:t>("_")</a:t>
            </a:r>
          </a:p>
          <a:p>
            <a:r>
              <a:rPr lang="en-US" dirty="0" smtClean="0"/>
              <a:t>&gt;&gt;&gt; "*".join(s1)</a:t>
            </a:r>
          </a:p>
          <a:p>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14</a:t>
            </a:fld>
            <a:endParaRPr lang="en-US"/>
          </a:p>
        </p:txBody>
      </p:sp>
    </p:spTree>
    <p:extLst>
      <p:ext uri="{BB962C8B-B14F-4D97-AF65-F5344CB8AC3E}">
        <p14:creationId xmlns:p14="http://schemas.microsoft.com/office/powerpoint/2010/main" val="1463428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1.Python supports negative index as well </a:t>
            </a:r>
          </a:p>
          <a:p>
            <a:r>
              <a:rPr lang="en-US" dirty="0" smtClean="0"/>
              <a:t>2.</a:t>
            </a:r>
            <a:r>
              <a:rPr lang="en-US" baseline="0" dirty="0" smtClean="0"/>
              <a:t> If you access out of range index, we will get error(string index out of range)</a:t>
            </a:r>
          </a:p>
          <a:p>
            <a:r>
              <a:rPr lang="en-US" baseline="0" dirty="0" smtClean="0"/>
              <a:t>3. Write a program to print each character in a string</a:t>
            </a:r>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2</a:t>
            </a:fld>
            <a:endParaRPr lang="en-US"/>
          </a:p>
        </p:txBody>
      </p:sp>
    </p:spTree>
    <p:extLst>
      <p:ext uri="{BB962C8B-B14F-4D97-AF65-F5344CB8AC3E}">
        <p14:creationId xmlns:p14="http://schemas.microsoft.com/office/powerpoint/2010/main" val="4292388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1. If you don’t specify begin, then by default takes as “0”</a:t>
            </a:r>
          </a:p>
          <a:p>
            <a:pPr lvl="0"/>
            <a:r>
              <a:rPr lang="en-US" sz="1200" kern="1200" dirty="0" smtClean="0">
                <a:solidFill>
                  <a:schemeClr val="tx1"/>
                </a:solidFill>
                <a:effectLst/>
                <a:latin typeface="+mn-lt"/>
                <a:ea typeface="+mn-ea"/>
                <a:cs typeface="+mn-cs"/>
              </a:rPr>
              <a:t>2. If you don’t specify end , then takes as length of the string</a:t>
            </a:r>
          </a:p>
          <a:p>
            <a:pPr lvl="0"/>
            <a:r>
              <a:rPr lang="en-US" sz="1200" kern="1200" dirty="0" smtClean="0">
                <a:solidFill>
                  <a:schemeClr val="tx1"/>
                </a:solidFill>
                <a:effectLst/>
                <a:latin typeface="+mn-lt"/>
                <a:ea typeface="+mn-ea"/>
                <a:cs typeface="+mn-cs"/>
              </a:rPr>
              <a:t>3. If you don’t specify begin and end retunes complete string </a:t>
            </a:r>
          </a:p>
          <a:p>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3</a:t>
            </a:fld>
            <a:endParaRPr lang="en-US"/>
          </a:p>
        </p:txBody>
      </p:sp>
    </p:spTree>
    <p:extLst>
      <p:ext uri="{BB962C8B-B14F-4D97-AF65-F5344CB8AC3E}">
        <p14:creationId xmlns:p14="http://schemas.microsoft.com/office/powerpoint/2010/main" val="1920818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Default step value is 1</a:t>
            </a:r>
          </a:p>
          <a:p>
            <a:pPr marL="228600" indent="-228600">
              <a:buAutoNum type="arabicPeriod"/>
            </a:pPr>
            <a:r>
              <a:rPr lang="en-US" dirty="0" smtClean="0"/>
              <a:t>Step value can be +</a:t>
            </a:r>
            <a:r>
              <a:rPr lang="en-US" dirty="0" err="1" smtClean="0"/>
              <a:t>ve</a:t>
            </a:r>
            <a:r>
              <a:rPr lang="en-US" dirty="0" smtClean="0"/>
              <a:t> or –</a:t>
            </a:r>
            <a:r>
              <a:rPr lang="en-US" dirty="0" err="1" smtClean="0"/>
              <a:t>ve</a:t>
            </a:r>
            <a:endParaRPr lang="en-US" dirty="0" smtClean="0"/>
          </a:p>
          <a:p>
            <a:pPr marL="228600" indent="-228600">
              <a:buAutoNum type="arabicPeriod"/>
            </a:pPr>
            <a:r>
              <a:rPr lang="en-US" dirty="0" smtClean="0"/>
              <a:t>If step value is +</a:t>
            </a:r>
            <a:r>
              <a:rPr lang="en-US" dirty="0" err="1" smtClean="0"/>
              <a:t>ve</a:t>
            </a:r>
            <a:r>
              <a:rPr lang="en-US" dirty="0" smtClean="0"/>
              <a:t>,</a:t>
            </a:r>
            <a:r>
              <a:rPr lang="en-US" baseline="0" dirty="0" smtClean="0"/>
              <a:t> then we will get sub string from left to right(begin to end-1)</a:t>
            </a:r>
          </a:p>
          <a:p>
            <a:pPr marL="228600" indent="-228600">
              <a:buAutoNum type="arabicPeriod"/>
            </a:pPr>
            <a:r>
              <a:rPr lang="en-US" baseline="0" dirty="0" smtClean="0"/>
              <a:t>If step value is –</a:t>
            </a:r>
            <a:r>
              <a:rPr lang="en-US" baseline="0" dirty="0" err="1" smtClean="0"/>
              <a:t>ve</a:t>
            </a:r>
            <a:r>
              <a:rPr lang="en-US" baseline="0" dirty="0" smtClean="0"/>
              <a:t> , then we will get sub string from right to left(begin to end +1)</a:t>
            </a:r>
          </a:p>
          <a:p>
            <a:pPr marL="228600" indent="-228600">
              <a:buAutoNum type="arabicPeriod"/>
            </a:pPr>
            <a:r>
              <a:rPr lang="en-US" baseline="0" dirty="0" smtClean="0"/>
              <a:t>If the end value is zero in forward direction, the result will be zero</a:t>
            </a:r>
          </a:p>
          <a:p>
            <a:pPr marL="228600" indent="-228600">
              <a:buAutoNum type="arabicPeriod"/>
            </a:pPr>
            <a:r>
              <a:rPr lang="en-US" baseline="0" dirty="0" smtClean="0"/>
              <a:t>If the end value is -1 in backward direction, then the result will be zero</a:t>
            </a:r>
            <a:endParaRPr lang="en-US"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4</a:t>
            </a:fld>
            <a:endParaRPr lang="en-US"/>
          </a:p>
        </p:txBody>
      </p:sp>
    </p:spTree>
    <p:extLst>
      <p:ext uri="{BB962C8B-B14F-4D97-AF65-F5344CB8AC3E}">
        <p14:creationId xmlns:p14="http://schemas.microsoft.com/office/powerpoint/2010/main" val="486432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smtClean="0">
                <a:solidFill>
                  <a:schemeClr val="tx1"/>
                </a:solidFill>
                <a:effectLst/>
                <a:latin typeface="+mn-lt"/>
                <a:ea typeface="+mn-ea"/>
                <a:cs typeface="+mn-cs"/>
              </a:rPr>
              <a:t>**** in forward direction if the end value is “0”, then the result will be empty</a:t>
            </a:r>
            <a:endParaRPr lang="en-US"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****n backward direction, if the end value is -1,then the result will be empty</a:t>
            </a:r>
            <a:endParaRPr lang="en-US"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In forward direction default values for begin = 0, and end =  </a:t>
            </a:r>
            <a:r>
              <a:rPr lang="en-US" sz="1200" b="1" kern="1200" dirty="0" err="1" smtClean="0">
                <a:solidFill>
                  <a:schemeClr val="tx1"/>
                </a:solidFill>
                <a:effectLst/>
                <a:latin typeface="+mn-lt"/>
                <a:ea typeface="+mn-ea"/>
                <a:cs typeface="+mn-cs"/>
              </a:rPr>
              <a:t>len</a:t>
            </a:r>
            <a:r>
              <a:rPr lang="en-US" sz="1200" b="1" kern="1200" dirty="0" smtClean="0">
                <a:solidFill>
                  <a:schemeClr val="tx1"/>
                </a:solidFill>
                <a:effectLst/>
                <a:latin typeface="+mn-lt"/>
                <a:ea typeface="+mn-ea"/>
                <a:cs typeface="+mn-cs"/>
              </a:rPr>
              <a:t>(string)</a:t>
            </a:r>
            <a:endParaRPr lang="en-US"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In backward direction, default value for begin = -1, end =  -(</a:t>
            </a:r>
            <a:r>
              <a:rPr lang="en-US" sz="1200" b="1" kern="1200" dirty="0" err="1" smtClean="0">
                <a:solidFill>
                  <a:schemeClr val="tx1"/>
                </a:solidFill>
                <a:effectLst/>
                <a:latin typeface="+mn-lt"/>
                <a:ea typeface="+mn-ea"/>
                <a:cs typeface="+mn-cs"/>
              </a:rPr>
              <a:t>len</a:t>
            </a:r>
            <a:r>
              <a:rPr lang="en-US" sz="1200" b="1" kern="1200" dirty="0" smtClean="0">
                <a:solidFill>
                  <a:schemeClr val="tx1"/>
                </a:solidFill>
                <a:effectLst/>
                <a:latin typeface="+mn-lt"/>
                <a:ea typeface="+mn-ea"/>
                <a:cs typeface="+mn-cs"/>
              </a:rPr>
              <a:t>(string)+1)</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5</a:t>
            </a:fld>
            <a:endParaRPr lang="en-US"/>
          </a:p>
        </p:txBody>
      </p:sp>
    </p:spTree>
    <p:extLst>
      <p:ext uri="{BB962C8B-B14F-4D97-AF65-F5344CB8AC3E}">
        <p14:creationId xmlns:p14="http://schemas.microsoft.com/office/powerpoint/2010/main" val="3986766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WAP to find substring</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7</a:t>
            </a:fld>
            <a:endParaRPr lang="en-US"/>
          </a:p>
        </p:txBody>
      </p:sp>
    </p:spTree>
    <p:extLst>
      <p:ext uri="{BB962C8B-B14F-4D97-AF65-F5344CB8AC3E}">
        <p14:creationId xmlns:p14="http://schemas.microsoft.com/office/powerpoint/2010/main" val="4237696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Comparison operators in strings work on “Unicode”/</a:t>
            </a:r>
            <a:r>
              <a:rPr lang="en-US" sz="1200" kern="1200" dirty="0" err="1" smtClean="0">
                <a:solidFill>
                  <a:schemeClr val="tx1"/>
                </a:solidFill>
                <a:effectLst/>
                <a:latin typeface="+mn-lt"/>
                <a:ea typeface="+mn-ea"/>
                <a:cs typeface="+mn-cs"/>
              </a:rPr>
              <a:t>ascii</a:t>
            </a:r>
            <a:r>
              <a:rPr lang="en-US" sz="1200" kern="1200" dirty="0" smtClean="0">
                <a:solidFill>
                  <a:schemeClr val="tx1"/>
                </a:solidFill>
                <a:effectLst/>
                <a:latin typeface="+mn-lt"/>
                <a:ea typeface="+mn-ea"/>
                <a:cs typeface="+mn-cs"/>
              </a:rPr>
              <a:t> values, like for a = 97, b= 98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print ASCI values use </a:t>
            </a:r>
            <a:r>
              <a:rPr lang="en-US" sz="1200" kern="1200" dirty="0" err="1" smtClean="0">
                <a:solidFill>
                  <a:schemeClr val="tx1"/>
                </a:solidFill>
                <a:effectLst/>
                <a:latin typeface="+mn-lt"/>
                <a:ea typeface="+mn-ea"/>
                <a:cs typeface="+mn-cs"/>
              </a:rPr>
              <a:t>ord</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8</a:t>
            </a:fld>
            <a:endParaRPr lang="en-US"/>
          </a:p>
        </p:txBody>
      </p:sp>
    </p:spTree>
    <p:extLst>
      <p:ext uri="{BB962C8B-B14F-4D97-AF65-F5344CB8AC3E}">
        <p14:creationId xmlns:p14="http://schemas.microsoft.com/office/powerpoint/2010/main" val="2134233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 find and </a:t>
            </a:r>
            <a:r>
              <a:rPr lang="en-US" dirty="0" err="1" smtClean="0"/>
              <a:t>rfind</a:t>
            </a:r>
            <a:r>
              <a:rPr lang="en-US" dirty="0" smtClean="0"/>
              <a:t> returns -1,</a:t>
            </a:r>
            <a:r>
              <a:rPr lang="en-US" baseline="0" dirty="0" smtClean="0"/>
              <a:t> if there is no match</a:t>
            </a:r>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10</a:t>
            </a:fld>
            <a:endParaRPr lang="en-US"/>
          </a:p>
        </p:txBody>
      </p:sp>
    </p:spTree>
    <p:extLst>
      <p:ext uri="{BB962C8B-B14F-4D97-AF65-F5344CB8AC3E}">
        <p14:creationId xmlns:p14="http://schemas.microsoft.com/office/powerpoint/2010/main" val="2016186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pass boundaries to count method(</a:t>
            </a:r>
            <a:r>
              <a:rPr lang="en-US" dirty="0" err="1" smtClean="0"/>
              <a:t>s.count</a:t>
            </a:r>
            <a:r>
              <a:rPr lang="en-US" dirty="0" smtClean="0"/>
              <a:t>(‘e’1,3)</a:t>
            </a:r>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12</a:t>
            </a:fld>
            <a:endParaRPr lang="en-US"/>
          </a:p>
        </p:txBody>
      </p:sp>
    </p:spTree>
    <p:extLst>
      <p:ext uri="{BB962C8B-B14F-4D97-AF65-F5344CB8AC3E}">
        <p14:creationId xmlns:p14="http://schemas.microsoft.com/office/powerpoint/2010/main" val="2124247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44DEA9-7D24-4FED-8E3E-1DD0A878585F}" type="datetimeFigureOut">
              <a:rPr lang="en-US" smtClean="0"/>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E640D-6D81-462A-816A-38C38685318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0339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44DEA9-7D24-4FED-8E3E-1DD0A878585F}" type="datetimeFigureOut">
              <a:rPr lang="en-US" smtClean="0"/>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E640D-6D81-462A-816A-38C386853189}" type="slidenum">
              <a:rPr lang="en-US" smtClean="0"/>
              <a:t>‹#›</a:t>
            </a:fld>
            <a:endParaRPr lang="en-US"/>
          </a:p>
        </p:txBody>
      </p:sp>
    </p:spTree>
    <p:extLst>
      <p:ext uri="{BB962C8B-B14F-4D97-AF65-F5344CB8AC3E}">
        <p14:creationId xmlns:p14="http://schemas.microsoft.com/office/powerpoint/2010/main" val="688500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44DEA9-7D24-4FED-8E3E-1DD0A878585F}" type="datetimeFigureOut">
              <a:rPr lang="en-US" smtClean="0"/>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E640D-6D81-462A-816A-38C386853189}" type="slidenum">
              <a:rPr lang="en-US" smtClean="0"/>
              <a:t>‹#›</a:t>
            </a:fld>
            <a:endParaRPr lang="en-US"/>
          </a:p>
        </p:txBody>
      </p:sp>
    </p:spTree>
    <p:extLst>
      <p:ext uri="{BB962C8B-B14F-4D97-AF65-F5344CB8AC3E}">
        <p14:creationId xmlns:p14="http://schemas.microsoft.com/office/powerpoint/2010/main" val="1213134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44DEA9-7D24-4FED-8E3E-1DD0A878585F}" type="datetimeFigureOut">
              <a:rPr lang="en-US" smtClean="0"/>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E640D-6D81-462A-816A-38C386853189}" type="slidenum">
              <a:rPr lang="en-US" smtClean="0"/>
              <a:t>‹#›</a:t>
            </a:fld>
            <a:endParaRPr lang="en-US"/>
          </a:p>
        </p:txBody>
      </p:sp>
    </p:spTree>
    <p:extLst>
      <p:ext uri="{BB962C8B-B14F-4D97-AF65-F5344CB8AC3E}">
        <p14:creationId xmlns:p14="http://schemas.microsoft.com/office/powerpoint/2010/main" val="705970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E44DEA9-7D24-4FED-8E3E-1DD0A878585F}" type="datetimeFigureOut">
              <a:rPr lang="en-US" smtClean="0"/>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E640D-6D81-462A-816A-38C38685318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7310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44DEA9-7D24-4FED-8E3E-1DD0A878585F}" type="datetimeFigureOut">
              <a:rPr lang="en-US" smtClean="0"/>
              <a:t>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E640D-6D81-462A-816A-38C386853189}" type="slidenum">
              <a:rPr lang="en-US" smtClean="0"/>
              <a:t>‹#›</a:t>
            </a:fld>
            <a:endParaRPr lang="en-US"/>
          </a:p>
        </p:txBody>
      </p:sp>
    </p:spTree>
    <p:extLst>
      <p:ext uri="{BB962C8B-B14F-4D97-AF65-F5344CB8AC3E}">
        <p14:creationId xmlns:p14="http://schemas.microsoft.com/office/powerpoint/2010/main" val="916048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44DEA9-7D24-4FED-8E3E-1DD0A878585F}" type="datetimeFigureOut">
              <a:rPr lang="en-US" smtClean="0"/>
              <a:t>2/28/2020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1E640D-6D81-462A-816A-38C386853189}" type="slidenum">
              <a:rPr lang="en-US" smtClean="0"/>
              <a:t>‹#›</a:t>
            </a:fld>
            <a:endParaRPr lang="en-US"/>
          </a:p>
        </p:txBody>
      </p:sp>
    </p:spTree>
    <p:extLst>
      <p:ext uri="{BB962C8B-B14F-4D97-AF65-F5344CB8AC3E}">
        <p14:creationId xmlns:p14="http://schemas.microsoft.com/office/powerpoint/2010/main" val="1930076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E44DEA9-7D24-4FED-8E3E-1DD0A878585F}" type="datetimeFigureOut">
              <a:rPr lang="en-US" smtClean="0"/>
              <a:t>2/28/2020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1E640D-6D81-462A-816A-38C386853189}" type="slidenum">
              <a:rPr lang="en-US" smtClean="0"/>
              <a:t>‹#›</a:t>
            </a:fld>
            <a:endParaRPr lang="en-US"/>
          </a:p>
        </p:txBody>
      </p:sp>
    </p:spTree>
    <p:extLst>
      <p:ext uri="{BB962C8B-B14F-4D97-AF65-F5344CB8AC3E}">
        <p14:creationId xmlns:p14="http://schemas.microsoft.com/office/powerpoint/2010/main" val="1479165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E44DEA9-7D24-4FED-8E3E-1DD0A878585F}" type="datetimeFigureOut">
              <a:rPr lang="en-US" smtClean="0"/>
              <a:t>2/28/2020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11E640D-6D81-462A-816A-38C386853189}" type="slidenum">
              <a:rPr lang="en-US" smtClean="0"/>
              <a:t>‹#›</a:t>
            </a:fld>
            <a:endParaRPr lang="en-US"/>
          </a:p>
        </p:txBody>
      </p:sp>
    </p:spTree>
    <p:extLst>
      <p:ext uri="{BB962C8B-B14F-4D97-AF65-F5344CB8AC3E}">
        <p14:creationId xmlns:p14="http://schemas.microsoft.com/office/powerpoint/2010/main" val="133070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E44DEA9-7D24-4FED-8E3E-1DD0A878585F}" type="datetimeFigureOut">
              <a:rPr lang="en-US" smtClean="0"/>
              <a:t>2/28/2020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11E640D-6D81-462A-816A-38C386853189}" type="slidenum">
              <a:rPr lang="en-US" smtClean="0"/>
              <a:t>‹#›</a:t>
            </a:fld>
            <a:endParaRPr lang="en-US"/>
          </a:p>
        </p:txBody>
      </p:sp>
    </p:spTree>
    <p:extLst>
      <p:ext uri="{BB962C8B-B14F-4D97-AF65-F5344CB8AC3E}">
        <p14:creationId xmlns:p14="http://schemas.microsoft.com/office/powerpoint/2010/main" val="1694223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E44DEA9-7D24-4FED-8E3E-1DD0A878585F}" type="datetimeFigureOut">
              <a:rPr lang="en-US" smtClean="0"/>
              <a:t>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E640D-6D81-462A-816A-38C386853189}" type="slidenum">
              <a:rPr lang="en-US" smtClean="0"/>
              <a:t>‹#›</a:t>
            </a:fld>
            <a:endParaRPr lang="en-US"/>
          </a:p>
        </p:txBody>
      </p:sp>
    </p:spTree>
    <p:extLst>
      <p:ext uri="{BB962C8B-B14F-4D97-AF65-F5344CB8AC3E}">
        <p14:creationId xmlns:p14="http://schemas.microsoft.com/office/powerpoint/2010/main" val="2311394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E44DEA9-7D24-4FED-8E3E-1DD0A878585F}" type="datetimeFigureOut">
              <a:rPr lang="en-US" smtClean="0"/>
              <a:t>2/28/2020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11E640D-6D81-462A-816A-38C38685318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15023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Strings:</a:t>
            </a:r>
            <a:endParaRPr lang="en-US" sz="3200" b="1" dirty="0"/>
          </a:p>
        </p:txBody>
      </p:sp>
      <p:sp>
        <p:nvSpPr>
          <p:cNvPr id="3" name="Content Placeholder 2"/>
          <p:cNvSpPr>
            <a:spLocks noGrp="1"/>
          </p:cNvSpPr>
          <p:nvPr>
            <p:ph idx="1"/>
          </p:nvPr>
        </p:nvSpPr>
        <p:spPr>
          <a:xfrm>
            <a:off x="1097280" y="1845734"/>
            <a:ext cx="10726420" cy="4023360"/>
          </a:xfrm>
        </p:spPr>
        <p:txBody>
          <a:bodyPr>
            <a:normAutofit/>
          </a:bodyPr>
          <a:lstStyle/>
          <a:p>
            <a:pPr lvl="0">
              <a:buFont typeface="Wingdings" panose="05000000000000000000" pitchFamily="2" charset="2"/>
              <a:buChar char="Ø"/>
            </a:pPr>
            <a:r>
              <a:rPr lang="en-US" sz="2400" dirty="0"/>
              <a:t>Sequence of characters within single or double quotes are considered as </a:t>
            </a:r>
            <a:r>
              <a:rPr lang="en-US" sz="2400" dirty="0" smtClean="0"/>
              <a:t>string</a:t>
            </a:r>
          </a:p>
          <a:p>
            <a:pPr>
              <a:buFont typeface="Wingdings" panose="05000000000000000000" pitchFamily="2" charset="2"/>
              <a:buChar char="Ø"/>
            </a:pPr>
            <a:r>
              <a:rPr lang="en-US" sz="2400" dirty="0"/>
              <a:t>Triple(triple single quotes or triple double quotes) quotes are used to </a:t>
            </a:r>
            <a:r>
              <a:rPr lang="en-US" sz="2400" dirty="0" smtClean="0"/>
              <a:t>represent   multiline </a:t>
            </a:r>
            <a:r>
              <a:rPr lang="en-US" sz="2400" dirty="0"/>
              <a:t>string literals </a:t>
            </a:r>
            <a:endParaRPr lang="en-US" sz="2400" dirty="0" smtClean="0"/>
          </a:p>
          <a:p>
            <a:pPr>
              <a:buFont typeface="Wingdings" panose="05000000000000000000" pitchFamily="2" charset="2"/>
              <a:buChar char="Ø"/>
            </a:pPr>
            <a:r>
              <a:rPr lang="en-US" sz="2400" dirty="0"/>
              <a:t>There is no “char” data </a:t>
            </a:r>
            <a:r>
              <a:rPr lang="en-US" sz="2400" dirty="0" smtClean="0"/>
              <a:t>type in python,</a:t>
            </a:r>
            <a:r>
              <a:rPr lang="en-US" sz="2400" dirty="0"/>
              <a:t> </a:t>
            </a:r>
            <a:r>
              <a:rPr lang="en-US" sz="2400" dirty="0" smtClean="0"/>
              <a:t>single </a:t>
            </a:r>
            <a:r>
              <a:rPr lang="en-US" sz="2400" dirty="0"/>
              <a:t>character also considered as </a:t>
            </a:r>
            <a:r>
              <a:rPr lang="en-US" sz="2400" dirty="0" smtClean="0"/>
              <a:t>string</a:t>
            </a:r>
          </a:p>
          <a:p>
            <a:pPr>
              <a:buFont typeface="Wingdings" panose="05000000000000000000" pitchFamily="2" charset="2"/>
              <a:buChar char="Ø"/>
            </a:pPr>
            <a:r>
              <a:rPr lang="en-US" sz="2400" dirty="0" smtClean="0"/>
              <a:t>String is immutable</a:t>
            </a:r>
            <a:endParaRPr lang="en-US" sz="2400" dirty="0"/>
          </a:p>
          <a:p>
            <a:pPr lvl="0">
              <a:buFont typeface="Wingdings" panose="05000000000000000000" pitchFamily="2" charset="2"/>
              <a:buChar char="Ø"/>
            </a:pPr>
            <a:endParaRPr lang="en-US" sz="2400" dirty="0"/>
          </a:p>
          <a:p>
            <a:pPr>
              <a:buFont typeface="Wingdings" panose="05000000000000000000" pitchFamily="2" charset="2"/>
              <a:buChar char="Ø"/>
            </a:pPr>
            <a:endParaRPr lang="en-US" sz="2400" dirty="0"/>
          </a:p>
        </p:txBody>
      </p:sp>
    </p:spTree>
    <p:extLst>
      <p:ext uri="{BB962C8B-B14F-4D97-AF65-F5344CB8AC3E}">
        <p14:creationId xmlns:p14="http://schemas.microsoft.com/office/powerpoint/2010/main" val="389443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mn-lt"/>
              </a:rPr>
              <a:t>Built in string methods:</a:t>
            </a:r>
            <a:endParaRPr lang="en-US" sz="3200" b="1" dirty="0">
              <a:latin typeface="+mn-lt"/>
            </a:endParaRPr>
          </a:p>
        </p:txBody>
      </p:sp>
      <p:sp>
        <p:nvSpPr>
          <p:cNvPr id="3" name="Content Placeholder 2"/>
          <p:cNvSpPr>
            <a:spLocks noGrp="1"/>
          </p:cNvSpPr>
          <p:nvPr>
            <p:ph idx="1"/>
          </p:nvPr>
        </p:nvSpPr>
        <p:spPr>
          <a:xfrm>
            <a:off x="277586" y="1737360"/>
            <a:ext cx="12099471" cy="4023360"/>
          </a:xfrm>
        </p:spPr>
        <p:txBody>
          <a:bodyPr>
            <a:normAutofit/>
          </a:bodyPr>
          <a:lstStyle/>
          <a:p>
            <a:pPr marL="0" indent="0">
              <a:buNone/>
            </a:pPr>
            <a:r>
              <a:rPr lang="en-US" sz="2800" dirty="0" err="1" smtClean="0"/>
              <a:t>rfind</a:t>
            </a:r>
            <a:r>
              <a:rPr lang="en-US" sz="2800" dirty="0" smtClean="0"/>
              <a:t>():</a:t>
            </a:r>
          </a:p>
          <a:p>
            <a:pPr marL="0" indent="0">
              <a:buNone/>
            </a:pPr>
            <a:r>
              <a:rPr lang="en-US" sz="2800" dirty="0"/>
              <a:t> </a:t>
            </a:r>
            <a:r>
              <a:rPr lang="en-US" sz="2800" dirty="0" smtClean="0"/>
              <a:t>       Returns the index of the first occurrence sub string(searches from right to left )</a:t>
            </a:r>
          </a:p>
          <a:p>
            <a:pPr marL="0" indent="0">
              <a:buNone/>
            </a:pPr>
            <a:endParaRPr lang="en-US" sz="2800" dirty="0" smtClean="0"/>
          </a:p>
          <a:p>
            <a:pPr marL="0" indent="0">
              <a:buNone/>
            </a:pPr>
            <a:r>
              <a:rPr lang="en-US" sz="2800" dirty="0"/>
              <a:t> </a:t>
            </a:r>
            <a:r>
              <a:rPr lang="en-US" sz="2800" dirty="0" smtClean="0"/>
              <a:t>index():</a:t>
            </a:r>
          </a:p>
          <a:p>
            <a:pPr marL="0" indent="0">
              <a:buNone/>
            </a:pPr>
            <a:r>
              <a:rPr lang="en-US" sz="2800" dirty="0"/>
              <a:t> </a:t>
            </a:r>
            <a:r>
              <a:rPr lang="en-US" sz="2800" dirty="0" smtClean="0"/>
              <a:t>         Same as find(),but returns value error, if there is no match</a:t>
            </a:r>
          </a:p>
          <a:p>
            <a:pPr marL="0" indent="0">
              <a:buNone/>
            </a:pPr>
            <a:r>
              <a:rPr lang="en-US" sz="2800" dirty="0" err="1"/>
              <a:t>r</a:t>
            </a:r>
            <a:r>
              <a:rPr lang="en-US" sz="2800" dirty="0" err="1" smtClean="0"/>
              <a:t>index</a:t>
            </a:r>
            <a:r>
              <a:rPr lang="en-US" sz="2800" dirty="0" smtClean="0"/>
              <a:t>():</a:t>
            </a:r>
          </a:p>
          <a:p>
            <a:pPr marL="0" indent="0">
              <a:buNone/>
            </a:pPr>
            <a:r>
              <a:rPr lang="en-US" sz="2800" dirty="0"/>
              <a:t> </a:t>
            </a:r>
            <a:r>
              <a:rPr lang="en-US" sz="2800" dirty="0" smtClean="0"/>
              <a:t>        Same as </a:t>
            </a:r>
            <a:r>
              <a:rPr lang="en-US" sz="2800" dirty="0" err="1" smtClean="0"/>
              <a:t>rfind</a:t>
            </a:r>
            <a:r>
              <a:rPr lang="en-US" sz="2800" dirty="0" smtClean="0"/>
              <a:t>(),but returns value error, if there is no match</a:t>
            </a:r>
            <a:endParaRPr lang="en-US" sz="2800" dirty="0"/>
          </a:p>
        </p:txBody>
      </p:sp>
    </p:spTree>
    <p:extLst>
      <p:ext uri="{BB962C8B-B14F-4D97-AF65-F5344CB8AC3E}">
        <p14:creationId xmlns:p14="http://schemas.microsoft.com/office/powerpoint/2010/main" val="3690800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Built in string methods:</a:t>
            </a:r>
            <a:endParaRPr lang="en-US" sz="3200" dirty="0"/>
          </a:p>
        </p:txBody>
      </p:sp>
      <p:sp>
        <p:nvSpPr>
          <p:cNvPr id="3" name="Content Placeholder 2"/>
          <p:cNvSpPr>
            <a:spLocks noGrp="1"/>
          </p:cNvSpPr>
          <p:nvPr>
            <p:ph idx="1"/>
          </p:nvPr>
        </p:nvSpPr>
        <p:spPr/>
        <p:txBody>
          <a:bodyPr>
            <a:normAutofit/>
          </a:bodyPr>
          <a:lstStyle/>
          <a:p>
            <a:r>
              <a:rPr lang="en-US" sz="2800" dirty="0" smtClean="0"/>
              <a:t>Strip():</a:t>
            </a:r>
          </a:p>
          <a:p>
            <a:r>
              <a:rPr lang="en-US" sz="2800" dirty="0"/>
              <a:t> </a:t>
            </a:r>
            <a:r>
              <a:rPr lang="en-US" sz="2800" dirty="0" smtClean="0"/>
              <a:t>    </a:t>
            </a:r>
            <a:r>
              <a:rPr lang="en-US" sz="2800" dirty="0"/>
              <a:t>T</a:t>
            </a:r>
            <a:r>
              <a:rPr lang="en-US" sz="2800" dirty="0" smtClean="0"/>
              <a:t>o remove white spaces</a:t>
            </a:r>
          </a:p>
          <a:p>
            <a:r>
              <a:rPr lang="en-US" sz="2800" dirty="0" err="1" smtClean="0"/>
              <a:t>Lstrip</a:t>
            </a:r>
            <a:r>
              <a:rPr lang="en-US" sz="2800" dirty="0" smtClean="0"/>
              <a:t>():</a:t>
            </a:r>
          </a:p>
          <a:p>
            <a:r>
              <a:rPr lang="en-US" sz="2800" dirty="0"/>
              <a:t> </a:t>
            </a:r>
            <a:r>
              <a:rPr lang="en-US" sz="2800" dirty="0" smtClean="0"/>
              <a:t>    To remove spaces on the left side of the string</a:t>
            </a:r>
          </a:p>
          <a:p>
            <a:endParaRPr lang="en-US" sz="2800" dirty="0"/>
          </a:p>
          <a:p>
            <a:r>
              <a:rPr lang="en-US" sz="2800" dirty="0" err="1" smtClean="0"/>
              <a:t>Rstrip</a:t>
            </a:r>
            <a:r>
              <a:rPr lang="en-US" sz="2800" dirty="0" smtClean="0"/>
              <a:t>():</a:t>
            </a:r>
          </a:p>
          <a:p>
            <a:r>
              <a:rPr lang="en-US" sz="2800" dirty="0"/>
              <a:t> </a:t>
            </a:r>
            <a:r>
              <a:rPr lang="en-US" sz="2800" dirty="0" smtClean="0"/>
              <a:t>    To remove spaces on the right side of  the string</a:t>
            </a:r>
            <a:endParaRPr lang="en-US" sz="2800" dirty="0"/>
          </a:p>
        </p:txBody>
      </p:sp>
    </p:spTree>
    <p:extLst>
      <p:ext uri="{BB962C8B-B14F-4D97-AF65-F5344CB8AC3E}">
        <p14:creationId xmlns:p14="http://schemas.microsoft.com/office/powerpoint/2010/main" val="2800400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Built in string methods:</a:t>
            </a:r>
            <a:endParaRPr lang="en-US" sz="3200" dirty="0"/>
          </a:p>
        </p:txBody>
      </p:sp>
      <p:sp>
        <p:nvSpPr>
          <p:cNvPr id="3" name="Content Placeholder 2"/>
          <p:cNvSpPr>
            <a:spLocks noGrp="1"/>
          </p:cNvSpPr>
          <p:nvPr>
            <p:ph idx="1"/>
          </p:nvPr>
        </p:nvSpPr>
        <p:spPr/>
        <p:txBody>
          <a:bodyPr/>
          <a:lstStyle/>
          <a:p>
            <a:r>
              <a:rPr lang="en-US" dirty="0" smtClean="0"/>
              <a:t>Count():</a:t>
            </a:r>
          </a:p>
          <a:p>
            <a:r>
              <a:rPr lang="en-US" dirty="0"/>
              <a:t> </a:t>
            </a:r>
            <a:r>
              <a:rPr lang="en-US" dirty="0" smtClean="0"/>
              <a:t>      returns number of occurrences  of substring</a:t>
            </a:r>
          </a:p>
          <a:p>
            <a:endParaRPr lang="en-US" dirty="0"/>
          </a:p>
          <a:p>
            <a:r>
              <a:rPr lang="en-US" dirty="0" smtClean="0"/>
              <a:t>Lower()</a:t>
            </a:r>
          </a:p>
          <a:p>
            <a:r>
              <a:rPr lang="en-US" dirty="0"/>
              <a:t> </a:t>
            </a:r>
            <a:r>
              <a:rPr lang="en-US" dirty="0" smtClean="0"/>
              <a:t>      converts all the characters present in the string to lower case </a:t>
            </a:r>
          </a:p>
          <a:p>
            <a:endParaRPr lang="en-US" dirty="0"/>
          </a:p>
          <a:p>
            <a:r>
              <a:rPr lang="en-US" dirty="0" smtClean="0"/>
              <a:t>Upper()</a:t>
            </a:r>
          </a:p>
          <a:p>
            <a:r>
              <a:rPr lang="en-US" dirty="0"/>
              <a:t> </a:t>
            </a:r>
            <a:r>
              <a:rPr lang="en-US" dirty="0" smtClean="0"/>
              <a:t>      converts </a:t>
            </a:r>
            <a:r>
              <a:rPr lang="en-US" dirty="0"/>
              <a:t>all the characters present in the string to </a:t>
            </a:r>
            <a:r>
              <a:rPr lang="en-US" dirty="0" smtClean="0"/>
              <a:t>upper </a:t>
            </a:r>
            <a:r>
              <a:rPr lang="en-US" dirty="0"/>
              <a:t>case</a:t>
            </a:r>
          </a:p>
        </p:txBody>
      </p:sp>
    </p:spTree>
    <p:extLst>
      <p:ext uri="{BB962C8B-B14F-4D97-AF65-F5344CB8AC3E}">
        <p14:creationId xmlns:p14="http://schemas.microsoft.com/office/powerpoint/2010/main" val="214386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Built in string methods:</a:t>
            </a:r>
            <a:endParaRPr lang="en-US" sz="3200" dirty="0"/>
          </a:p>
        </p:txBody>
      </p:sp>
      <p:sp>
        <p:nvSpPr>
          <p:cNvPr id="3" name="Content Placeholder 2"/>
          <p:cNvSpPr>
            <a:spLocks noGrp="1"/>
          </p:cNvSpPr>
          <p:nvPr>
            <p:ph idx="1"/>
          </p:nvPr>
        </p:nvSpPr>
        <p:spPr/>
        <p:txBody>
          <a:bodyPr/>
          <a:lstStyle/>
          <a:p>
            <a:r>
              <a:rPr lang="en-US" dirty="0" err="1" smtClean="0"/>
              <a:t>Swapcase</a:t>
            </a:r>
            <a:r>
              <a:rPr lang="en-US" dirty="0" smtClean="0"/>
              <a:t>()</a:t>
            </a:r>
          </a:p>
          <a:p>
            <a:r>
              <a:rPr lang="en-US" dirty="0"/>
              <a:t> </a:t>
            </a:r>
            <a:r>
              <a:rPr lang="en-US" dirty="0" smtClean="0"/>
              <a:t>       converts lower case characters to upper case and vice versa</a:t>
            </a:r>
          </a:p>
          <a:p>
            <a:endParaRPr lang="en-US" dirty="0" smtClean="0"/>
          </a:p>
          <a:p>
            <a:r>
              <a:rPr lang="en-US" dirty="0" err="1" smtClean="0"/>
              <a:t>Titile</a:t>
            </a:r>
            <a:r>
              <a:rPr lang="en-US" dirty="0" smtClean="0"/>
              <a:t>()</a:t>
            </a:r>
          </a:p>
          <a:p>
            <a:r>
              <a:rPr lang="en-US" dirty="0" smtClean="0"/>
              <a:t>        capitalizes the first letter of every string, and rest will be converted to lower case</a:t>
            </a:r>
          </a:p>
          <a:p>
            <a:endParaRPr lang="en-US" dirty="0" smtClean="0"/>
          </a:p>
          <a:p>
            <a:r>
              <a:rPr lang="en-US" dirty="0" smtClean="0"/>
              <a:t>Capitalize()</a:t>
            </a:r>
          </a:p>
          <a:p>
            <a:r>
              <a:rPr lang="en-US" dirty="0" smtClean="0"/>
              <a:t>        only first character of the string will be converted to capital case </a:t>
            </a:r>
          </a:p>
          <a:p>
            <a:endParaRPr lang="en-US" dirty="0"/>
          </a:p>
        </p:txBody>
      </p:sp>
    </p:spTree>
    <p:extLst>
      <p:ext uri="{BB962C8B-B14F-4D97-AF65-F5344CB8AC3E}">
        <p14:creationId xmlns:p14="http://schemas.microsoft.com/office/powerpoint/2010/main" val="367362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Built in string methods:</a:t>
            </a:r>
            <a:endParaRPr lang="en-US" sz="3200" dirty="0"/>
          </a:p>
        </p:txBody>
      </p:sp>
      <p:sp>
        <p:nvSpPr>
          <p:cNvPr id="3" name="Content Placeholder 2"/>
          <p:cNvSpPr>
            <a:spLocks noGrp="1"/>
          </p:cNvSpPr>
          <p:nvPr>
            <p:ph idx="1"/>
          </p:nvPr>
        </p:nvSpPr>
        <p:spPr/>
        <p:txBody>
          <a:bodyPr/>
          <a:lstStyle/>
          <a:p>
            <a:r>
              <a:rPr lang="en-US" dirty="0" smtClean="0"/>
              <a:t>Replace(“old string”, “new string”):</a:t>
            </a:r>
          </a:p>
          <a:p>
            <a:r>
              <a:rPr lang="en-US" dirty="0"/>
              <a:t> </a:t>
            </a:r>
            <a:r>
              <a:rPr lang="en-US" dirty="0" smtClean="0"/>
              <a:t>         replaces the old string with new string</a:t>
            </a:r>
          </a:p>
          <a:p>
            <a:r>
              <a:rPr lang="en-US" dirty="0"/>
              <a:t> </a:t>
            </a:r>
            <a:r>
              <a:rPr lang="en-US" dirty="0" smtClean="0"/>
              <a:t>   </a:t>
            </a:r>
          </a:p>
          <a:p>
            <a:r>
              <a:rPr lang="en-US" dirty="0" smtClean="0"/>
              <a:t>Spilt()</a:t>
            </a:r>
          </a:p>
          <a:p>
            <a:r>
              <a:rPr lang="en-US" dirty="0"/>
              <a:t> </a:t>
            </a:r>
            <a:r>
              <a:rPr lang="en-US" dirty="0" smtClean="0"/>
              <a:t>        Splits the string  with the given separator and returns list type, default separator is “space”</a:t>
            </a:r>
          </a:p>
          <a:p>
            <a:endParaRPr lang="en-US" dirty="0"/>
          </a:p>
          <a:p>
            <a:r>
              <a:rPr lang="en-US" dirty="0" smtClean="0"/>
              <a:t>Join():</a:t>
            </a:r>
          </a:p>
          <a:p>
            <a:r>
              <a:rPr lang="en-US" dirty="0"/>
              <a:t> </a:t>
            </a:r>
            <a:r>
              <a:rPr lang="en-US" dirty="0" smtClean="0"/>
              <a:t>      joins the list which is returned from split, with given separator </a:t>
            </a:r>
          </a:p>
          <a:p>
            <a:r>
              <a:rPr lang="en-US" dirty="0"/>
              <a:t> </a:t>
            </a:r>
            <a:r>
              <a:rPr lang="en-US" dirty="0" smtClean="0"/>
              <a:t>          </a:t>
            </a:r>
            <a:endParaRPr lang="en-US" dirty="0"/>
          </a:p>
        </p:txBody>
      </p:sp>
    </p:spTree>
    <p:extLst>
      <p:ext uri="{BB962C8B-B14F-4D97-AF65-F5344CB8AC3E}">
        <p14:creationId xmlns:p14="http://schemas.microsoft.com/office/powerpoint/2010/main" val="94751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Built in string methods:</a:t>
            </a:r>
            <a:endParaRPr lang="en-US" sz="3200" dirty="0"/>
          </a:p>
        </p:txBody>
      </p:sp>
      <p:sp>
        <p:nvSpPr>
          <p:cNvPr id="3" name="Content Placeholder 2"/>
          <p:cNvSpPr>
            <a:spLocks noGrp="1"/>
          </p:cNvSpPr>
          <p:nvPr>
            <p:ph idx="1"/>
          </p:nvPr>
        </p:nvSpPr>
        <p:spPr/>
        <p:txBody>
          <a:bodyPr/>
          <a:lstStyle/>
          <a:p>
            <a:r>
              <a:rPr lang="en-US" dirty="0" err="1"/>
              <a:t>s</a:t>
            </a:r>
            <a:r>
              <a:rPr lang="en-US" dirty="0" err="1" smtClean="0"/>
              <a:t>tartswith</a:t>
            </a:r>
            <a:r>
              <a:rPr lang="en-US" dirty="0" smtClean="0"/>
              <a:t>(“sub string”):</a:t>
            </a:r>
          </a:p>
          <a:p>
            <a:r>
              <a:rPr lang="en-US" dirty="0"/>
              <a:t> </a:t>
            </a:r>
            <a:r>
              <a:rPr lang="en-US" dirty="0" smtClean="0"/>
              <a:t>       </a:t>
            </a:r>
            <a:r>
              <a:rPr lang="en-US" dirty="0"/>
              <a:t>T</a:t>
            </a:r>
            <a:r>
              <a:rPr lang="en-US" dirty="0" smtClean="0"/>
              <a:t>o check whether the string is starting with the given sub string</a:t>
            </a:r>
          </a:p>
          <a:p>
            <a:endParaRPr lang="en-US" dirty="0"/>
          </a:p>
          <a:p>
            <a:r>
              <a:rPr lang="en-US" dirty="0" err="1" smtClean="0"/>
              <a:t>endswith</a:t>
            </a:r>
            <a:r>
              <a:rPr lang="en-US" dirty="0" smtClean="0"/>
              <a:t>(“substring”):</a:t>
            </a:r>
          </a:p>
          <a:p>
            <a:r>
              <a:rPr lang="en-US" dirty="0"/>
              <a:t> </a:t>
            </a:r>
            <a:r>
              <a:rPr lang="en-US" dirty="0" smtClean="0"/>
              <a:t>       </a:t>
            </a:r>
            <a:r>
              <a:rPr lang="en-US" dirty="0"/>
              <a:t> To check whether the string is </a:t>
            </a:r>
            <a:r>
              <a:rPr lang="en-US" dirty="0" smtClean="0"/>
              <a:t>ending </a:t>
            </a:r>
            <a:r>
              <a:rPr lang="en-US" dirty="0"/>
              <a:t>with the given sub string</a:t>
            </a:r>
            <a:endParaRPr lang="en-US" dirty="0" smtClean="0"/>
          </a:p>
        </p:txBody>
      </p:sp>
    </p:spTree>
    <p:extLst>
      <p:ext uri="{BB962C8B-B14F-4D97-AF65-F5344CB8AC3E}">
        <p14:creationId xmlns:p14="http://schemas.microsoft.com/office/powerpoint/2010/main" val="70545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Built in string methods:</a:t>
            </a:r>
            <a:endParaRPr lang="en-US" sz="3200" dirty="0"/>
          </a:p>
        </p:txBody>
      </p:sp>
      <p:sp>
        <p:nvSpPr>
          <p:cNvPr id="3" name="Content Placeholder 2"/>
          <p:cNvSpPr>
            <a:spLocks noGrp="1"/>
          </p:cNvSpPr>
          <p:nvPr>
            <p:ph idx="1"/>
          </p:nvPr>
        </p:nvSpPr>
        <p:spPr/>
        <p:txBody>
          <a:bodyPr/>
          <a:lstStyle/>
          <a:p>
            <a:r>
              <a:rPr lang="en-US" dirty="0" err="1" smtClean="0"/>
              <a:t>Isalnum</a:t>
            </a:r>
            <a:r>
              <a:rPr lang="en-US" dirty="0" smtClean="0"/>
              <a:t>():</a:t>
            </a:r>
          </a:p>
          <a:p>
            <a:r>
              <a:rPr lang="en-US" dirty="0"/>
              <a:t> </a:t>
            </a:r>
            <a:r>
              <a:rPr lang="en-US" dirty="0" smtClean="0"/>
              <a:t>    Returns </a:t>
            </a:r>
            <a:r>
              <a:rPr lang="en-US" dirty="0"/>
              <a:t>true if all characters are alpha numeric </a:t>
            </a:r>
            <a:endParaRPr lang="en-US" dirty="0"/>
          </a:p>
          <a:p>
            <a:r>
              <a:rPr lang="en-US" dirty="0" err="1" smtClean="0"/>
              <a:t>Isalpha</a:t>
            </a:r>
            <a:r>
              <a:rPr lang="en-US" dirty="0" smtClean="0"/>
              <a:t>():</a:t>
            </a:r>
          </a:p>
          <a:p>
            <a:r>
              <a:rPr lang="en-US" dirty="0"/>
              <a:t> </a:t>
            </a:r>
            <a:r>
              <a:rPr lang="en-US" dirty="0" smtClean="0"/>
              <a:t>     </a:t>
            </a:r>
            <a:r>
              <a:rPr lang="en-US" dirty="0"/>
              <a:t>R</a:t>
            </a:r>
            <a:r>
              <a:rPr lang="en-US" dirty="0" smtClean="0"/>
              <a:t>eturns </a:t>
            </a:r>
            <a:r>
              <a:rPr lang="en-US" dirty="0"/>
              <a:t>true if all characters are </a:t>
            </a:r>
            <a:r>
              <a:rPr lang="en-US" dirty="0" smtClean="0"/>
              <a:t>alphabets</a:t>
            </a:r>
          </a:p>
          <a:p>
            <a:r>
              <a:rPr lang="en-US" dirty="0" err="1" smtClean="0"/>
              <a:t>Islower</a:t>
            </a:r>
            <a:r>
              <a:rPr lang="en-US" dirty="0" smtClean="0"/>
              <a:t>():</a:t>
            </a:r>
          </a:p>
          <a:p>
            <a:r>
              <a:rPr lang="en-US" dirty="0"/>
              <a:t> </a:t>
            </a:r>
            <a:r>
              <a:rPr lang="en-US" dirty="0" smtClean="0"/>
              <a:t>     </a:t>
            </a:r>
            <a:r>
              <a:rPr lang="en-US" dirty="0"/>
              <a:t>To check all the characters in the string are lower case or not </a:t>
            </a:r>
            <a:endParaRPr lang="en-US" dirty="0" smtClean="0"/>
          </a:p>
          <a:p>
            <a:r>
              <a:rPr lang="en-US" dirty="0" err="1"/>
              <a:t>isupper</a:t>
            </a:r>
            <a:r>
              <a:rPr lang="en-US" dirty="0"/>
              <a:t>() </a:t>
            </a:r>
            <a:r>
              <a:rPr lang="en-US" dirty="0" smtClean="0"/>
              <a:t>:</a:t>
            </a:r>
          </a:p>
          <a:p>
            <a:r>
              <a:rPr lang="en-US" dirty="0"/>
              <a:t> </a:t>
            </a:r>
            <a:r>
              <a:rPr lang="en-US" dirty="0" smtClean="0"/>
              <a:t>     To </a:t>
            </a:r>
            <a:r>
              <a:rPr lang="en-US" dirty="0"/>
              <a:t>check all the characters in the string are upper case or not</a:t>
            </a:r>
          </a:p>
          <a:p>
            <a:endParaRPr lang="en-US" dirty="0"/>
          </a:p>
          <a:p>
            <a:endParaRPr lang="en-US" dirty="0"/>
          </a:p>
        </p:txBody>
      </p:sp>
    </p:spTree>
    <p:extLst>
      <p:ext uri="{BB962C8B-B14F-4D97-AF65-F5344CB8AC3E}">
        <p14:creationId xmlns:p14="http://schemas.microsoft.com/office/powerpoint/2010/main" val="1406144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Built in string methods:</a:t>
            </a:r>
            <a:endParaRPr lang="en-US" sz="3200" dirty="0"/>
          </a:p>
        </p:txBody>
      </p:sp>
      <p:sp>
        <p:nvSpPr>
          <p:cNvPr id="3" name="Content Placeholder 2"/>
          <p:cNvSpPr>
            <a:spLocks noGrp="1"/>
          </p:cNvSpPr>
          <p:nvPr>
            <p:ph idx="1"/>
          </p:nvPr>
        </p:nvSpPr>
        <p:spPr/>
        <p:txBody>
          <a:bodyPr/>
          <a:lstStyle/>
          <a:p>
            <a:r>
              <a:rPr lang="en-US" dirty="0" err="1" smtClean="0"/>
              <a:t>isdigit</a:t>
            </a:r>
            <a:r>
              <a:rPr lang="en-US" dirty="0"/>
              <a:t>() </a:t>
            </a:r>
            <a:r>
              <a:rPr lang="en-US" dirty="0" smtClean="0"/>
              <a:t>: </a:t>
            </a:r>
          </a:p>
          <a:p>
            <a:r>
              <a:rPr lang="en-US" dirty="0"/>
              <a:t> </a:t>
            </a:r>
            <a:r>
              <a:rPr lang="en-US" dirty="0" smtClean="0"/>
              <a:t>       To </a:t>
            </a:r>
            <a:r>
              <a:rPr lang="en-US" dirty="0"/>
              <a:t>check all the characters in the string are only digits or </a:t>
            </a:r>
            <a:r>
              <a:rPr lang="en-US" dirty="0" smtClean="0"/>
              <a:t>not</a:t>
            </a:r>
          </a:p>
          <a:p>
            <a:endParaRPr lang="en-US" dirty="0"/>
          </a:p>
          <a:p>
            <a:pPr marL="0" indent="0">
              <a:buNone/>
            </a:pPr>
            <a:r>
              <a:rPr lang="en-US" dirty="0" err="1" smtClean="0"/>
              <a:t>istitle</a:t>
            </a:r>
            <a:r>
              <a:rPr lang="en-US" dirty="0" smtClean="0"/>
              <a:t> </a:t>
            </a:r>
            <a:r>
              <a:rPr lang="en-US" dirty="0"/>
              <a:t>() </a:t>
            </a:r>
            <a:r>
              <a:rPr lang="en-US" dirty="0" smtClean="0"/>
              <a:t>:</a:t>
            </a:r>
          </a:p>
          <a:p>
            <a:pPr marL="0" indent="0">
              <a:buNone/>
            </a:pPr>
            <a:r>
              <a:rPr lang="en-US" dirty="0"/>
              <a:t> </a:t>
            </a:r>
            <a:r>
              <a:rPr lang="en-US" dirty="0" smtClean="0"/>
              <a:t>         </a:t>
            </a:r>
            <a:r>
              <a:rPr lang="en-US" dirty="0"/>
              <a:t>To check the string is title case or </a:t>
            </a:r>
            <a:r>
              <a:rPr lang="en-US"/>
              <a:t>not </a:t>
            </a:r>
            <a:endParaRPr lang="en-US" smtClean="0"/>
          </a:p>
          <a:p>
            <a:pPr marL="0" indent="0">
              <a:buNone/>
            </a:pPr>
            <a:endParaRPr lang="en-US" dirty="0"/>
          </a:p>
          <a:p>
            <a:r>
              <a:rPr lang="en-US" dirty="0" err="1" smtClean="0"/>
              <a:t>isspace</a:t>
            </a:r>
            <a:r>
              <a:rPr lang="en-US" dirty="0"/>
              <a:t>() : </a:t>
            </a:r>
            <a:endParaRPr lang="en-US" dirty="0" smtClean="0"/>
          </a:p>
          <a:p>
            <a:r>
              <a:rPr lang="en-US" dirty="0"/>
              <a:t> </a:t>
            </a:r>
            <a:r>
              <a:rPr lang="en-US" dirty="0" smtClean="0"/>
              <a:t>       To </a:t>
            </a:r>
            <a:r>
              <a:rPr lang="en-US" dirty="0"/>
              <a:t>check the string contains only space characters or not </a:t>
            </a:r>
          </a:p>
          <a:p>
            <a:endParaRPr lang="en-US" dirty="0"/>
          </a:p>
        </p:txBody>
      </p:sp>
    </p:spTree>
    <p:extLst>
      <p:ext uri="{BB962C8B-B14F-4D97-AF65-F5344CB8AC3E}">
        <p14:creationId xmlns:p14="http://schemas.microsoft.com/office/powerpoint/2010/main" val="24128204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mn-lt"/>
              </a:rPr>
              <a:t>Accessing characters of a string: </a:t>
            </a:r>
            <a:endParaRPr lang="en-US" sz="3200" b="1" dirty="0">
              <a:latin typeface="+mn-lt"/>
            </a:endParaRPr>
          </a:p>
        </p:txBody>
      </p:sp>
      <p:sp>
        <p:nvSpPr>
          <p:cNvPr id="3" name="Content Placeholder 2"/>
          <p:cNvSpPr>
            <a:spLocks noGrp="1"/>
          </p:cNvSpPr>
          <p:nvPr>
            <p:ph idx="1"/>
          </p:nvPr>
        </p:nvSpPr>
        <p:spPr/>
        <p:txBody>
          <a:bodyPr>
            <a:normAutofit/>
          </a:bodyPr>
          <a:lstStyle/>
          <a:p>
            <a:r>
              <a:rPr lang="en-US" sz="2400" dirty="0" smtClean="0"/>
              <a:t>We can access characters of a string in 2 ways</a:t>
            </a:r>
          </a:p>
          <a:p>
            <a:r>
              <a:rPr lang="en-US" sz="2400" dirty="0" smtClean="0"/>
              <a:t>            1. By using index</a:t>
            </a:r>
          </a:p>
          <a:p>
            <a:r>
              <a:rPr lang="en-US" sz="2400" dirty="0" smtClean="0"/>
              <a:t>            2. By Slice operator   </a:t>
            </a:r>
            <a:endParaRPr lang="en-US" sz="2400" dirty="0"/>
          </a:p>
        </p:txBody>
      </p:sp>
    </p:spTree>
    <p:extLst>
      <p:ext uri="{BB962C8B-B14F-4D97-AF65-F5344CB8AC3E}">
        <p14:creationId xmlns:p14="http://schemas.microsoft.com/office/powerpoint/2010/main" val="1087149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mn-lt"/>
              </a:rPr>
              <a:t>Slice operator:</a:t>
            </a:r>
            <a:endParaRPr lang="en-US" sz="3200" b="1" dirty="0">
              <a:latin typeface="+mn-l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a:t>
            </a:r>
            <a:r>
              <a:rPr lang="en-US" sz="2400" dirty="0" smtClean="0"/>
              <a:t>we can use slice operator to get a sub string from a string</a:t>
            </a:r>
          </a:p>
          <a:p>
            <a:pPr marL="0" indent="0">
              <a:buNone/>
            </a:pPr>
            <a:endParaRPr lang="en-US" sz="2400" dirty="0"/>
          </a:p>
          <a:p>
            <a:pPr marL="0" indent="0">
              <a:buNone/>
            </a:pPr>
            <a:r>
              <a:rPr lang="en-US" sz="2400" dirty="0" smtClean="0"/>
              <a:t>Syntax :</a:t>
            </a:r>
          </a:p>
          <a:p>
            <a:pPr marL="0" indent="0">
              <a:buNone/>
            </a:pPr>
            <a:r>
              <a:rPr lang="en-US" sz="2400" dirty="0" smtClean="0"/>
              <a:t>        </a:t>
            </a:r>
            <a:r>
              <a:rPr lang="en-US" sz="2400" dirty="0"/>
              <a:t>s[starting : end </a:t>
            </a:r>
            <a:r>
              <a:rPr lang="en-US" sz="2400" dirty="0" smtClean="0"/>
              <a:t>]  -&gt; returns begin index to end-1 index</a:t>
            </a:r>
          </a:p>
          <a:p>
            <a:pPr marL="0" indent="0">
              <a:buNone/>
            </a:pPr>
            <a:r>
              <a:rPr lang="en-US" sz="2400" dirty="0"/>
              <a:t> </a:t>
            </a:r>
            <a:r>
              <a:rPr lang="en-US" sz="2400" dirty="0" smtClean="0"/>
              <a:t>      </a:t>
            </a:r>
            <a:endParaRPr lang="en-US" sz="2400" dirty="0"/>
          </a:p>
        </p:txBody>
      </p:sp>
    </p:spTree>
    <p:extLst>
      <p:ext uri="{BB962C8B-B14F-4D97-AF65-F5344CB8AC3E}">
        <p14:creationId xmlns:p14="http://schemas.microsoft.com/office/powerpoint/2010/main" val="100589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Slice operator conti..</a:t>
            </a:r>
            <a:endParaRPr lang="en-US" sz="3200" b="1" dirty="0"/>
          </a:p>
        </p:txBody>
      </p:sp>
      <p:sp>
        <p:nvSpPr>
          <p:cNvPr id="3" name="Content Placeholder 2"/>
          <p:cNvSpPr>
            <a:spLocks noGrp="1"/>
          </p:cNvSpPr>
          <p:nvPr>
            <p:ph idx="1"/>
          </p:nvPr>
        </p:nvSpPr>
        <p:spPr>
          <a:xfrm>
            <a:off x="203200" y="1845734"/>
            <a:ext cx="12255500" cy="4023360"/>
          </a:xfrm>
        </p:spPr>
        <p:txBody>
          <a:bodyPr/>
          <a:lstStyle/>
          <a:p>
            <a:pPr marL="0" indent="0">
              <a:buNone/>
            </a:pPr>
            <a:r>
              <a:rPr lang="en-US" sz="2400" dirty="0" smtClean="0"/>
              <a:t>Syntax 2:</a:t>
            </a:r>
            <a:endParaRPr lang="en-US" sz="2400" dirty="0"/>
          </a:p>
          <a:p>
            <a:pPr marL="0" indent="0">
              <a:buNone/>
            </a:pPr>
            <a:r>
              <a:rPr lang="en-US" sz="2400" dirty="0"/>
              <a:t>      </a:t>
            </a:r>
            <a:r>
              <a:rPr lang="en-US" sz="2400" dirty="0" smtClean="0"/>
              <a:t> </a:t>
            </a:r>
            <a:r>
              <a:rPr lang="en-US" sz="2400" dirty="0"/>
              <a:t>s[starting : end : step value</a:t>
            </a:r>
            <a:r>
              <a:rPr lang="en-US" sz="2400" dirty="0" smtClean="0"/>
              <a:t>] </a:t>
            </a:r>
          </a:p>
          <a:p>
            <a:pPr>
              <a:buFont typeface="Wingdings" panose="05000000000000000000" pitchFamily="2" charset="2"/>
              <a:buChar char="Ø"/>
            </a:pPr>
            <a:r>
              <a:rPr lang="en-US" sz="2400" dirty="0"/>
              <a:t> </a:t>
            </a:r>
            <a:r>
              <a:rPr lang="en-US" sz="2400" dirty="0" smtClean="0"/>
              <a:t>   Returns string from starting index  to end-1 index with the increment of </a:t>
            </a:r>
            <a:r>
              <a:rPr lang="en-US" sz="2800" dirty="0"/>
              <a:t>specified step </a:t>
            </a:r>
            <a:r>
              <a:rPr lang="en-US" sz="2800" dirty="0" smtClean="0"/>
              <a:t>value</a:t>
            </a:r>
          </a:p>
          <a:p>
            <a:pPr>
              <a:buFont typeface="Wingdings" panose="05000000000000000000" pitchFamily="2" charset="2"/>
              <a:buChar char="Ø"/>
            </a:pPr>
            <a:r>
              <a:rPr lang="en-US" sz="2800" dirty="0" smtClean="0"/>
              <a:t>   </a:t>
            </a:r>
            <a:r>
              <a:rPr lang="en-US" sz="2400" dirty="0" smtClean="0"/>
              <a:t>Step value can be +</a:t>
            </a:r>
            <a:r>
              <a:rPr lang="en-US" sz="2400" dirty="0" err="1" smtClean="0"/>
              <a:t>ve</a:t>
            </a:r>
            <a:r>
              <a:rPr lang="en-US" sz="2400" dirty="0" smtClean="0"/>
              <a:t> or –</a:t>
            </a:r>
            <a:r>
              <a:rPr lang="en-US" sz="2400" dirty="0" err="1" smtClean="0"/>
              <a:t>ve</a:t>
            </a:r>
            <a:r>
              <a:rPr lang="en-US" sz="2400" dirty="0" smtClean="0"/>
              <a:t>, but not 0(ZERO)</a:t>
            </a:r>
          </a:p>
          <a:p>
            <a:pPr>
              <a:buFont typeface="Wingdings" panose="05000000000000000000" pitchFamily="2" charset="2"/>
              <a:buChar char="Ø"/>
            </a:pPr>
            <a:r>
              <a:rPr lang="en-US" sz="2400" dirty="0"/>
              <a:t> </a:t>
            </a:r>
            <a:r>
              <a:rPr lang="en-US" sz="2400" dirty="0" smtClean="0"/>
              <a:t>   Slice operator does not rise index error </a:t>
            </a:r>
          </a:p>
          <a:p>
            <a:pPr marL="0" indent="0">
              <a:buNone/>
            </a:pPr>
            <a:endParaRPr lang="en-US" sz="2800" dirty="0"/>
          </a:p>
          <a:p>
            <a:pPr marL="0" indent="0">
              <a:buNone/>
            </a:pPr>
            <a:endParaRPr lang="en-US" dirty="0"/>
          </a:p>
        </p:txBody>
      </p:sp>
    </p:spTree>
    <p:extLst>
      <p:ext uri="{BB962C8B-B14F-4D97-AF65-F5344CB8AC3E}">
        <p14:creationId xmlns:p14="http://schemas.microsoft.com/office/powerpoint/2010/main" val="228199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mn-lt"/>
              </a:rPr>
              <a:t>Slice operator conti..</a:t>
            </a:r>
            <a:endParaRPr lang="en-US" sz="3200" dirty="0">
              <a:latin typeface="+mn-lt"/>
            </a:endParaRPr>
          </a:p>
        </p:txBody>
      </p:sp>
      <p:sp>
        <p:nvSpPr>
          <p:cNvPr id="3" name="Content Placeholder 2"/>
          <p:cNvSpPr>
            <a:spLocks noGrp="1"/>
          </p:cNvSpPr>
          <p:nvPr>
            <p:ph idx="1"/>
          </p:nvPr>
        </p:nvSpPr>
        <p:spPr/>
        <p:txBody>
          <a:bodyPr/>
          <a:lstStyle/>
          <a:p>
            <a:pPr lvl="0"/>
            <a:r>
              <a:rPr lang="en-US" sz="2400" dirty="0"/>
              <a:t>If step value is +</a:t>
            </a:r>
            <a:r>
              <a:rPr lang="en-US" sz="2400" dirty="0" err="1"/>
              <a:t>ve</a:t>
            </a:r>
            <a:r>
              <a:rPr lang="en-US" sz="2400" dirty="0"/>
              <a:t> , sub string will be taken from </a:t>
            </a:r>
            <a:r>
              <a:rPr lang="en-US" sz="2400" b="1" dirty="0"/>
              <a:t>left to right</a:t>
            </a:r>
            <a:r>
              <a:rPr lang="en-US" sz="2400" dirty="0"/>
              <a:t>(forward direction) and index will be “</a:t>
            </a:r>
            <a:r>
              <a:rPr lang="en-US" sz="2400" b="1" dirty="0"/>
              <a:t>begin to end-1”</a:t>
            </a:r>
            <a:endParaRPr lang="en-US" sz="2400" dirty="0"/>
          </a:p>
          <a:p>
            <a:pPr lvl="0"/>
            <a:r>
              <a:rPr lang="en-US" sz="2400" dirty="0"/>
              <a:t>If step value is –</a:t>
            </a:r>
            <a:r>
              <a:rPr lang="en-US" sz="2400" dirty="0" err="1"/>
              <a:t>ve</a:t>
            </a:r>
            <a:r>
              <a:rPr lang="en-US" sz="2400" dirty="0"/>
              <a:t>, sub string will be taken form </a:t>
            </a:r>
            <a:r>
              <a:rPr lang="en-US" sz="2400" b="1" dirty="0"/>
              <a:t>right to left</a:t>
            </a:r>
            <a:r>
              <a:rPr lang="en-US" sz="2400" dirty="0"/>
              <a:t> (backward direction) and index will be “</a:t>
            </a:r>
            <a:r>
              <a:rPr lang="en-US" sz="2400" b="1" dirty="0"/>
              <a:t>end to begin+1”</a:t>
            </a:r>
            <a:endParaRPr lang="en-US" sz="2400" dirty="0"/>
          </a:p>
          <a:p>
            <a:endParaRPr lang="en-US" dirty="0"/>
          </a:p>
        </p:txBody>
      </p:sp>
    </p:spTree>
    <p:extLst>
      <p:ext uri="{BB962C8B-B14F-4D97-AF65-F5344CB8AC3E}">
        <p14:creationId xmlns:p14="http://schemas.microsoft.com/office/powerpoint/2010/main" val="1939794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mn-lt"/>
              </a:rPr>
              <a:t>Arithmetic operators on Strings:</a:t>
            </a:r>
            <a:endParaRPr lang="en-US" sz="3200" dirty="0">
              <a:latin typeface="+mn-lt"/>
            </a:endParaRPr>
          </a:p>
        </p:txBody>
      </p:sp>
      <p:sp>
        <p:nvSpPr>
          <p:cNvPr id="3" name="Content Placeholder 2"/>
          <p:cNvSpPr>
            <a:spLocks noGrp="1"/>
          </p:cNvSpPr>
          <p:nvPr>
            <p:ph idx="1"/>
          </p:nvPr>
        </p:nvSpPr>
        <p:spPr/>
        <p:txBody>
          <a:bodyPr>
            <a:normAutofit/>
          </a:bodyPr>
          <a:lstStyle/>
          <a:p>
            <a:r>
              <a:rPr lang="en-US" sz="2800" b="1" dirty="0" smtClean="0"/>
              <a:t>Concatenation </a:t>
            </a:r>
            <a:r>
              <a:rPr lang="en-US" sz="2800" b="1" dirty="0"/>
              <a:t>operator (+):</a:t>
            </a:r>
            <a:endParaRPr lang="en-US" sz="2800" dirty="0"/>
          </a:p>
          <a:p>
            <a:pPr lvl="0"/>
            <a:r>
              <a:rPr lang="en-US" sz="2800" dirty="0" smtClean="0"/>
              <a:t>              To use + operator both arguments should be string type </a:t>
            </a:r>
          </a:p>
          <a:p>
            <a:pPr lvl="0"/>
            <a:endParaRPr lang="en-US" sz="2800" dirty="0"/>
          </a:p>
          <a:p>
            <a:r>
              <a:rPr lang="en-US" sz="2800" b="1" dirty="0" smtClean="0"/>
              <a:t>Repetition </a:t>
            </a:r>
            <a:r>
              <a:rPr lang="en-US" sz="2800" b="1" dirty="0"/>
              <a:t>operator (*) :</a:t>
            </a:r>
            <a:endParaRPr lang="en-US" sz="2800" dirty="0"/>
          </a:p>
          <a:p>
            <a:pPr lvl="0"/>
            <a:r>
              <a:rPr lang="en-US" sz="2800" dirty="0" smtClean="0"/>
              <a:t>              One </a:t>
            </a:r>
            <a:r>
              <a:rPr lang="en-US" sz="2800" dirty="0"/>
              <a:t>argument must be string and other must be integer</a:t>
            </a:r>
          </a:p>
          <a:p>
            <a:endParaRPr lang="en-US" sz="2800" dirty="0"/>
          </a:p>
        </p:txBody>
      </p:sp>
    </p:spTree>
    <p:extLst>
      <p:ext uri="{BB962C8B-B14F-4D97-AF65-F5344CB8AC3E}">
        <p14:creationId xmlns:p14="http://schemas.microsoft.com/office/powerpoint/2010/main" val="407954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Membership </a:t>
            </a:r>
            <a:r>
              <a:rPr lang="en-US" sz="3200" b="1" dirty="0" smtClean="0"/>
              <a:t>operators on Strings:</a:t>
            </a:r>
            <a:endParaRPr lang="en-US" sz="3200" b="1" dirty="0"/>
          </a:p>
        </p:txBody>
      </p:sp>
      <p:sp>
        <p:nvSpPr>
          <p:cNvPr id="3" name="Content Placeholder 2"/>
          <p:cNvSpPr>
            <a:spLocks noGrp="1"/>
          </p:cNvSpPr>
          <p:nvPr>
            <p:ph idx="1"/>
          </p:nvPr>
        </p:nvSpPr>
        <p:spPr/>
        <p:txBody>
          <a:bodyPr/>
          <a:lstStyle/>
          <a:p>
            <a:pPr lvl="0"/>
            <a:r>
              <a:rPr lang="en-US" sz="2400" b="1" dirty="0" smtClean="0"/>
              <a:t>1. In</a:t>
            </a:r>
            <a:endParaRPr lang="en-US" sz="2400" dirty="0"/>
          </a:p>
          <a:p>
            <a:pPr lvl="0"/>
            <a:r>
              <a:rPr lang="en-US" sz="2400" b="1" dirty="0" smtClean="0"/>
              <a:t>2. not </a:t>
            </a:r>
            <a:r>
              <a:rPr lang="en-US" sz="2400" b="1" dirty="0"/>
              <a:t>in</a:t>
            </a:r>
            <a:endParaRPr lang="en-US" sz="2400" dirty="0"/>
          </a:p>
          <a:p>
            <a:endParaRPr lang="en-US" dirty="0"/>
          </a:p>
        </p:txBody>
      </p:sp>
    </p:spTree>
    <p:extLst>
      <p:ext uri="{BB962C8B-B14F-4D97-AF65-F5344CB8AC3E}">
        <p14:creationId xmlns:p14="http://schemas.microsoft.com/office/powerpoint/2010/main" val="3156303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29503"/>
            <a:ext cx="10058400" cy="1450757"/>
          </a:xfrm>
        </p:spPr>
        <p:txBody>
          <a:bodyPr>
            <a:normAutofit fontScale="90000"/>
          </a:bodyPr>
          <a:lstStyle/>
          <a:p>
            <a:r>
              <a:rPr lang="en-US" sz="3200" b="1" dirty="0" smtClean="0">
                <a:latin typeface="+mn-lt"/>
              </a:rPr>
              <a:t/>
            </a:r>
            <a:br>
              <a:rPr lang="en-US" sz="3200" b="1" dirty="0" smtClean="0">
                <a:latin typeface="+mn-lt"/>
              </a:rPr>
            </a:br>
            <a:r>
              <a:rPr lang="en-US" sz="3200" b="1" dirty="0">
                <a:latin typeface="+mn-lt"/>
              </a:rPr>
              <a:t/>
            </a:r>
            <a:br>
              <a:rPr lang="en-US" sz="3200" b="1" dirty="0">
                <a:latin typeface="+mn-lt"/>
              </a:rPr>
            </a:br>
            <a:r>
              <a:rPr lang="en-US" sz="3200" b="1" dirty="0" smtClean="0">
                <a:latin typeface="+mn-lt"/>
              </a:rPr>
              <a:t/>
            </a:r>
            <a:br>
              <a:rPr lang="en-US" sz="3200" b="1" dirty="0" smtClean="0">
                <a:latin typeface="+mn-lt"/>
              </a:rPr>
            </a:br>
            <a:r>
              <a:rPr lang="en-US" sz="3200" b="1" dirty="0">
                <a:latin typeface="+mn-lt"/>
              </a:rPr>
              <a:t/>
            </a:r>
            <a:br>
              <a:rPr lang="en-US" sz="3200" b="1" dirty="0">
                <a:latin typeface="+mn-lt"/>
              </a:rPr>
            </a:br>
            <a:r>
              <a:rPr lang="en-US" sz="3200" b="1" dirty="0" smtClean="0">
                <a:latin typeface="+mn-lt"/>
              </a:rPr>
              <a:t/>
            </a:r>
            <a:br>
              <a:rPr lang="en-US" sz="3200" b="1" dirty="0" smtClean="0">
                <a:latin typeface="+mn-lt"/>
              </a:rPr>
            </a:br>
            <a:r>
              <a:rPr lang="en-US" sz="3200" b="1" dirty="0" smtClean="0">
                <a:latin typeface="+mn-lt"/>
              </a:rPr>
              <a:t>Comparison operators on Strings:</a:t>
            </a:r>
            <a:r>
              <a:rPr lang="en-US" sz="3200" b="1" dirty="0">
                <a:latin typeface="+mn-lt"/>
              </a:rPr>
              <a:t/>
            </a:r>
            <a:br>
              <a:rPr lang="en-US" sz="3200" b="1" dirty="0">
                <a:latin typeface="+mn-lt"/>
              </a:rPr>
            </a:br>
            <a:endParaRPr lang="en-US" sz="3200" b="1" dirty="0">
              <a:latin typeface="+mn-lt"/>
            </a:endParaRPr>
          </a:p>
        </p:txBody>
      </p:sp>
      <p:sp>
        <p:nvSpPr>
          <p:cNvPr id="3" name="Content Placeholder 2"/>
          <p:cNvSpPr>
            <a:spLocks noGrp="1"/>
          </p:cNvSpPr>
          <p:nvPr>
            <p:ph idx="1"/>
          </p:nvPr>
        </p:nvSpPr>
        <p:spPr/>
        <p:txBody>
          <a:bodyPr/>
          <a:lstStyle/>
          <a:p>
            <a:pPr lvl="0"/>
            <a:r>
              <a:rPr lang="en-US" sz="2800" b="1" dirty="0" smtClean="0"/>
              <a:t>1.  &lt;</a:t>
            </a:r>
            <a:r>
              <a:rPr lang="en-US" sz="2800" b="1" dirty="0"/>
              <a:t> </a:t>
            </a:r>
          </a:p>
          <a:p>
            <a:pPr lvl="0"/>
            <a:r>
              <a:rPr lang="en-US" sz="2800" b="1" dirty="0" smtClean="0"/>
              <a:t>2.  &lt;=</a:t>
            </a:r>
            <a:endParaRPr lang="en-US" sz="2800" b="1" dirty="0"/>
          </a:p>
          <a:p>
            <a:pPr lvl="0"/>
            <a:r>
              <a:rPr lang="en-US" sz="2800" b="1" dirty="0" smtClean="0"/>
              <a:t>3.  &gt;</a:t>
            </a:r>
            <a:endParaRPr lang="en-US" sz="2800" b="1" dirty="0"/>
          </a:p>
          <a:p>
            <a:pPr lvl="0"/>
            <a:r>
              <a:rPr lang="en-US" sz="2800" b="1" dirty="0" smtClean="0"/>
              <a:t>4.  &gt;=</a:t>
            </a:r>
            <a:endParaRPr lang="en-US" sz="2800" b="1" dirty="0"/>
          </a:p>
          <a:p>
            <a:pPr lvl="0"/>
            <a:r>
              <a:rPr lang="en-US" sz="2800" b="1" dirty="0" smtClean="0"/>
              <a:t>5.  ==</a:t>
            </a:r>
            <a:endParaRPr lang="en-US" sz="2800" b="1" dirty="0"/>
          </a:p>
          <a:p>
            <a:pPr lvl="0"/>
            <a:r>
              <a:rPr lang="en-US" sz="2800" b="1" dirty="0" smtClean="0"/>
              <a:t>6.  !=</a:t>
            </a:r>
            <a:endParaRPr lang="en-US" sz="2800" b="1" dirty="0"/>
          </a:p>
          <a:p>
            <a:endParaRPr lang="en-US" dirty="0"/>
          </a:p>
        </p:txBody>
      </p:sp>
    </p:spTree>
    <p:extLst>
      <p:ext uri="{BB962C8B-B14F-4D97-AF65-F5344CB8AC3E}">
        <p14:creationId xmlns:p14="http://schemas.microsoft.com/office/powerpoint/2010/main" val="336093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mn-lt"/>
              </a:rPr>
              <a:t>Built in string methods:</a:t>
            </a:r>
            <a:endParaRPr lang="en-US" sz="3200" b="1" dirty="0">
              <a:latin typeface="+mn-lt"/>
            </a:endParaRPr>
          </a:p>
        </p:txBody>
      </p:sp>
      <p:sp>
        <p:nvSpPr>
          <p:cNvPr id="3" name="Content Placeholder 2"/>
          <p:cNvSpPr>
            <a:spLocks noGrp="1"/>
          </p:cNvSpPr>
          <p:nvPr>
            <p:ph idx="1"/>
          </p:nvPr>
        </p:nvSpPr>
        <p:spPr>
          <a:xfrm>
            <a:off x="1097279" y="1845734"/>
            <a:ext cx="11263449" cy="4023360"/>
          </a:xfrm>
        </p:spPr>
        <p:txBody>
          <a:bodyPr>
            <a:normAutofit fontScale="92500" lnSpcReduction="10000"/>
          </a:bodyPr>
          <a:lstStyle/>
          <a:p>
            <a:pPr marL="0" indent="0">
              <a:buNone/>
            </a:pPr>
            <a:r>
              <a:rPr lang="en-US" sz="2800" dirty="0" smtClean="0"/>
              <a:t>Format()</a:t>
            </a:r>
          </a:p>
          <a:p>
            <a:pPr marL="0" indent="0">
              <a:buNone/>
            </a:pPr>
            <a:r>
              <a:rPr lang="en-US" sz="2800" dirty="0"/>
              <a:t> </a:t>
            </a:r>
            <a:r>
              <a:rPr lang="en-US" sz="2800" dirty="0" smtClean="0"/>
              <a:t>        formatting string</a:t>
            </a:r>
            <a:endParaRPr lang="en-US" sz="2800" dirty="0"/>
          </a:p>
          <a:p>
            <a:pPr marL="0" indent="0">
              <a:buNone/>
            </a:pPr>
            <a:r>
              <a:rPr lang="en-US" sz="2800" dirty="0" smtClean="0"/>
              <a:t>Capitalize()</a:t>
            </a:r>
          </a:p>
          <a:p>
            <a:pPr marL="0" indent="0">
              <a:buNone/>
            </a:pPr>
            <a:r>
              <a:rPr lang="en-US" sz="2800" dirty="0"/>
              <a:t> </a:t>
            </a:r>
            <a:r>
              <a:rPr lang="en-US" sz="2800" dirty="0" smtClean="0"/>
              <a:t>        capitalizes first letter of the string</a:t>
            </a:r>
          </a:p>
          <a:p>
            <a:pPr marL="0" indent="0">
              <a:buNone/>
            </a:pPr>
            <a:r>
              <a:rPr lang="en-US" sz="2800" dirty="0" smtClean="0"/>
              <a:t>Find()</a:t>
            </a:r>
          </a:p>
          <a:p>
            <a:pPr marL="0" indent="0">
              <a:buNone/>
            </a:pPr>
            <a:r>
              <a:rPr lang="en-US" sz="2800" dirty="0"/>
              <a:t> </a:t>
            </a:r>
            <a:r>
              <a:rPr lang="en-US" sz="2800" dirty="0" smtClean="0"/>
              <a:t>       returns the index of the first occurrence sub string(searches from left to  right )</a:t>
            </a:r>
          </a:p>
          <a:p>
            <a:pPr marL="0" indent="0">
              <a:buNone/>
            </a:pPr>
            <a:r>
              <a:rPr lang="en-US" sz="2800" dirty="0"/>
              <a:t> </a:t>
            </a:r>
            <a:r>
              <a:rPr lang="en-US" sz="2800" dirty="0" smtClean="0"/>
              <a:t>       </a:t>
            </a:r>
          </a:p>
          <a:p>
            <a:pPr marL="0" indent="0">
              <a:buNone/>
            </a:pPr>
            <a:r>
              <a:rPr lang="en-US" sz="2800" dirty="0"/>
              <a:t> </a:t>
            </a:r>
            <a:endParaRPr lang="en-US" sz="2800" dirty="0" smtClean="0"/>
          </a:p>
          <a:p>
            <a:pPr marL="0" indent="0">
              <a:buNone/>
            </a:pPr>
            <a:endParaRPr lang="en-US" sz="2800" dirty="0"/>
          </a:p>
        </p:txBody>
      </p:sp>
    </p:spTree>
    <p:extLst>
      <p:ext uri="{BB962C8B-B14F-4D97-AF65-F5344CB8AC3E}">
        <p14:creationId xmlns:p14="http://schemas.microsoft.com/office/powerpoint/2010/main" val="3379810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Custom 3">
      <a:dk1>
        <a:srgbClr val="000000"/>
      </a:dk1>
      <a:lt1>
        <a:sysClr val="window" lastClr="FFFFFF"/>
      </a:lt1>
      <a:dk2>
        <a:srgbClr val="637052"/>
      </a:dk2>
      <a:lt2>
        <a:srgbClr val="CCDDEA"/>
      </a:lt2>
      <a:accent1>
        <a:srgbClr val="7EC1EE"/>
      </a:accent1>
      <a:accent2>
        <a:srgbClr val="FFFE99"/>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1099</Words>
  <Application>Microsoft Office PowerPoint</Application>
  <PresentationFormat>Widescreen</PresentationFormat>
  <Paragraphs>156</Paragraphs>
  <Slides>17</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Calibri Light</vt:lpstr>
      <vt:lpstr>Wingdings</vt:lpstr>
      <vt:lpstr>Retrospect</vt:lpstr>
      <vt:lpstr>Strings:</vt:lpstr>
      <vt:lpstr>Accessing characters of a string: </vt:lpstr>
      <vt:lpstr>Slice operator:</vt:lpstr>
      <vt:lpstr>Slice operator conti..</vt:lpstr>
      <vt:lpstr>Slice operator conti..</vt:lpstr>
      <vt:lpstr>Arithmetic operators on Strings:</vt:lpstr>
      <vt:lpstr>Membership operators on Strings:</vt:lpstr>
      <vt:lpstr>     Comparison operators on Strings: </vt:lpstr>
      <vt:lpstr>Built in string methods:</vt:lpstr>
      <vt:lpstr>Built in string methods:</vt:lpstr>
      <vt:lpstr>Built in string methods:</vt:lpstr>
      <vt:lpstr>Built in string methods:</vt:lpstr>
      <vt:lpstr>Built in string methods:</vt:lpstr>
      <vt:lpstr>Built in string methods:</vt:lpstr>
      <vt:lpstr>Built in string methods:</vt:lpstr>
      <vt:lpstr>Built in string methods:</vt:lpstr>
      <vt:lpstr>Built in string methods:</vt:lpstr>
    </vt:vector>
  </TitlesOfParts>
  <Company>ADVA Optical Networking 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Sandeep Ananthula</dc:creator>
  <cp:lastModifiedBy>Sandeep Ananthula</cp:lastModifiedBy>
  <cp:revision>119</cp:revision>
  <dcterms:created xsi:type="dcterms:W3CDTF">2020-01-21T11:55:26Z</dcterms:created>
  <dcterms:modified xsi:type="dcterms:W3CDTF">2020-03-04T15:26:58Z</dcterms:modified>
</cp:coreProperties>
</file>