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70" r:id="rId2"/>
    <p:sldId id="271" r:id="rId3"/>
    <p:sldId id="272" r:id="rId4"/>
    <p:sldId id="273" r:id="rId5"/>
    <p:sldId id="274" r:id="rId6"/>
    <p:sldId id="275" r:id="rId7"/>
    <p:sldId id="276" r:id="rId8"/>
    <p:sldId id="277" r:id="rId9"/>
    <p:sldId id="280" r:id="rId10"/>
    <p:sldId id="278" r:id="rId11"/>
    <p:sldId id="279" r:id="rId12"/>
    <p:sldId id="281" r:id="rId13"/>
    <p:sldId id="288" r:id="rId14"/>
    <p:sldId id="289" r:id="rId15"/>
    <p:sldId id="282" r:id="rId16"/>
    <p:sldId id="287" r:id="rId17"/>
    <p:sldId id="283" r:id="rId18"/>
    <p:sldId id="284" r:id="rId19"/>
    <p:sldId id="285" r:id="rId20"/>
    <p:sldId id="286" r:id="rId21"/>
    <p:sldId id="290" r:id="rId22"/>
    <p:sldId id="291" r:id="rId23"/>
    <p:sldId id="292"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3333" autoAdjust="0"/>
  </p:normalViewPr>
  <p:slideViewPr>
    <p:cSldViewPr snapToGrid="0">
      <p:cViewPr varScale="1">
        <p:scale>
          <a:sx n="58" d="100"/>
          <a:sy n="58" d="100"/>
        </p:scale>
        <p:origin x="1818" y="72"/>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C320D-C6DC-4C00-B4AC-1F738CC031D1}"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3EC1-6D54-424A-BB38-4381A4499E72}" type="slidenum">
              <a:rPr lang="en-US" smtClean="0"/>
              <a:t>‹#›</a:t>
            </a:fld>
            <a:endParaRPr lang="en-US"/>
          </a:p>
        </p:txBody>
      </p:sp>
    </p:spTree>
    <p:extLst>
      <p:ext uri="{BB962C8B-B14F-4D97-AF65-F5344CB8AC3E}">
        <p14:creationId xmlns:p14="http://schemas.microsoft.com/office/powerpoint/2010/main" val="342698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.append and .remove method</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a:t>
            </a:fld>
            <a:endParaRPr lang="en-US"/>
          </a:p>
        </p:txBody>
      </p:sp>
    </p:spTree>
    <p:extLst>
      <p:ext uri="{BB962C8B-B14F-4D97-AF65-F5344CB8AC3E}">
        <p14:creationId xmlns:p14="http://schemas.microsoft.com/office/powerpoint/2010/main" val="54648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the element is not present in the list, index will return value error, so in order to use index method first we need to check whether the element is present in the list or not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11</a:t>
            </a:fld>
            <a:endParaRPr lang="en-US"/>
          </a:p>
        </p:txBody>
      </p:sp>
    </p:spTree>
    <p:extLst>
      <p:ext uri="{BB962C8B-B14F-4D97-AF65-F5344CB8AC3E}">
        <p14:creationId xmlns:p14="http://schemas.microsoft.com/office/powerpoint/2010/main" val="267681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If we use append method to add one list to another list, 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list will be treated as single object, that will become nested list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12</a:t>
            </a:fld>
            <a:endParaRPr lang="en-US"/>
          </a:p>
        </p:txBody>
      </p:sp>
    </p:spTree>
    <p:extLst>
      <p:ext uri="{BB962C8B-B14F-4D97-AF65-F5344CB8AC3E}">
        <p14:creationId xmlns:p14="http://schemas.microsoft.com/office/powerpoint/2010/main" val="22419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Insert:</a:t>
            </a:r>
          </a:p>
          <a:p>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l.insert</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index,element</a:t>
            </a:r>
            <a:r>
              <a:rPr lang="en-US" sz="1200" b="1"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If the list is empty and if we specify index the element will be added at 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index</a:t>
            </a:r>
          </a:p>
          <a:p>
            <a:pPr lvl="0"/>
            <a:r>
              <a:rPr lang="en-US" sz="1200" kern="1200" dirty="0" smtClean="0">
                <a:solidFill>
                  <a:schemeClr val="tx1"/>
                </a:solidFill>
                <a:effectLst/>
                <a:latin typeface="+mn-lt"/>
                <a:ea typeface="+mn-ea"/>
                <a:cs typeface="+mn-cs"/>
              </a:rPr>
              <a:t>If the specified index is greater than max index present in the list, then the element will be added at the end of the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the specified index is lesser than the minimum index(Negative index case), then the element will be added at starting of the list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13</a:t>
            </a:fld>
            <a:endParaRPr lang="en-US"/>
          </a:p>
        </p:txBody>
      </p:sp>
    </p:spTree>
    <p:extLst>
      <p:ext uri="{BB962C8B-B14F-4D97-AF65-F5344CB8AC3E}">
        <p14:creationId xmlns:p14="http://schemas.microsoft.com/office/powerpoint/2010/main" val="410318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14</a:t>
            </a:fld>
            <a:endParaRPr lang="en-US"/>
          </a:p>
        </p:txBody>
      </p:sp>
    </p:spTree>
    <p:extLst>
      <p:ext uri="{BB962C8B-B14F-4D97-AF65-F5344CB8AC3E}">
        <p14:creationId xmlns:p14="http://schemas.microsoft.com/office/powerpoint/2010/main" val="2523863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Remove:</a:t>
            </a:r>
          </a:p>
          <a:p>
            <a:pPr lvl="0"/>
            <a:r>
              <a:rPr lang="en-US" sz="1200" kern="1200" dirty="0" smtClean="0">
                <a:solidFill>
                  <a:schemeClr val="tx1"/>
                </a:solidFill>
                <a:effectLst/>
                <a:latin typeface="+mn-lt"/>
                <a:ea typeface="+mn-ea"/>
                <a:cs typeface="+mn-cs"/>
              </a:rPr>
              <a:t>To remove specified element from the list</a:t>
            </a:r>
          </a:p>
          <a:p>
            <a:pPr lvl="0"/>
            <a:r>
              <a:rPr lang="en-US" sz="1200" kern="1200" dirty="0" smtClean="0">
                <a:solidFill>
                  <a:schemeClr val="tx1"/>
                </a:solidFill>
                <a:effectLst/>
                <a:latin typeface="+mn-lt"/>
                <a:ea typeface="+mn-ea"/>
                <a:cs typeface="+mn-cs"/>
              </a:rPr>
              <a:t>Syntax: </a:t>
            </a:r>
            <a:r>
              <a:rPr lang="en-US" sz="1200" kern="1200" dirty="0" err="1" smtClean="0">
                <a:solidFill>
                  <a:schemeClr val="tx1"/>
                </a:solidFill>
                <a:effectLst/>
                <a:latin typeface="+mn-lt"/>
                <a:ea typeface="+mn-ea"/>
                <a:cs typeface="+mn-cs"/>
              </a:rPr>
              <a:t>l.remove</a:t>
            </a:r>
            <a:r>
              <a:rPr lang="en-US" sz="1200" kern="1200" dirty="0" smtClean="0">
                <a:solidFill>
                  <a:schemeClr val="tx1"/>
                </a:solidFill>
                <a:effectLst/>
                <a:latin typeface="+mn-lt"/>
                <a:ea typeface="+mn-ea"/>
                <a:cs typeface="+mn-cs"/>
              </a:rPr>
              <a:t>(x)</a:t>
            </a:r>
          </a:p>
          <a:p>
            <a:pPr lvl="0"/>
            <a:r>
              <a:rPr lang="en-US" sz="1200" kern="1200" dirty="0" smtClean="0">
                <a:solidFill>
                  <a:schemeClr val="tx1"/>
                </a:solidFill>
                <a:effectLst/>
                <a:latin typeface="+mn-lt"/>
                <a:ea typeface="+mn-ea"/>
                <a:cs typeface="+mn-cs"/>
              </a:rPr>
              <a:t>If there is more than one specified elements in the list, then the first occurred element only will be removed from the list</a:t>
            </a:r>
          </a:p>
          <a:p>
            <a:pPr lvl="0"/>
            <a:r>
              <a:rPr lang="en-US" sz="1200" kern="1200" dirty="0" smtClean="0">
                <a:solidFill>
                  <a:schemeClr val="tx1"/>
                </a:solidFill>
                <a:effectLst/>
                <a:latin typeface="+mn-lt"/>
                <a:ea typeface="+mn-ea"/>
                <a:cs typeface="+mn-cs"/>
              </a:rPr>
              <a:t>  If the specified element is not present in the list, </a:t>
            </a:r>
            <a:r>
              <a:rPr lang="en-US" sz="1200" b="1" kern="1200" dirty="0" smtClean="0">
                <a:solidFill>
                  <a:schemeClr val="tx1"/>
                </a:solidFill>
                <a:effectLst/>
                <a:latin typeface="+mn-lt"/>
                <a:ea typeface="+mn-ea"/>
                <a:cs typeface="+mn-cs"/>
              </a:rPr>
              <a:t>then we will get value </a:t>
            </a:r>
            <a:r>
              <a:rPr lang="en-US" sz="1200" b="1" kern="1200" dirty="0" err="1" smtClean="0">
                <a:solidFill>
                  <a:schemeClr val="tx1"/>
                </a:solidFill>
                <a:effectLst/>
                <a:latin typeface="+mn-lt"/>
                <a:ea typeface="+mn-ea"/>
                <a:cs typeface="+mn-cs"/>
              </a:rPr>
              <a:t>error,</a:t>
            </a:r>
            <a:r>
              <a:rPr lang="en-US" sz="1200" kern="1200" dirty="0" err="1" smtClean="0">
                <a:solidFill>
                  <a:schemeClr val="tx1"/>
                </a:solidFill>
                <a:effectLst/>
                <a:latin typeface="+mn-lt"/>
                <a:ea typeface="+mn-ea"/>
                <a:cs typeface="+mn-cs"/>
              </a:rPr>
              <a:t>so</a:t>
            </a:r>
            <a:r>
              <a:rPr lang="en-US" sz="1200" kern="1200" dirty="0" smtClean="0">
                <a:solidFill>
                  <a:schemeClr val="tx1"/>
                </a:solidFill>
                <a:effectLst/>
                <a:latin typeface="+mn-lt"/>
                <a:ea typeface="+mn-ea"/>
                <a:cs typeface="+mn-cs"/>
              </a:rPr>
              <a:t> before using remove method, we must check whether the element is present in the list or not</a:t>
            </a:r>
          </a:p>
          <a:p>
            <a:pPr lvl="0"/>
            <a:r>
              <a:rPr lang="en-US" sz="1200" kern="1200" dirty="0" smtClean="0">
                <a:solidFill>
                  <a:schemeClr val="tx1"/>
                </a:solidFill>
                <a:effectLst/>
                <a:latin typeface="+mn-lt"/>
                <a:ea typeface="+mn-ea"/>
                <a:cs typeface="+mn-cs"/>
              </a:rPr>
              <a:t>WAP to remove all </a:t>
            </a:r>
            <a:r>
              <a:rPr lang="en-US" sz="1200" kern="1200" dirty="0" err="1" smtClean="0">
                <a:solidFill>
                  <a:schemeClr val="tx1"/>
                </a:solidFill>
                <a:effectLst/>
                <a:latin typeface="+mn-lt"/>
                <a:ea typeface="+mn-ea"/>
                <a:cs typeface="+mn-cs"/>
              </a:rPr>
              <a:t>elmenets</a:t>
            </a:r>
            <a:r>
              <a:rPr lang="en-US" sz="1200" kern="1200" dirty="0" smtClean="0">
                <a:solidFill>
                  <a:schemeClr val="tx1"/>
                </a:solidFill>
                <a:effectLst/>
                <a:latin typeface="+mn-lt"/>
                <a:ea typeface="+mn-ea"/>
                <a:cs typeface="+mn-cs"/>
              </a:rPr>
              <a:t> from list</a:t>
            </a:r>
          </a:p>
          <a:p>
            <a:r>
              <a:rPr lang="en-US" dirty="0" smtClean="0"/>
              <a:t>POP:</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15</a:t>
            </a:fld>
            <a:endParaRPr lang="en-US"/>
          </a:p>
        </p:txBody>
      </p:sp>
    </p:spTree>
    <p:extLst>
      <p:ext uri="{BB962C8B-B14F-4D97-AF65-F5344CB8AC3E}">
        <p14:creationId xmlns:p14="http://schemas.microsoft.com/office/powerpoint/2010/main" val="135942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Remove:</a:t>
            </a:r>
          </a:p>
          <a:p>
            <a:pPr lvl="0"/>
            <a:r>
              <a:rPr lang="en-US" sz="1200" kern="1200" dirty="0" smtClean="0">
                <a:solidFill>
                  <a:schemeClr val="tx1"/>
                </a:solidFill>
                <a:effectLst/>
                <a:latin typeface="+mn-lt"/>
                <a:ea typeface="+mn-ea"/>
                <a:cs typeface="+mn-cs"/>
              </a:rPr>
              <a:t>To remove specified element from the list</a:t>
            </a:r>
          </a:p>
          <a:p>
            <a:pPr lvl="0"/>
            <a:r>
              <a:rPr lang="en-US" sz="1200" kern="1200" dirty="0" smtClean="0">
                <a:solidFill>
                  <a:schemeClr val="tx1"/>
                </a:solidFill>
                <a:effectLst/>
                <a:latin typeface="+mn-lt"/>
                <a:ea typeface="+mn-ea"/>
                <a:cs typeface="+mn-cs"/>
              </a:rPr>
              <a:t>Syntax: </a:t>
            </a:r>
            <a:r>
              <a:rPr lang="en-US" sz="1200" kern="1200" dirty="0" err="1" smtClean="0">
                <a:solidFill>
                  <a:schemeClr val="tx1"/>
                </a:solidFill>
                <a:effectLst/>
                <a:latin typeface="+mn-lt"/>
                <a:ea typeface="+mn-ea"/>
                <a:cs typeface="+mn-cs"/>
              </a:rPr>
              <a:t>l.remove</a:t>
            </a:r>
            <a:r>
              <a:rPr lang="en-US" sz="1200" kern="1200" dirty="0" smtClean="0">
                <a:solidFill>
                  <a:schemeClr val="tx1"/>
                </a:solidFill>
                <a:effectLst/>
                <a:latin typeface="+mn-lt"/>
                <a:ea typeface="+mn-ea"/>
                <a:cs typeface="+mn-cs"/>
              </a:rPr>
              <a:t>(x)</a:t>
            </a:r>
          </a:p>
          <a:p>
            <a:pPr lvl="0"/>
            <a:r>
              <a:rPr lang="en-US" sz="1200" kern="1200" dirty="0" smtClean="0">
                <a:solidFill>
                  <a:schemeClr val="tx1"/>
                </a:solidFill>
                <a:effectLst/>
                <a:latin typeface="+mn-lt"/>
                <a:ea typeface="+mn-ea"/>
                <a:cs typeface="+mn-cs"/>
              </a:rPr>
              <a:t>If there is more than one specified elements in the list, then the first occurred element only will be removed from the list</a:t>
            </a:r>
          </a:p>
          <a:p>
            <a:pPr lvl="0"/>
            <a:r>
              <a:rPr lang="en-US" sz="1200" kern="1200" dirty="0" smtClean="0">
                <a:solidFill>
                  <a:schemeClr val="tx1"/>
                </a:solidFill>
                <a:effectLst/>
                <a:latin typeface="+mn-lt"/>
                <a:ea typeface="+mn-ea"/>
                <a:cs typeface="+mn-cs"/>
              </a:rPr>
              <a:t>  If the specified element is not present in the list, </a:t>
            </a:r>
            <a:r>
              <a:rPr lang="en-US" sz="1200" b="1" kern="1200" dirty="0" smtClean="0">
                <a:solidFill>
                  <a:schemeClr val="tx1"/>
                </a:solidFill>
                <a:effectLst/>
                <a:latin typeface="+mn-lt"/>
                <a:ea typeface="+mn-ea"/>
                <a:cs typeface="+mn-cs"/>
              </a:rPr>
              <a:t>then we will get value </a:t>
            </a:r>
            <a:r>
              <a:rPr lang="en-US" sz="1200" b="1" kern="1200" dirty="0" err="1" smtClean="0">
                <a:solidFill>
                  <a:schemeClr val="tx1"/>
                </a:solidFill>
                <a:effectLst/>
                <a:latin typeface="+mn-lt"/>
                <a:ea typeface="+mn-ea"/>
                <a:cs typeface="+mn-cs"/>
              </a:rPr>
              <a:t>error,</a:t>
            </a:r>
            <a:r>
              <a:rPr lang="en-US" sz="1200" kern="1200" dirty="0" err="1" smtClean="0">
                <a:solidFill>
                  <a:schemeClr val="tx1"/>
                </a:solidFill>
                <a:effectLst/>
                <a:latin typeface="+mn-lt"/>
                <a:ea typeface="+mn-ea"/>
                <a:cs typeface="+mn-cs"/>
              </a:rPr>
              <a:t>so</a:t>
            </a:r>
            <a:r>
              <a:rPr lang="en-US" sz="1200" kern="1200" dirty="0" smtClean="0">
                <a:solidFill>
                  <a:schemeClr val="tx1"/>
                </a:solidFill>
                <a:effectLst/>
                <a:latin typeface="+mn-lt"/>
                <a:ea typeface="+mn-ea"/>
                <a:cs typeface="+mn-cs"/>
              </a:rPr>
              <a:t> before using remove method, we must check whether the element is present in the list or not</a:t>
            </a:r>
          </a:p>
          <a:p>
            <a:pPr lvl="0"/>
            <a:r>
              <a:rPr lang="en-US" sz="1200" kern="1200" dirty="0" smtClean="0">
                <a:solidFill>
                  <a:schemeClr val="tx1"/>
                </a:solidFill>
                <a:effectLst/>
                <a:latin typeface="+mn-lt"/>
                <a:ea typeface="+mn-ea"/>
                <a:cs typeface="+mn-cs"/>
              </a:rPr>
              <a:t>WAP to remove all </a:t>
            </a:r>
            <a:r>
              <a:rPr lang="en-US" sz="1200" kern="1200" dirty="0" err="1" smtClean="0">
                <a:solidFill>
                  <a:schemeClr val="tx1"/>
                </a:solidFill>
                <a:effectLst/>
                <a:latin typeface="+mn-lt"/>
                <a:ea typeface="+mn-ea"/>
                <a:cs typeface="+mn-cs"/>
              </a:rPr>
              <a:t>elmenets</a:t>
            </a:r>
            <a:r>
              <a:rPr lang="en-US" sz="1200" kern="1200" dirty="0" smtClean="0">
                <a:solidFill>
                  <a:schemeClr val="tx1"/>
                </a:solidFill>
                <a:effectLst/>
                <a:latin typeface="+mn-lt"/>
                <a:ea typeface="+mn-ea"/>
                <a:cs typeface="+mn-cs"/>
              </a:rPr>
              <a:t> from list</a:t>
            </a:r>
          </a:p>
          <a:p>
            <a:r>
              <a:rPr lang="en-US" dirty="0" smtClean="0"/>
              <a:t>POP:</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16</a:t>
            </a:fld>
            <a:endParaRPr lang="en-US"/>
          </a:p>
        </p:txBody>
      </p:sp>
    </p:spTree>
    <p:extLst>
      <p:ext uri="{BB962C8B-B14F-4D97-AF65-F5344CB8AC3E}">
        <p14:creationId xmlns:p14="http://schemas.microsoft.com/office/powerpoint/2010/main" val="3724605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if there is more than one specified elements in the list, then the first occurred element only will be removed from the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return value is None</a:t>
            </a:r>
            <a:r>
              <a:rPr lang="en-US" sz="1200" baseline="0" dirty="0" smtClean="0">
                <a:solidFill>
                  <a:schemeClr val="tx1"/>
                </a:solidFill>
              </a:rPr>
              <a:t> type</a:t>
            </a: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WAP to remove all elements from list</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17</a:t>
            </a:fld>
            <a:endParaRPr lang="en-US"/>
          </a:p>
        </p:txBody>
      </p:sp>
    </p:spTree>
    <p:extLst>
      <p:ext uri="{BB962C8B-B14F-4D97-AF65-F5344CB8AC3E}">
        <p14:creationId xmlns:p14="http://schemas.microsoft.com/office/powerpoint/2010/main" val="3530066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Pop method will return removed element</a:t>
            </a:r>
          </a:p>
          <a:p>
            <a:pPr lvl="0"/>
            <a:r>
              <a:rPr lang="en-US" sz="1200" kern="1200" dirty="0" smtClean="0">
                <a:solidFill>
                  <a:schemeClr val="tx1"/>
                </a:solidFill>
                <a:effectLst/>
                <a:latin typeface="+mn-lt"/>
                <a:ea typeface="+mn-ea"/>
                <a:cs typeface="+mn-cs"/>
              </a:rPr>
              <a:t>If we specify index in pop method ,then the element present at that index will be removed and If the specified index is not available we will get index error</a:t>
            </a:r>
          </a:p>
          <a:p>
            <a:pPr lvl="0"/>
            <a:r>
              <a:rPr lang="en-US" sz="1200" kern="1200" dirty="0" smtClean="0">
                <a:solidFill>
                  <a:schemeClr val="tx1"/>
                </a:solidFill>
                <a:effectLst/>
                <a:latin typeface="+mn-lt"/>
                <a:ea typeface="+mn-ea"/>
                <a:cs typeface="+mn-cs"/>
              </a:rPr>
              <a:t>If we use pop method on empty list, will get index error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18</a:t>
            </a:fld>
            <a:endParaRPr lang="en-US"/>
          </a:p>
        </p:txBody>
      </p:sp>
    </p:spTree>
    <p:extLst>
      <p:ext uri="{BB962C8B-B14F-4D97-AF65-F5344CB8AC3E}">
        <p14:creationId xmlns:p14="http://schemas.microsoft.com/office/powerpoint/2010/main" val="2766919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 is in only in python3,</a:t>
            </a:r>
            <a:r>
              <a:rPr lang="en-US" baseline="0" dirty="0" smtClean="0"/>
              <a:t> not in python2</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19</a:t>
            </a:fld>
            <a:endParaRPr lang="en-US"/>
          </a:p>
        </p:txBody>
      </p:sp>
    </p:spTree>
    <p:extLst>
      <p:ext uri="{BB962C8B-B14F-4D97-AF65-F5344CB8AC3E}">
        <p14:creationId xmlns:p14="http://schemas.microsoft.com/office/powerpoint/2010/main" val="1405164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Sort(reverse = True)</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22</a:t>
            </a:fld>
            <a:endParaRPr lang="en-US"/>
          </a:p>
        </p:txBody>
      </p:sp>
    </p:spTree>
    <p:extLst>
      <p:ext uri="{BB962C8B-B14F-4D97-AF65-F5344CB8AC3E}">
        <p14:creationId xmlns:p14="http://schemas.microsoft.com/office/powerpoint/2010/main" val="378103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split function also</a:t>
            </a:r>
          </a:p>
          <a:p>
            <a:r>
              <a:rPr lang="en-US" dirty="0" smtClean="0"/>
              <a:t>List function is used to convert other types to list type </a:t>
            </a:r>
          </a:p>
          <a:p>
            <a:r>
              <a:rPr lang="en-US" dirty="0" smtClean="0"/>
              <a:t>   1. list(s)</a:t>
            </a:r>
          </a:p>
          <a:p>
            <a:r>
              <a:rPr lang="en-US" dirty="0" smtClean="0"/>
              <a:t>    2. list(range(0,99))</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a:t>
            </a:fld>
            <a:endParaRPr lang="en-US"/>
          </a:p>
        </p:txBody>
      </p:sp>
    </p:spTree>
    <p:extLst>
      <p:ext uri="{BB962C8B-B14F-4D97-AF65-F5344CB8AC3E}">
        <p14:creationId xmlns:p14="http://schemas.microsoft.com/office/powerpoint/2010/main" val="110719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od l1 = l1, here is just aliasing,</a:t>
            </a:r>
            <a:r>
              <a:rPr lang="en-US" baseline="0" dirty="0" smtClean="0"/>
              <a:t> no new object will be created and if we change l1, same will be reflected on l2</a:t>
            </a:r>
          </a:p>
          <a:p>
            <a:r>
              <a:rPr lang="en-US" baseline="0" dirty="0" smtClean="0"/>
              <a:t>l2 = l1[1:] = here new object will be created </a:t>
            </a:r>
          </a:p>
          <a:p>
            <a:r>
              <a:rPr lang="en-US" baseline="0" dirty="0" smtClean="0"/>
              <a:t>L2 = l1.copy() , new object will be created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24</a:t>
            </a:fld>
            <a:endParaRPr lang="en-US"/>
          </a:p>
        </p:txBody>
      </p:sp>
    </p:spTree>
    <p:extLst>
      <p:ext uri="{BB962C8B-B14F-4D97-AF65-F5344CB8AC3E}">
        <p14:creationId xmlns:p14="http://schemas.microsoft.com/office/powerpoint/2010/main" val="311517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Length function:</a:t>
            </a:r>
          </a:p>
          <a:p>
            <a:r>
              <a:rPr lang="en-US" dirty="0" smtClean="0"/>
              <a:t>Len(l)</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3</a:t>
            </a:fld>
            <a:endParaRPr lang="en-US"/>
          </a:p>
        </p:txBody>
      </p:sp>
    </p:spTree>
    <p:extLst>
      <p:ext uri="{BB962C8B-B14F-4D97-AF65-F5344CB8AC3E}">
        <p14:creationId xmlns:p14="http://schemas.microsoft.com/office/powerpoint/2010/main" val="310747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operator, both arguments should be list only</a:t>
            </a:r>
          </a:p>
          <a:p>
            <a:r>
              <a:rPr lang="en-US" sz="1200" kern="1200" dirty="0" smtClean="0">
                <a:solidFill>
                  <a:schemeClr val="tx1"/>
                </a:solidFill>
                <a:effectLst/>
                <a:latin typeface="+mn-lt"/>
                <a:ea typeface="+mn-ea"/>
                <a:cs typeface="+mn-cs"/>
              </a:rPr>
              <a:t>using * operator, one argument should be list and second must be integer</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5</a:t>
            </a:fld>
            <a:endParaRPr lang="en-US"/>
          </a:p>
        </p:txBody>
      </p:sp>
    </p:spTree>
    <p:extLst>
      <p:ext uri="{BB962C8B-B14F-4D97-AF65-F5344CB8AC3E}">
        <p14:creationId xmlns:p14="http://schemas.microsoft.com/office/powerpoint/2010/main" val="86295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number of elements must be same</a:t>
            </a:r>
          </a:p>
          <a:p>
            <a:pPr lvl="0"/>
            <a:r>
              <a:rPr lang="en-US" sz="1200" kern="1200" dirty="0" smtClean="0">
                <a:solidFill>
                  <a:schemeClr val="tx1"/>
                </a:solidFill>
                <a:effectLst/>
                <a:latin typeface="+mn-lt"/>
                <a:ea typeface="+mn-ea"/>
                <a:cs typeface="+mn-cs"/>
              </a:rPr>
              <a:t>Order of elements must be same</a:t>
            </a:r>
          </a:p>
          <a:p>
            <a:pPr lvl="0"/>
            <a:r>
              <a:rPr lang="en-US" sz="1200" kern="1200" dirty="0" smtClean="0">
                <a:solidFill>
                  <a:schemeClr val="tx1"/>
                </a:solidFill>
                <a:effectLst/>
                <a:latin typeface="+mn-lt"/>
                <a:ea typeface="+mn-ea"/>
                <a:cs typeface="+mn-cs"/>
              </a:rPr>
              <a:t>Content including case must be same</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6</a:t>
            </a:fld>
            <a:endParaRPr lang="en-US"/>
          </a:p>
        </p:txBody>
      </p:sp>
    </p:spTree>
    <p:extLst>
      <p:ext uri="{BB962C8B-B14F-4D97-AF65-F5344CB8AC3E}">
        <p14:creationId xmlns:p14="http://schemas.microsoft.com/office/powerpoint/2010/main" val="212139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Always decides on first object, if first object is same then checks for the second and so on,</a:t>
            </a:r>
            <a:r>
              <a:rPr lang="en-US" sz="1200" b="1" kern="1200" baseline="0" dirty="0" smtClean="0">
                <a:solidFill>
                  <a:schemeClr val="tx1"/>
                </a:solidFill>
                <a:effectLst/>
                <a:latin typeface="+mn-lt"/>
                <a:ea typeface="+mn-ea"/>
                <a:cs typeface="+mn-cs"/>
              </a:rPr>
              <a:t> same as strings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7</a:t>
            </a:fld>
            <a:endParaRPr lang="en-US"/>
          </a:p>
        </p:txBody>
      </p:sp>
    </p:spTree>
    <p:extLst>
      <p:ext uri="{BB962C8B-B14F-4D97-AF65-F5344CB8AC3E}">
        <p14:creationId xmlns:p14="http://schemas.microsoft.com/office/powerpoint/2010/main" val="290661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8</a:t>
            </a:fld>
            <a:endParaRPr lang="en-US"/>
          </a:p>
        </p:txBody>
      </p:sp>
    </p:spTree>
    <p:extLst>
      <p:ext uri="{BB962C8B-B14F-4D97-AF65-F5344CB8AC3E}">
        <p14:creationId xmlns:p14="http://schemas.microsoft.com/office/powerpoint/2010/main" val="392579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 [1,2,3,4,5]</a:t>
            </a:r>
          </a:p>
          <a:p>
            <a:r>
              <a:rPr lang="en-US" dirty="0" smtClean="0"/>
              <a:t>l1</a:t>
            </a:r>
            <a:r>
              <a:rPr lang="en-US" baseline="0" dirty="0" smtClean="0"/>
              <a:t> = l</a:t>
            </a:r>
          </a:p>
          <a:p>
            <a:r>
              <a:rPr lang="en-US" dirty="0" smtClean="0"/>
              <a:t>Id(l)</a:t>
            </a:r>
          </a:p>
          <a:p>
            <a:r>
              <a:rPr lang="en-US" dirty="0" smtClean="0"/>
              <a:t>Id(l1)</a:t>
            </a:r>
          </a:p>
          <a:p>
            <a:r>
              <a:rPr lang="en-US" dirty="0" smtClean="0"/>
              <a:t>l2 = [1,2,3,4,5]</a:t>
            </a:r>
          </a:p>
          <a:p>
            <a:r>
              <a:rPr lang="en-US" dirty="0" smtClean="0"/>
              <a:t>Id(l2)</a:t>
            </a:r>
          </a:p>
          <a:p>
            <a:r>
              <a:rPr lang="en-US" dirty="0" smtClean="0"/>
              <a:t>l1 == l2</a:t>
            </a:r>
          </a:p>
          <a:p>
            <a:r>
              <a:rPr lang="en-US" dirty="0" smtClean="0"/>
              <a:t>11 is l2</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9</a:t>
            </a:fld>
            <a:endParaRPr lang="en-US"/>
          </a:p>
        </p:txBody>
      </p:sp>
    </p:spTree>
    <p:extLst>
      <p:ext uri="{BB962C8B-B14F-4D97-AF65-F5344CB8AC3E}">
        <p14:creationId xmlns:p14="http://schemas.microsoft.com/office/powerpoint/2010/main" val="1751224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python 2  </a:t>
            </a:r>
            <a:r>
              <a:rPr lang="en-US" sz="1200" b="1" kern="1200" dirty="0" err="1" smtClean="0">
                <a:solidFill>
                  <a:schemeClr val="tx1"/>
                </a:solidFill>
                <a:effectLst/>
                <a:latin typeface="+mn-lt"/>
                <a:ea typeface="+mn-ea"/>
                <a:cs typeface="+mn-cs"/>
              </a:rPr>
              <a:t>len</a:t>
            </a:r>
            <a:r>
              <a:rPr lang="en-US" sz="1200" b="1" kern="1200" dirty="0" smtClean="0">
                <a:solidFill>
                  <a:schemeClr val="tx1"/>
                </a:solidFill>
                <a:effectLst/>
                <a:latin typeface="+mn-lt"/>
                <a:ea typeface="+mn-ea"/>
                <a:cs typeface="+mn-cs"/>
              </a:rPr>
              <a:t>() returns number of elements -1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10</a:t>
            </a:fld>
            <a:endParaRPr lang="en-US"/>
          </a:p>
        </p:txBody>
      </p:sp>
    </p:spTree>
    <p:extLst>
      <p:ext uri="{BB962C8B-B14F-4D97-AF65-F5344CB8AC3E}">
        <p14:creationId xmlns:p14="http://schemas.microsoft.com/office/powerpoint/2010/main" val="905473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6885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21313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7059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44DEA9-7D24-4FED-8E3E-1DD0A878585F}"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4DEA9-7D24-4FED-8E3E-1DD0A878585F}"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9160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4DEA9-7D24-4FED-8E3E-1DD0A878585F}" type="datetimeFigureOut">
              <a:rPr lang="en-US" smtClean="0"/>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93007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4DEA9-7D24-4FED-8E3E-1DD0A878585F}" type="datetimeFigureOut">
              <a:rPr lang="en-US" smtClean="0"/>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47916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44DEA9-7D24-4FED-8E3E-1DD0A878585F}" type="datetimeFigureOut">
              <a:rPr lang="en-US" smtClean="0"/>
              <a:t>3/17/2020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330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44DEA9-7D24-4FED-8E3E-1DD0A878585F}" type="datetimeFigureOut">
              <a:rPr lang="en-US" smtClean="0"/>
              <a:t>3/17/2020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E640D-6D81-462A-816A-38C386853189}" type="slidenum">
              <a:rPr lang="en-US" smtClean="0"/>
              <a:t>‹#›</a:t>
            </a:fld>
            <a:endParaRPr lang="en-US"/>
          </a:p>
        </p:txBody>
      </p:sp>
    </p:spTree>
    <p:extLst>
      <p:ext uri="{BB962C8B-B14F-4D97-AF65-F5344CB8AC3E}">
        <p14:creationId xmlns:p14="http://schemas.microsoft.com/office/powerpoint/2010/main" val="16942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44DEA9-7D24-4FED-8E3E-1DD0A878585F}"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231139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44DEA9-7D24-4FED-8E3E-1DD0A878585F}" type="datetimeFigureOut">
              <a:rPr lang="en-US" smtClean="0"/>
              <a:t>3/17/2020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E640D-6D81-462A-816A-38C3868531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502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Python List –Properties </a:t>
            </a:r>
            <a:endParaRPr lang="en-US" sz="2800" b="1"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sz="2400" dirty="0" smtClean="0"/>
              <a:t>Lists represents in square brackets</a:t>
            </a:r>
          </a:p>
          <a:p>
            <a:pPr>
              <a:buFont typeface="Wingdings" panose="05000000000000000000" pitchFamily="2" charset="2"/>
              <a:buChar char="Ø"/>
            </a:pPr>
            <a:r>
              <a:rPr lang="en-US" sz="2400" dirty="0" smtClean="0"/>
              <a:t>Lists are ordered </a:t>
            </a:r>
          </a:p>
          <a:p>
            <a:pPr>
              <a:buFont typeface="Wingdings" panose="05000000000000000000" pitchFamily="2" charset="2"/>
              <a:buChar char="Ø"/>
            </a:pPr>
            <a:r>
              <a:rPr lang="en-US" sz="2400" dirty="0" smtClean="0"/>
              <a:t>Duplicate objects are allowed</a:t>
            </a:r>
          </a:p>
          <a:p>
            <a:pPr>
              <a:buFont typeface="Wingdings" panose="05000000000000000000" pitchFamily="2" charset="2"/>
              <a:buChar char="Ø"/>
            </a:pPr>
            <a:r>
              <a:rPr lang="en-US" sz="2400" dirty="0" smtClean="0"/>
              <a:t>Heterogeneous objects are allowed</a:t>
            </a:r>
          </a:p>
          <a:p>
            <a:pPr>
              <a:buFont typeface="Wingdings" panose="05000000000000000000" pitchFamily="2" charset="2"/>
              <a:buChar char="Ø"/>
            </a:pPr>
            <a:r>
              <a:rPr lang="en-US" sz="2400" dirty="0" smtClean="0"/>
              <a:t>List elements can be accessed by Indexing and slicing </a:t>
            </a:r>
          </a:p>
          <a:p>
            <a:pPr>
              <a:buFont typeface="Wingdings" panose="05000000000000000000" pitchFamily="2" charset="2"/>
              <a:buChar char="Ø"/>
            </a:pPr>
            <a:r>
              <a:rPr lang="en-US" sz="2400" dirty="0" smtClean="0"/>
              <a:t>List is dynamic</a:t>
            </a:r>
          </a:p>
          <a:p>
            <a:pPr>
              <a:buFont typeface="Wingdings" panose="05000000000000000000" pitchFamily="2" charset="2"/>
              <a:buChar char="Ø"/>
            </a:pPr>
            <a:r>
              <a:rPr lang="en-US" sz="2400" dirty="0" smtClean="0"/>
              <a:t>List is Mutable in nature</a:t>
            </a:r>
          </a:p>
          <a:p>
            <a:pPr>
              <a:buFont typeface="Wingdings" panose="05000000000000000000" pitchFamily="2" charset="2"/>
              <a:buChar char="Ø"/>
            </a:pPr>
            <a:r>
              <a:rPr lang="en-US" sz="2400" dirty="0" smtClean="0"/>
              <a:t>List can be nested </a:t>
            </a:r>
            <a:endParaRPr lang="en-US" sz="2400" dirty="0"/>
          </a:p>
        </p:txBody>
      </p:sp>
    </p:spTree>
    <p:extLst>
      <p:ext uri="{BB962C8B-B14F-4D97-AF65-F5344CB8AC3E}">
        <p14:creationId xmlns:p14="http://schemas.microsoft.com/office/powerpoint/2010/main" val="203833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Functions and methods on list:</a:t>
            </a:r>
            <a:endParaRPr lang="en-US" sz="32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 </a:t>
            </a:r>
            <a:r>
              <a:rPr lang="en-US" sz="2800" dirty="0" err="1" smtClean="0"/>
              <a:t>len</a:t>
            </a:r>
            <a:r>
              <a:rPr lang="en-US" sz="2800" dirty="0" smtClean="0"/>
              <a:t>():</a:t>
            </a:r>
          </a:p>
          <a:p>
            <a:pPr marL="0" indent="0">
              <a:buNone/>
            </a:pPr>
            <a:r>
              <a:rPr lang="en-US" sz="2800" dirty="0" smtClean="0"/>
              <a:t>             returns number of elements in the list </a:t>
            </a:r>
          </a:p>
          <a:p>
            <a:pPr marL="0" indent="0">
              <a:buNone/>
            </a:pPr>
            <a:endParaRPr lang="en-US" sz="2800" dirty="0" smtClean="0"/>
          </a:p>
          <a:p>
            <a:pPr>
              <a:buFont typeface="Wingdings" panose="05000000000000000000" pitchFamily="2" charset="2"/>
              <a:buChar char="Ø"/>
            </a:pPr>
            <a:r>
              <a:rPr lang="en-US" sz="2800" dirty="0"/>
              <a:t> </a:t>
            </a:r>
            <a:r>
              <a:rPr lang="en-US" sz="2800" dirty="0" smtClean="0"/>
              <a:t>  count method:</a:t>
            </a:r>
          </a:p>
          <a:p>
            <a:pPr marL="0" indent="0">
              <a:buNone/>
            </a:pPr>
            <a:r>
              <a:rPr lang="en-US" sz="2800" dirty="0" smtClean="0"/>
              <a:t>         returns number of occurrence's of specified list element </a:t>
            </a:r>
            <a:endParaRPr lang="en-US" sz="2800" dirty="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34645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mn-lt"/>
              </a:rPr>
              <a:t>Functions and methods on list:</a:t>
            </a:r>
            <a:endParaRPr lang="en-US" sz="3200"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Index method:</a:t>
            </a:r>
          </a:p>
          <a:p>
            <a:pPr marL="0" indent="0">
              <a:buNone/>
            </a:pPr>
            <a:r>
              <a:rPr lang="en-US" sz="2800" dirty="0" smtClean="0"/>
              <a:t>          </a:t>
            </a:r>
            <a:r>
              <a:rPr lang="en-US" sz="2400" dirty="0"/>
              <a:t>Returns the index of first occurrence of specified element </a:t>
            </a:r>
            <a:endParaRPr lang="en-US" sz="2400" dirty="0" smtClean="0"/>
          </a:p>
          <a:p>
            <a:pPr marL="0" indent="0">
              <a:buNone/>
            </a:pPr>
            <a:endParaRPr lang="en-US" sz="2400" dirty="0"/>
          </a:p>
          <a:p>
            <a:pPr marL="0" indent="0">
              <a:buNone/>
            </a:pPr>
            <a:endParaRPr lang="en-US" sz="2400" dirty="0"/>
          </a:p>
          <a:p>
            <a:pPr marL="0" indent="0">
              <a:buNone/>
            </a:pPr>
            <a:endParaRPr lang="en-US" sz="2800" dirty="0"/>
          </a:p>
        </p:txBody>
      </p:sp>
    </p:spTree>
    <p:extLst>
      <p:ext uri="{BB962C8B-B14F-4D97-AF65-F5344CB8AC3E}">
        <p14:creationId xmlns:p14="http://schemas.microsoft.com/office/powerpoint/2010/main" val="17795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List manipulation:</a:t>
            </a:r>
            <a:endParaRPr lang="en-US" sz="3200" b="1" dirty="0">
              <a:latin typeface="+mn-lt"/>
            </a:endParaRPr>
          </a:p>
        </p:txBody>
      </p:sp>
      <p:sp>
        <p:nvSpPr>
          <p:cNvPr id="3" name="Content Placeholder 2"/>
          <p:cNvSpPr>
            <a:spLocks noGrp="1"/>
          </p:cNvSpPr>
          <p:nvPr>
            <p:ph idx="1"/>
          </p:nvPr>
        </p:nvSpPr>
        <p:spPr>
          <a:xfrm>
            <a:off x="1097280" y="1845734"/>
            <a:ext cx="9160625" cy="4023360"/>
          </a:xfrm>
        </p:spPr>
        <p:txBody>
          <a:bodyPr>
            <a:normAutofit/>
          </a:bodyPr>
          <a:lstStyle/>
          <a:p>
            <a:r>
              <a:rPr lang="en-US" sz="2800" dirty="0" smtClean="0"/>
              <a:t>1. append method</a:t>
            </a:r>
          </a:p>
          <a:p>
            <a:r>
              <a:rPr lang="en-US" sz="2800" dirty="0"/>
              <a:t> </a:t>
            </a:r>
            <a:r>
              <a:rPr lang="en-US" sz="2800" dirty="0" smtClean="0"/>
              <a:t>                 adds element at the end of the list</a:t>
            </a:r>
          </a:p>
          <a:p>
            <a:r>
              <a:rPr lang="en-US" sz="2800" dirty="0"/>
              <a:t> </a:t>
            </a:r>
            <a:r>
              <a:rPr lang="en-US" sz="2800" dirty="0" smtClean="0"/>
              <a:t>                  Syntax:  </a:t>
            </a:r>
            <a:r>
              <a:rPr lang="en-US" sz="2800" dirty="0" err="1" smtClean="0"/>
              <a:t>l.append</a:t>
            </a:r>
            <a:r>
              <a:rPr lang="en-US" sz="2800" dirty="0" smtClean="0"/>
              <a:t>(element)</a:t>
            </a:r>
          </a:p>
          <a:p>
            <a:endParaRPr lang="en-US" sz="2800" dirty="0" smtClean="0"/>
          </a:p>
          <a:p>
            <a:endParaRPr lang="en-US" dirty="0"/>
          </a:p>
        </p:txBody>
      </p:sp>
    </p:spTree>
    <p:extLst>
      <p:ext uri="{BB962C8B-B14F-4D97-AF65-F5344CB8AC3E}">
        <p14:creationId xmlns:p14="http://schemas.microsoft.com/office/powerpoint/2010/main" val="395175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List manipulation:</a:t>
            </a:r>
            <a:endParaRPr lang="en-US" sz="3200" b="1" dirty="0">
              <a:latin typeface="+mn-lt"/>
            </a:endParaRPr>
          </a:p>
        </p:txBody>
      </p:sp>
      <p:sp>
        <p:nvSpPr>
          <p:cNvPr id="3" name="Content Placeholder 2"/>
          <p:cNvSpPr>
            <a:spLocks noGrp="1"/>
          </p:cNvSpPr>
          <p:nvPr>
            <p:ph idx="1"/>
          </p:nvPr>
        </p:nvSpPr>
        <p:spPr>
          <a:xfrm>
            <a:off x="1097280" y="1845734"/>
            <a:ext cx="9160625" cy="4023360"/>
          </a:xfrm>
        </p:spPr>
        <p:txBody>
          <a:bodyPr>
            <a:normAutofit/>
          </a:bodyPr>
          <a:lstStyle/>
          <a:p>
            <a:r>
              <a:rPr lang="en-US" sz="2800" dirty="0" smtClean="0"/>
              <a:t>Insert method():</a:t>
            </a:r>
          </a:p>
          <a:p>
            <a:pPr marL="0" indent="0">
              <a:buNone/>
            </a:pPr>
            <a:r>
              <a:rPr lang="en-US" sz="2800" dirty="0"/>
              <a:t> </a:t>
            </a:r>
            <a:r>
              <a:rPr lang="en-US" sz="2800" dirty="0" smtClean="0"/>
              <a:t>                  inserts element at the specified index</a:t>
            </a:r>
          </a:p>
          <a:p>
            <a:pPr marL="0" indent="0">
              <a:buNone/>
            </a:pPr>
            <a:r>
              <a:rPr lang="en-US" sz="2800" dirty="0"/>
              <a:t> </a:t>
            </a:r>
            <a:r>
              <a:rPr lang="en-US" sz="2800" dirty="0" smtClean="0"/>
              <a:t>                   Syntax:</a:t>
            </a:r>
          </a:p>
          <a:p>
            <a:pPr marL="0" indent="0">
              <a:buNone/>
            </a:pPr>
            <a:r>
              <a:rPr lang="en-US" sz="2800" b="1" dirty="0"/>
              <a:t> </a:t>
            </a:r>
            <a:r>
              <a:rPr lang="en-US" sz="2800" b="1" dirty="0" smtClean="0"/>
              <a:t>                   </a:t>
            </a:r>
            <a:r>
              <a:rPr lang="en-US" b="1" dirty="0" smtClean="0"/>
              <a:t> </a:t>
            </a:r>
            <a:r>
              <a:rPr lang="en-US" sz="2400" dirty="0" err="1"/>
              <a:t>l.insert</a:t>
            </a:r>
            <a:r>
              <a:rPr lang="en-US" sz="2400" dirty="0"/>
              <a:t>(</a:t>
            </a:r>
            <a:r>
              <a:rPr lang="en-US" sz="2400" dirty="0" err="1"/>
              <a:t>index,element</a:t>
            </a:r>
            <a:r>
              <a:rPr lang="en-US" sz="2400" dirty="0" smtClean="0"/>
              <a:t>)</a:t>
            </a:r>
          </a:p>
          <a:p>
            <a:pPr>
              <a:buFont typeface="Wingdings" panose="05000000000000000000" pitchFamily="2" charset="2"/>
              <a:buChar char="Ø"/>
            </a:pPr>
            <a:r>
              <a:rPr lang="en-US" sz="2400" dirty="0"/>
              <a:t> </a:t>
            </a:r>
            <a:r>
              <a:rPr lang="en-US" sz="2400" dirty="0" smtClean="0"/>
              <a:t> Order of list elements will be changed  after insert </a:t>
            </a:r>
          </a:p>
          <a:p>
            <a:pPr marL="0" indent="0">
              <a:buNone/>
            </a:pPr>
            <a:endParaRPr lang="en-US" sz="2800" dirty="0"/>
          </a:p>
          <a:p>
            <a:endParaRPr lang="en-US" dirty="0"/>
          </a:p>
        </p:txBody>
      </p:sp>
    </p:spTree>
    <p:extLst>
      <p:ext uri="{BB962C8B-B14F-4D97-AF65-F5344CB8AC3E}">
        <p14:creationId xmlns:p14="http://schemas.microsoft.com/office/powerpoint/2010/main" val="26888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List manipulation:</a:t>
            </a:r>
            <a:endParaRPr lang="en-US" sz="3200" b="1" dirty="0">
              <a:latin typeface="+mn-lt"/>
            </a:endParaRPr>
          </a:p>
        </p:txBody>
      </p:sp>
      <p:sp>
        <p:nvSpPr>
          <p:cNvPr id="3" name="Content Placeholder 2"/>
          <p:cNvSpPr>
            <a:spLocks noGrp="1"/>
          </p:cNvSpPr>
          <p:nvPr>
            <p:ph idx="1"/>
          </p:nvPr>
        </p:nvSpPr>
        <p:spPr>
          <a:xfrm>
            <a:off x="1097280" y="1845734"/>
            <a:ext cx="9160625" cy="4023360"/>
          </a:xfrm>
        </p:spPr>
        <p:txBody>
          <a:bodyPr>
            <a:normAutofit/>
          </a:bodyPr>
          <a:lstStyle/>
          <a:p>
            <a:pPr marL="0" indent="0">
              <a:buNone/>
            </a:pPr>
            <a:r>
              <a:rPr lang="en-US" sz="3200" dirty="0" smtClean="0"/>
              <a:t> extend </a:t>
            </a:r>
            <a:r>
              <a:rPr lang="en-US" sz="3200" dirty="0"/>
              <a:t>method</a:t>
            </a:r>
          </a:p>
          <a:p>
            <a:pPr marL="0" indent="0">
              <a:buNone/>
            </a:pPr>
            <a:r>
              <a:rPr lang="en-US" sz="2800" dirty="0"/>
              <a:t>               </a:t>
            </a:r>
            <a:r>
              <a:rPr lang="en-US" sz="2800" dirty="0" smtClean="0"/>
              <a:t>To </a:t>
            </a:r>
            <a:r>
              <a:rPr lang="en-US" sz="2800" dirty="0"/>
              <a:t>add multiple elements of given sequence to the list</a:t>
            </a:r>
          </a:p>
          <a:p>
            <a:pPr marL="0" indent="0">
              <a:buNone/>
            </a:pPr>
            <a:r>
              <a:rPr lang="en-US" sz="2800" dirty="0" smtClean="0"/>
              <a:t>                </a:t>
            </a:r>
            <a:endParaRPr lang="en-US" sz="2800" dirty="0"/>
          </a:p>
          <a:p>
            <a:r>
              <a:rPr lang="en-US" sz="2400" dirty="0" smtClean="0"/>
              <a:t>                   Syntax:</a:t>
            </a:r>
          </a:p>
          <a:p>
            <a:r>
              <a:rPr lang="en-US" sz="2400" dirty="0"/>
              <a:t> </a:t>
            </a:r>
            <a:r>
              <a:rPr lang="en-US" sz="2400" dirty="0" smtClean="0"/>
              <a:t>                   </a:t>
            </a:r>
            <a:r>
              <a:rPr lang="en-US" sz="2400" dirty="0" err="1" smtClean="0"/>
              <a:t>l.extend</a:t>
            </a:r>
            <a:r>
              <a:rPr lang="en-US" sz="2400" dirty="0" smtClean="0"/>
              <a:t>(sequence)</a:t>
            </a:r>
            <a:endParaRPr lang="en-US" sz="2400" dirty="0"/>
          </a:p>
        </p:txBody>
      </p:sp>
    </p:spTree>
    <p:extLst>
      <p:ext uri="{BB962C8B-B14F-4D97-AF65-F5344CB8AC3E}">
        <p14:creationId xmlns:p14="http://schemas.microsoft.com/office/powerpoint/2010/main" val="195208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List manipulation..:</a:t>
            </a:r>
            <a:endParaRPr lang="en-US" sz="3200" b="1" dirty="0">
              <a:latin typeface="+mn-lt"/>
            </a:endParaRPr>
          </a:p>
        </p:txBody>
      </p:sp>
      <p:sp>
        <p:nvSpPr>
          <p:cNvPr id="3" name="Content Placeholder 2"/>
          <p:cNvSpPr>
            <a:spLocks noGrp="1"/>
          </p:cNvSpPr>
          <p:nvPr>
            <p:ph idx="1"/>
          </p:nvPr>
        </p:nvSpPr>
        <p:spPr>
          <a:xfrm>
            <a:off x="1097280" y="1845734"/>
            <a:ext cx="6666807" cy="4023360"/>
          </a:xfrm>
        </p:spPr>
        <p:txBody>
          <a:bodyPr/>
          <a:lstStyle/>
          <a:p>
            <a:r>
              <a:rPr lang="en-US" sz="2400" dirty="0"/>
              <a:t>To remove elements from the list</a:t>
            </a:r>
          </a:p>
          <a:p>
            <a:pPr lvl="0" algn="ctr">
              <a:buFont typeface="Wingdings" panose="05000000000000000000" pitchFamily="2" charset="2"/>
              <a:buChar char="Ø"/>
            </a:pPr>
            <a:r>
              <a:rPr lang="en-US" sz="2400" dirty="0"/>
              <a:t>r</a:t>
            </a:r>
            <a:r>
              <a:rPr lang="en-US" sz="2400" dirty="0" smtClean="0"/>
              <a:t>emove method</a:t>
            </a:r>
          </a:p>
          <a:p>
            <a:pPr lvl="0" algn="ctr">
              <a:buFont typeface="Wingdings" panose="05000000000000000000" pitchFamily="2" charset="2"/>
              <a:buChar char="Ø"/>
            </a:pPr>
            <a:r>
              <a:rPr lang="en-US" sz="2400" dirty="0" smtClean="0"/>
              <a:t>pop </a:t>
            </a:r>
            <a:r>
              <a:rPr lang="en-US" sz="2400" dirty="0"/>
              <a:t>method </a:t>
            </a:r>
            <a:endParaRPr lang="en-US" sz="2400" dirty="0" smtClean="0"/>
          </a:p>
          <a:p>
            <a:pPr lvl="0" algn="ctr">
              <a:buFont typeface="Wingdings" panose="05000000000000000000" pitchFamily="2" charset="2"/>
              <a:buChar char="Ø"/>
            </a:pPr>
            <a:r>
              <a:rPr lang="en-US" sz="2400" dirty="0"/>
              <a:t>c</a:t>
            </a:r>
            <a:r>
              <a:rPr lang="en-US" sz="2400" dirty="0" smtClean="0"/>
              <a:t>lear </a:t>
            </a:r>
            <a:r>
              <a:rPr lang="en-US" sz="2400" dirty="0"/>
              <a:t>method</a:t>
            </a:r>
          </a:p>
          <a:p>
            <a:endParaRPr lang="en-US" dirty="0"/>
          </a:p>
        </p:txBody>
      </p:sp>
    </p:spTree>
    <p:extLst>
      <p:ext uri="{BB962C8B-B14F-4D97-AF65-F5344CB8AC3E}">
        <p14:creationId xmlns:p14="http://schemas.microsoft.com/office/powerpoint/2010/main" val="328276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List manipulation..:</a:t>
            </a:r>
            <a:endParaRPr lang="en-US" sz="3200" b="1" dirty="0">
              <a:latin typeface="+mn-lt"/>
            </a:endParaRPr>
          </a:p>
        </p:txBody>
      </p:sp>
      <p:sp>
        <p:nvSpPr>
          <p:cNvPr id="3" name="Content Placeholder 2"/>
          <p:cNvSpPr>
            <a:spLocks noGrp="1"/>
          </p:cNvSpPr>
          <p:nvPr>
            <p:ph idx="1"/>
          </p:nvPr>
        </p:nvSpPr>
        <p:spPr>
          <a:xfrm>
            <a:off x="1097280" y="1845734"/>
            <a:ext cx="6666807" cy="4023360"/>
          </a:xfrm>
        </p:spPr>
        <p:txBody>
          <a:bodyPr/>
          <a:lstStyle/>
          <a:p>
            <a:r>
              <a:rPr lang="en-US" sz="2400" dirty="0"/>
              <a:t>To remove elements from the list</a:t>
            </a:r>
          </a:p>
          <a:p>
            <a:pPr lvl="0" algn="ctr">
              <a:buFont typeface="Wingdings" panose="05000000000000000000" pitchFamily="2" charset="2"/>
              <a:buChar char="Ø"/>
            </a:pPr>
            <a:r>
              <a:rPr lang="en-US" sz="2400" dirty="0"/>
              <a:t>r</a:t>
            </a:r>
            <a:r>
              <a:rPr lang="en-US" sz="2400" dirty="0" smtClean="0"/>
              <a:t>emove method</a:t>
            </a:r>
          </a:p>
          <a:p>
            <a:pPr lvl="0" algn="ctr">
              <a:buFont typeface="Wingdings" panose="05000000000000000000" pitchFamily="2" charset="2"/>
              <a:buChar char="Ø"/>
            </a:pPr>
            <a:r>
              <a:rPr lang="en-US" sz="2400" dirty="0" smtClean="0"/>
              <a:t>pop </a:t>
            </a:r>
            <a:r>
              <a:rPr lang="en-US" sz="2400" dirty="0"/>
              <a:t>method </a:t>
            </a:r>
            <a:endParaRPr lang="en-US" sz="2400" dirty="0" smtClean="0"/>
          </a:p>
          <a:p>
            <a:pPr lvl="0" algn="ctr">
              <a:buFont typeface="Wingdings" panose="05000000000000000000" pitchFamily="2" charset="2"/>
              <a:buChar char="Ø"/>
            </a:pPr>
            <a:r>
              <a:rPr lang="en-US" sz="2400" dirty="0"/>
              <a:t>c</a:t>
            </a:r>
            <a:r>
              <a:rPr lang="en-US" sz="2400" dirty="0" smtClean="0"/>
              <a:t>lear </a:t>
            </a:r>
            <a:r>
              <a:rPr lang="en-US" sz="2400" dirty="0"/>
              <a:t>method</a:t>
            </a:r>
          </a:p>
          <a:p>
            <a:endParaRPr lang="en-US" dirty="0"/>
          </a:p>
        </p:txBody>
      </p:sp>
    </p:spTree>
    <p:extLst>
      <p:ext uri="{BB962C8B-B14F-4D97-AF65-F5344CB8AC3E}">
        <p14:creationId xmlns:p14="http://schemas.microsoft.com/office/powerpoint/2010/main" val="137372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Remove method</a:t>
            </a:r>
            <a:endParaRPr lang="en-US" sz="3600" b="1" dirty="0">
              <a:latin typeface="+mn-lt"/>
            </a:endParaRP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Ø"/>
            </a:pPr>
            <a:r>
              <a:rPr lang="en-US" sz="2800" dirty="0" smtClean="0">
                <a:solidFill>
                  <a:schemeClr val="tx1"/>
                </a:solidFill>
              </a:rPr>
              <a:t>To </a:t>
            </a:r>
            <a:r>
              <a:rPr lang="en-US" sz="2800" dirty="0">
                <a:solidFill>
                  <a:schemeClr val="tx1"/>
                </a:solidFill>
              </a:rPr>
              <a:t>remove specified element from the </a:t>
            </a:r>
            <a:r>
              <a:rPr lang="en-US" sz="2800" dirty="0" smtClean="0">
                <a:solidFill>
                  <a:schemeClr val="tx1"/>
                </a:solidFill>
              </a:rPr>
              <a:t>list</a:t>
            </a:r>
          </a:p>
          <a:p>
            <a:pPr lvl="0">
              <a:buFont typeface="Wingdings" panose="05000000000000000000" pitchFamily="2" charset="2"/>
              <a:buChar char="Ø"/>
            </a:pPr>
            <a:r>
              <a:rPr lang="en-US" sz="2800" dirty="0" smtClean="0">
                <a:solidFill>
                  <a:schemeClr val="tx1"/>
                </a:solidFill>
              </a:rPr>
              <a:t>Syntax</a:t>
            </a:r>
            <a:r>
              <a:rPr lang="en-US" sz="2800" dirty="0">
                <a:solidFill>
                  <a:schemeClr val="tx1"/>
                </a:solidFill>
              </a:rPr>
              <a:t>: </a:t>
            </a:r>
            <a:endParaRPr lang="en-US" sz="2800" dirty="0" smtClean="0">
              <a:solidFill>
                <a:schemeClr val="tx1"/>
              </a:solidFill>
            </a:endParaRPr>
          </a:p>
          <a:p>
            <a:pPr marL="0" lvl="0" indent="0">
              <a:buNone/>
            </a:pPr>
            <a:r>
              <a:rPr lang="en-US" sz="2800" dirty="0" smtClean="0">
                <a:solidFill>
                  <a:schemeClr val="tx1"/>
                </a:solidFill>
              </a:rPr>
              <a:t>        </a:t>
            </a:r>
            <a:r>
              <a:rPr lang="en-US" sz="2800" dirty="0" err="1" smtClean="0">
                <a:solidFill>
                  <a:schemeClr val="tx1"/>
                </a:solidFill>
              </a:rPr>
              <a:t>l.remove</a:t>
            </a:r>
            <a:r>
              <a:rPr lang="en-US" sz="2800" dirty="0" smtClean="0">
                <a:solidFill>
                  <a:schemeClr val="tx1"/>
                </a:solidFill>
              </a:rPr>
              <a:t>(element)</a:t>
            </a:r>
          </a:p>
          <a:p>
            <a:pPr lvl="0">
              <a:buFont typeface="Wingdings" panose="05000000000000000000" pitchFamily="2" charset="2"/>
              <a:buChar char="Ø"/>
            </a:pPr>
            <a:r>
              <a:rPr lang="en-US" sz="2800" dirty="0" smtClean="0">
                <a:solidFill>
                  <a:schemeClr val="tx1"/>
                </a:solidFill>
              </a:rPr>
              <a:t>If </a:t>
            </a:r>
            <a:r>
              <a:rPr lang="en-US" sz="2800" dirty="0">
                <a:solidFill>
                  <a:schemeClr val="tx1"/>
                </a:solidFill>
              </a:rPr>
              <a:t>the specified element is not present in the list, </a:t>
            </a:r>
            <a:r>
              <a:rPr lang="en-US" sz="2800" b="1" dirty="0">
                <a:solidFill>
                  <a:schemeClr val="tx1"/>
                </a:solidFill>
              </a:rPr>
              <a:t>then we will get value error</a:t>
            </a:r>
            <a:r>
              <a:rPr lang="en-US" sz="2800" b="1" dirty="0" smtClean="0">
                <a:solidFill>
                  <a:schemeClr val="tx1"/>
                </a:solidFill>
              </a:rPr>
              <a:t>, </a:t>
            </a:r>
            <a:r>
              <a:rPr lang="en-US" sz="2800" dirty="0" smtClean="0">
                <a:solidFill>
                  <a:schemeClr val="tx1"/>
                </a:solidFill>
              </a:rPr>
              <a:t>so </a:t>
            </a:r>
            <a:r>
              <a:rPr lang="en-US" sz="2800" dirty="0">
                <a:solidFill>
                  <a:schemeClr val="tx1"/>
                </a:solidFill>
              </a:rPr>
              <a:t>before using remove method, we must check whether the element is present in the list or not</a:t>
            </a:r>
          </a:p>
          <a:p>
            <a:pPr marL="0" indent="0">
              <a:buNone/>
            </a:pPr>
            <a:endParaRPr lang="en-US" sz="2800" dirty="0"/>
          </a:p>
          <a:p>
            <a:endParaRPr lang="en-US" sz="2800" dirty="0"/>
          </a:p>
        </p:txBody>
      </p:sp>
    </p:spTree>
    <p:extLst>
      <p:ext uri="{BB962C8B-B14F-4D97-AF65-F5344CB8AC3E}">
        <p14:creationId xmlns:p14="http://schemas.microsoft.com/office/powerpoint/2010/main" val="400469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POP method:</a:t>
            </a:r>
            <a:endParaRPr lang="en-US"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Pop will remove the last </a:t>
            </a:r>
            <a:r>
              <a:rPr lang="en-US" sz="3200" dirty="0" smtClean="0"/>
              <a:t>element</a:t>
            </a:r>
          </a:p>
          <a:p>
            <a:pPr>
              <a:buFont typeface="Wingdings" panose="05000000000000000000" pitchFamily="2" charset="2"/>
              <a:buChar char="Ø"/>
            </a:pPr>
            <a:r>
              <a:rPr lang="en-US" sz="3200" dirty="0" smtClean="0"/>
              <a:t>Syntax:</a:t>
            </a:r>
          </a:p>
          <a:p>
            <a:pPr marL="0" indent="0">
              <a:buNone/>
            </a:pPr>
            <a:r>
              <a:rPr lang="en-US" sz="3200" dirty="0"/>
              <a:t> </a:t>
            </a:r>
            <a:r>
              <a:rPr lang="en-US" sz="3200" dirty="0" smtClean="0"/>
              <a:t>        </a:t>
            </a:r>
            <a:r>
              <a:rPr lang="en-US" sz="3200" dirty="0" err="1" smtClean="0"/>
              <a:t>l.pop</a:t>
            </a:r>
            <a:r>
              <a:rPr lang="en-US" sz="3200" dirty="0" smtClean="0"/>
              <a:t>()</a:t>
            </a:r>
          </a:p>
          <a:p>
            <a:pPr marL="0" indent="0">
              <a:buNone/>
            </a:pPr>
            <a:r>
              <a:rPr lang="en-US" sz="3200" dirty="0"/>
              <a:t> </a:t>
            </a:r>
            <a:r>
              <a:rPr lang="en-US" sz="3200" dirty="0" smtClean="0"/>
              <a:t>        </a:t>
            </a:r>
            <a:r>
              <a:rPr lang="en-US" sz="3200" dirty="0" err="1" smtClean="0"/>
              <a:t>l.pop</a:t>
            </a:r>
            <a:r>
              <a:rPr lang="en-US" sz="3200" dirty="0" smtClean="0"/>
              <a:t>(index)</a:t>
            </a:r>
          </a:p>
          <a:p>
            <a:pPr marL="0" indent="0">
              <a:buNone/>
            </a:pPr>
            <a:endParaRPr lang="en-US" sz="3200" dirty="0" smtClean="0"/>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44842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Clear method():</a:t>
            </a:r>
            <a:endParaRPr lang="en-US"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smtClean="0"/>
              <a:t> Clears all the elements from the list</a:t>
            </a:r>
          </a:p>
          <a:p>
            <a:pPr>
              <a:buFont typeface="Wingdings" panose="05000000000000000000" pitchFamily="2" charset="2"/>
              <a:buChar char="Ø"/>
            </a:pPr>
            <a:r>
              <a:rPr lang="en-US" sz="3200" dirty="0" smtClean="0"/>
              <a:t> Returns empty list</a:t>
            </a:r>
          </a:p>
          <a:p>
            <a:pPr>
              <a:buFont typeface="Wingdings" panose="05000000000000000000" pitchFamily="2" charset="2"/>
              <a:buChar char="Ø"/>
            </a:pPr>
            <a:r>
              <a:rPr lang="en-US" sz="3200" dirty="0" smtClean="0"/>
              <a:t>Syntax:</a:t>
            </a:r>
          </a:p>
          <a:p>
            <a:pPr marL="0" indent="0">
              <a:buNone/>
            </a:pPr>
            <a:r>
              <a:rPr lang="en-US" sz="3200" dirty="0"/>
              <a:t> </a:t>
            </a:r>
            <a:r>
              <a:rPr lang="en-US" sz="3200" dirty="0" smtClean="0"/>
              <a:t>       </a:t>
            </a:r>
            <a:r>
              <a:rPr lang="en-US" sz="3200" dirty="0" err="1" smtClean="0"/>
              <a:t>l.clear</a:t>
            </a:r>
            <a:r>
              <a:rPr lang="en-US" sz="3200" dirty="0" smtClean="0"/>
              <a:t>()</a:t>
            </a:r>
            <a:endParaRPr lang="en-US" sz="3200" dirty="0"/>
          </a:p>
        </p:txBody>
      </p:sp>
    </p:spTree>
    <p:extLst>
      <p:ext uri="{BB962C8B-B14F-4D97-AF65-F5344CB8AC3E}">
        <p14:creationId xmlns:p14="http://schemas.microsoft.com/office/powerpoint/2010/main" val="1933025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Different ways to create a List</a:t>
            </a:r>
            <a:endParaRPr lang="en-US" sz="32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Empty list</a:t>
            </a:r>
          </a:p>
          <a:p>
            <a:pPr>
              <a:buFont typeface="Wingdings" panose="05000000000000000000" pitchFamily="2" charset="2"/>
              <a:buChar char="Ø"/>
            </a:pPr>
            <a:r>
              <a:rPr lang="en-US" sz="2800" dirty="0" smtClean="0"/>
              <a:t>List with elements </a:t>
            </a:r>
          </a:p>
          <a:p>
            <a:pPr>
              <a:buFont typeface="Wingdings" panose="05000000000000000000" pitchFamily="2" charset="2"/>
              <a:buChar char="Ø"/>
            </a:pPr>
            <a:r>
              <a:rPr lang="en-US" sz="2800" dirty="0" smtClean="0"/>
              <a:t>Using input function</a:t>
            </a:r>
          </a:p>
          <a:p>
            <a:pPr>
              <a:buFont typeface="Wingdings" panose="05000000000000000000" pitchFamily="2" charset="2"/>
              <a:buChar char="Ø"/>
            </a:pPr>
            <a:r>
              <a:rPr lang="en-US" sz="2800" dirty="0" smtClean="0"/>
              <a:t>Using list function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21234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Ordering list elements:</a:t>
            </a:r>
            <a:endParaRPr lang="en-US" sz="3600" dirty="0">
              <a:latin typeface="+mn-lt"/>
            </a:endParaRPr>
          </a:p>
        </p:txBody>
      </p:sp>
      <p:sp>
        <p:nvSpPr>
          <p:cNvPr id="3" name="Content Placeholder 2"/>
          <p:cNvSpPr>
            <a:spLocks noGrp="1"/>
          </p:cNvSpPr>
          <p:nvPr>
            <p:ph idx="1"/>
          </p:nvPr>
        </p:nvSpPr>
        <p:spPr/>
        <p:txBody>
          <a:bodyPr>
            <a:normAutofit/>
          </a:bodyPr>
          <a:lstStyle/>
          <a:p>
            <a:r>
              <a:rPr lang="en-US" sz="2800" dirty="0" smtClean="0"/>
              <a:t>Reverse method:</a:t>
            </a:r>
          </a:p>
          <a:p>
            <a:pPr>
              <a:buFont typeface="Wingdings" panose="05000000000000000000" pitchFamily="2" charset="2"/>
              <a:buChar char="Ø"/>
            </a:pPr>
            <a:r>
              <a:rPr lang="en-US" sz="2800" dirty="0"/>
              <a:t> </a:t>
            </a:r>
            <a:r>
              <a:rPr lang="en-US" sz="2800" dirty="0" smtClean="0"/>
              <a:t>reverses the list elements</a:t>
            </a:r>
          </a:p>
          <a:p>
            <a:r>
              <a:rPr lang="en-US" sz="2800" dirty="0"/>
              <a:t> </a:t>
            </a:r>
            <a:r>
              <a:rPr lang="en-US" sz="2800" dirty="0" smtClean="0"/>
              <a:t>        syntax:</a:t>
            </a:r>
          </a:p>
          <a:p>
            <a:r>
              <a:rPr lang="en-US" sz="2800" dirty="0"/>
              <a:t> </a:t>
            </a:r>
            <a:r>
              <a:rPr lang="en-US" sz="2800" dirty="0" smtClean="0"/>
              <a:t>          </a:t>
            </a:r>
            <a:r>
              <a:rPr lang="en-US" sz="2800" dirty="0" err="1" smtClean="0"/>
              <a:t>l.reverse</a:t>
            </a:r>
            <a:r>
              <a:rPr lang="en-US" sz="2800" dirty="0" smtClean="0"/>
              <a:t>()</a:t>
            </a:r>
            <a:endParaRPr lang="en-US" sz="2800" dirty="0"/>
          </a:p>
        </p:txBody>
      </p:sp>
    </p:spTree>
    <p:extLst>
      <p:ext uri="{BB962C8B-B14F-4D97-AF65-F5344CB8AC3E}">
        <p14:creationId xmlns:p14="http://schemas.microsoft.com/office/powerpoint/2010/main" val="3415990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Ordering list elements:</a:t>
            </a:r>
            <a:endParaRPr lang="en-US" sz="3600" dirty="0">
              <a:latin typeface="+mn-lt"/>
            </a:endParaRPr>
          </a:p>
        </p:txBody>
      </p:sp>
      <p:sp>
        <p:nvSpPr>
          <p:cNvPr id="3" name="Content Placeholder 2"/>
          <p:cNvSpPr>
            <a:spLocks noGrp="1"/>
          </p:cNvSpPr>
          <p:nvPr>
            <p:ph idx="1"/>
          </p:nvPr>
        </p:nvSpPr>
        <p:spPr/>
        <p:txBody>
          <a:bodyPr>
            <a:normAutofit/>
          </a:bodyPr>
          <a:lstStyle/>
          <a:p>
            <a:r>
              <a:rPr lang="en-US" sz="2800" dirty="0" smtClean="0"/>
              <a:t>Reversed function:</a:t>
            </a:r>
          </a:p>
          <a:p>
            <a:pPr>
              <a:buFont typeface="Wingdings" panose="05000000000000000000" pitchFamily="2" charset="2"/>
              <a:buChar char="Ø"/>
            </a:pPr>
            <a:r>
              <a:rPr lang="en-US" sz="2800" dirty="0"/>
              <a:t>It is applicable for all, </a:t>
            </a:r>
            <a:r>
              <a:rPr lang="en-US" sz="2800" dirty="0" err="1"/>
              <a:t>list,tuple,set</a:t>
            </a:r>
            <a:r>
              <a:rPr lang="en-US" sz="2800" dirty="0"/>
              <a:t> string</a:t>
            </a:r>
            <a:endParaRPr lang="en-US" sz="2800" dirty="0" smtClean="0"/>
          </a:p>
          <a:p>
            <a:r>
              <a:rPr lang="en-US" sz="2800" dirty="0"/>
              <a:t> </a:t>
            </a:r>
            <a:r>
              <a:rPr lang="en-US" sz="2800" dirty="0" smtClean="0"/>
              <a:t>        syntax:</a:t>
            </a:r>
          </a:p>
          <a:p>
            <a:r>
              <a:rPr lang="en-US" sz="2800" dirty="0"/>
              <a:t> </a:t>
            </a:r>
            <a:r>
              <a:rPr lang="en-US" sz="2800" dirty="0" smtClean="0"/>
              <a:t>          l = reversed(l)</a:t>
            </a:r>
            <a:endParaRPr lang="en-US" sz="2800" dirty="0"/>
          </a:p>
        </p:txBody>
      </p:sp>
    </p:spTree>
    <p:extLst>
      <p:ext uri="{BB962C8B-B14F-4D97-AF65-F5344CB8AC3E}">
        <p14:creationId xmlns:p14="http://schemas.microsoft.com/office/powerpoint/2010/main" val="537372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Sort method():</a:t>
            </a:r>
            <a:endParaRPr lang="en-US" sz="3600" b="1" dirty="0"/>
          </a:p>
        </p:txBody>
      </p:sp>
      <p:sp>
        <p:nvSpPr>
          <p:cNvPr id="3" name="Content Placeholder 2"/>
          <p:cNvSpPr>
            <a:spLocks noGrp="1"/>
          </p:cNvSpPr>
          <p:nvPr>
            <p:ph idx="1"/>
          </p:nvPr>
        </p:nvSpPr>
        <p:spPr/>
        <p:txBody>
          <a:bodyPr>
            <a:normAutofit/>
          </a:bodyPr>
          <a:lstStyle/>
          <a:p>
            <a:pPr lvl="0"/>
            <a:r>
              <a:rPr lang="en-US" sz="3200" baseline="-25000" dirty="0"/>
              <a:t>Syntax : </a:t>
            </a:r>
            <a:endParaRPr lang="en-US" sz="3200" baseline="-25000" dirty="0" smtClean="0"/>
          </a:p>
          <a:p>
            <a:pPr lvl="0"/>
            <a:r>
              <a:rPr lang="en-US" sz="3200" baseline="-25000" dirty="0"/>
              <a:t> </a:t>
            </a:r>
            <a:r>
              <a:rPr lang="en-US" sz="3200" baseline="-25000" dirty="0" smtClean="0"/>
              <a:t>    </a:t>
            </a:r>
            <a:r>
              <a:rPr lang="en-US" sz="3200" baseline="-25000" dirty="0" err="1" smtClean="0"/>
              <a:t>l.sort</a:t>
            </a:r>
            <a:r>
              <a:rPr lang="en-US" sz="3200" baseline="-25000" dirty="0" smtClean="0"/>
              <a:t>(</a:t>
            </a:r>
            <a:r>
              <a:rPr lang="en-US" sz="3200" dirty="0" smtClean="0"/>
              <a:t> </a:t>
            </a:r>
            <a:r>
              <a:rPr lang="en-US" sz="3200" baseline="-25000" dirty="0" smtClean="0"/>
              <a:t>)</a:t>
            </a:r>
            <a:endParaRPr lang="en-US" sz="3200" baseline="-25000" dirty="0"/>
          </a:p>
          <a:p>
            <a:pPr lvl="0">
              <a:buClrTx/>
              <a:buSzPct val="60000"/>
              <a:buFont typeface="Wingdings" panose="05000000000000000000" pitchFamily="2" charset="2"/>
              <a:buChar char="Ø"/>
            </a:pPr>
            <a:r>
              <a:rPr lang="en-US" sz="3200" baseline="-25000" dirty="0"/>
              <a:t>By default sorting will be done by default natural sorting </a:t>
            </a:r>
            <a:r>
              <a:rPr lang="en-US" sz="3200" baseline="-25000" dirty="0" smtClean="0"/>
              <a:t>order</a:t>
            </a:r>
          </a:p>
          <a:p>
            <a:pPr lvl="0">
              <a:buClrTx/>
              <a:buSzPct val="60000"/>
              <a:buFont typeface="Wingdings" panose="05000000000000000000" pitchFamily="2" charset="2"/>
              <a:buChar char="Ø"/>
            </a:pPr>
            <a:r>
              <a:rPr lang="en-US" sz="3200" baseline="-25000" dirty="0" smtClean="0"/>
              <a:t>Sort </a:t>
            </a:r>
            <a:r>
              <a:rPr lang="en-US" sz="3200" baseline="-25000" dirty="0"/>
              <a:t>method will sort the elements in the same list, it will not return anything </a:t>
            </a:r>
            <a:endParaRPr lang="en-US" sz="3200" baseline="-25000" dirty="0" smtClean="0"/>
          </a:p>
          <a:p>
            <a:pPr lvl="0">
              <a:buClrTx/>
              <a:buSzPct val="60000"/>
              <a:buFont typeface="Wingdings" panose="05000000000000000000" pitchFamily="2" charset="2"/>
              <a:buChar char="Ø"/>
            </a:pPr>
            <a:r>
              <a:rPr lang="en-US" sz="3200" baseline="-25000" dirty="0" smtClean="0"/>
              <a:t>Default </a:t>
            </a:r>
            <a:r>
              <a:rPr lang="en-US" sz="3200" baseline="-25000" dirty="0"/>
              <a:t>sorting order for numbers -&gt; ascending order </a:t>
            </a:r>
            <a:endParaRPr lang="en-US" sz="3200" baseline="-25000" dirty="0" smtClean="0"/>
          </a:p>
          <a:p>
            <a:pPr lvl="0">
              <a:buClrTx/>
              <a:buSzPct val="60000"/>
              <a:buFont typeface="Wingdings" panose="05000000000000000000" pitchFamily="2" charset="2"/>
              <a:buChar char="Ø"/>
            </a:pPr>
            <a:r>
              <a:rPr lang="en-US" sz="3200" baseline="-25000" dirty="0" smtClean="0"/>
              <a:t>Default </a:t>
            </a:r>
            <a:r>
              <a:rPr lang="en-US" sz="3200" baseline="-25000" dirty="0"/>
              <a:t>sorting order for string -&gt; alphabetical </a:t>
            </a:r>
            <a:r>
              <a:rPr lang="en-US" sz="3200" baseline="-25000" dirty="0" smtClean="0"/>
              <a:t>order</a:t>
            </a:r>
          </a:p>
          <a:p>
            <a:pPr lvl="0">
              <a:buClrTx/>
              <a:buSzPct val="60000"/>
              <a:buFont typeface="Wingdings" panose="05000000000000000000" pitchFamily="2" charset="2"/>
              <a:buChar char="Ø"/>
            </a:pPr>
            <a:r>
              <a:rPr lang="en-US" sz="3200" baseline="-25000" dirty="0" smtClean="0"/>
              <a:t> list elements must be </a:t>
            </a:r>
            <a:r>
              <a:rPr lang="en-US" sz="3200" baseline="-25000" dirty="0" err="1" smtClean="0"/>
              <a:t>homogenious</a:t>
            </a:r>
            <a:r>
              <a:rPr lang="en-US" sz="3200" baseline="-25000" dirty="0" smtClean="0"/>
              <a:t> </a:t>
            </a:r>
            <a:endParaRPr lang="en-US" sz="3200" baseline="-25000" dirty="0"/>
          </a:p>
          <a:p>
            <a:pPr>
              <a:buClrTx/>
            </a:pPr>
            <a:endParaRPr lang="en-US" sz="2800" dirty="0"/>
          </a:p>
        </p:txBody>
      </p:sp>
    </p:spTree>
    <p:extLst>
      <p:ext uri="{BB962C8B-B14F-4D97-AF65-F5344CB8AC3E}">
        <p14:creationId xmlns:p14="http://schemas.microsoft.com/office/powerpoint/2010/main" val="882590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Sorted function:</a:t>
            </a:r>
            <a:endParaRPr lang="en-US" sz="3200" dirty="0">
              <a:latin typeface="+mn-lt"/>
            </a:endParaRPr>
          </a:p>
        </p:txBody>
      </p:sp>
      <p:sp>
        <p:nvSpPr>
          <p:cNvPr id="3" name="Content Placeholder 2"/>
          <p:cNvSpPr>
            <a:spLocks noGrp="1"/>
          </p:cNvSpPr>
          <p:nvPr>
            <p:ph idx="1"/>
          </p:nvPr>
        </p:nvSpPr>
        <p:spPr/>
        <p:txBody>
          <a:bodyPr>
            <a:normAutofit/>
          </a:bodyPr>
          <a:lstStyle/>
          <a:p>
            <a:pPr>
              <a:buClrTx/>
              <a:buSzPct val="50000"/>
              <a:buFont typeface="Wingdings" panose="05000000000000000000" pitchFamily="2" charset="2"/>
              <a:buChar char="Ø"/>
            </a:pPr>
            <a:r>
              <a:rPr lang="en-US" sz="3200" dirty="0" smtClean="0"/>
              <a:t>Syntax:</a:t>
            </a:r>
          </a:p>
          <a:p>
            <a:r>
              <a:rPr lang="en-US" sz="3200" dirty="0"/>
              <a:t> </a:t>
            </a:r>
            <a:r>
              <a:rPr lang="en-US" sz="3200" dirty="0" smtClean="0"/>
              <a:t>    sorted(l)</a:t>
            </a:r>
          </a:p>
          <a:p>
            <a:endParaRPr lang="en-US" sz="3200" dirty="0"/>
          </a:p>
          <a:p>
            <a:pPr>
              <a:buClrTx/>
              <a:buSzPct val="50000"/>
              <a:buFont typeface="Wingdings" panose="05000000000000000000" pitchFamily="2" charset="2"/>
              <a:buChar char="Ø"/>
            </a:pPr>
            <a:r>
              <a:rPr lang="en-US" sz="3200" dirty="0" smtClean="0"/>
              <a:t>Can be used on </a:t>
            </a:r>
            <a:r>
              <a:rPr lang="en-US" sz="3200" dirty="0" err="1" smtClean="0"/>
              <a:t>list,tuple,strings</a:t>
            </a:r>
            <a:r>
              <a:rPr lang="en-US" sz="3200" dirty="0" smtClean="0"/>
              <a:t> </a:t>
            </a:r>
            <a:r>
              <a:rPr lang="en-US" sz="3200" dirty="0" err="1" smtClean="0"/>
              <a:t>etc</a:t>
            </a:r>
            <a:endParaRPr lang="en-US" sz="3200" dirty="0"/>
          </a:p>
        </p:txBody>
      </p:sp>
    </p:spTree>
    <p:extLst>
      <p:ext uri="{BB962C8B-B14F-4D97-AF65-F5344CB8AC3E}">
        <p14:creationId xmlns:p14="http://schemas.microsoft.com/office/powerpoint/2010/main" val="385286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Copy method:</a:t>
            </a:r>
            <a:endParaRPr lang="en-US" sz="3200" dirty="0">
              <a:latin typeface="+mn-lt"/>
            </a:endParaRPr>
          </a:p>
        </p:txBody>
      </p:sp>
      <p:sp>
        <p:nvSpPr>
          <p:cNvPr id="3" name="Content Placeholder 2"/>
          <p:cNvSpPr>
            <a:spLocks noGrp="1"/>
          </p:cNvSpPr>
          <p:nvPr>
            <p:ph idx="1"/>
          </p:nvPr>
        </p:nvSpPr>
        <p:spPr/>
        <p:txBody>
          <a:bodyPr>
            <a:normAutofit/>
          </a:bodyPr>
          <a:lstStyle/>
          <a:p>
            <a:r>
              <a:rPr lang="en-US" sz="2800" dirty="0" smtClean="0"/>
              <a:t>Syntax: </a:t>
            </a:r>
          </a:p>
          <a:p>
            <a:r>
              <a:rPr lang="en-US" sz="2800" dirty="0"/>
              <a:t> </a:t>
            </a:r>
            <a:r>
              <a:rPr lang="en-US" sz="2800" dirty="0" smtClean="0"/>
              <a:t>    l2 = l1.copy()</a:t>
            </a:r>
            <a:endParaRPr lang="en-US" sz="2800" dirty="0"/>
          </a:p>
        </p:txBody>
      </p:sp>
    </p:spTree>
    <p:extLst>
      <p:ext uri="{BB962C8B-B14F-4D97-AF65-F5344CB8AC3E}">
        <p14:creationId xmlns:p14="http://schemas.microsoft.com/office/powerpoint/2010/main" val="156801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Accessing List elements </a:t>
            </a:r>
            <a:endParaRPr lang="en-US" sz="32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Using Index</a:t>
            </a:r>
          </a:p>
          <a:p>
            <a:pPr>
              <a:buFont typeface="Wingdings" panose="05000000000000000000" pitchFamily="2" charset="2"/>
              <a:buChar char="Ø"/>
            </a:pPr>
            <a:r>
              <a:rPr lang="en-US" sz="2800" dirty="0" smtClean="0"/>
              <a:t>Using slice operator </a:t>
            </a:r>
            <a:endParaRPr lang="en-US" sz="2800" dirty="0"/>
          </a:p>
        </p:txBody>
      </p:sp>
    </p:spTree>
    <p:extLst>
      <p:ext uri="{BB962C8B-B14F-4D97-AF65-F5344CB8AC3E}">
        <p14:creationId xmlns:p14="http://schemas.microsoft.com/office/powerpoint/2010/main" val="18420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 WAP to print list elements using for loop, and while loop</a:t>
            </a:r>
          </a:p>
          <a:p>
            <a:pPr>
              <a:buFont typeface="Wingdings" panose="05000000000000000000" pitchFamily="2" charset="2"/>
              <a:buChar char="Ø"/>
            </a:pPr>
            <a:r>
              <a:rPr lang="en-US" sz="2800" dirty="0" smtClean="0"/>
              <a:t> WAP to print even and  odd numbers</a:t>
            </a:r>
          </a:p>
          <a:p>
            <a:pPr>
              <a:buFont typeface="Wingdings" panose="05000000000000000000" pitchFamily="2" charset="2"/>
              <a:buChar char="Ø"/>
            </a:pPr>
            <a:r>
              <a:rPr lang="en-US" sz="2800" dirty="0" smtClean="0"/>
              <a:t>WAP to print sum/multiply  off all list elements </a:t>
            </a:r>
          </a:p>
          <a:p>
            <a:pPr>
              <a:buFont typeface="Wingdings" panose="05000000000000000000" pitchFamily="2" charset="2"/>
              <a:buChar char="Ø"/>
            </a:pPr>
            <a:r>
              <a:rPr lang="en-US" sz="2800" dirty="0" smtClean="0"/>
              <a:t>WAP to print smallest and largest number in a list </a:t>
            </a:r>
            <a:endParaRPr lang="en-US" sz="2800" dirty="0"/>
          </a:p>
        </p:txBody>
      </p:sp>
    </p:spTree>
    <p:extLst>
      <p:ext uri="{BB962C8B-B14F-4D97-AF65-F5344CB8AC3E}">
        <p14:creationId xmlns:p14="http://schemas.microsoft.com/office/powerpoint/2010/main" val="2091237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Mathematical operations on List</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     +  Concatenation </a:t>
            </a:r>
            <a:r>
              <a:rPr lang="en-US" sz="2800" dirty="0"/>
              <a:t>operator </a:t>
            </a:r>
            <a:endParaRPr lang="en-US" sz="2800" dirty="0" smtClean="0"/>
          </a:p>
          <a:p>
            <a:pPr>
              <a:buFont typeface="Wingdings" panose="05000000000000000000" pitchFamily="2" charset="2"/>
              <a:buChar char="Ø"/>
            </a:pPr>
            <a:r>
              <a:rPr lang="en-US" sz="2800" dirty="0" smtClean="0"/>
              <a:t>     *  </a:t>
            </a:r>
            <a:r>
              <a:rPr lang="en-US" sz="2800" dirty="0"/>
              <a:t>Repetition operator  </a:t>
            </a:r>
          </a:p>
          <a:p>
            <a:endParaRPr lang="en-US" dirty="0"/>
          </a:p>
        </p:txBody>
      </p:sp>
    </p:spTree>
    <p:extLst>
      <p:ext uri="{BB962C8B-B14F-4D97-AF65-F5344CB8AC3E}">
        <p14:creationId xmlns:p14="http://schemas.microsoft.com/office/powerpoint/2010/main" val="14217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1621"/>
            <a:ext cx="10058400" cy="1450757"/>
          </a:xfrm>
        </p:spPr>
        <p:txBody>
          <a:bodyPr/>
          <a:lstStyle/>
          <a:p>
            <a:r>
              <a:rPr lang="en-US" sz="3200" b="1" dirty="0"/>
              <a:t>Equality </a:t>
            </a:r>
            <a:r>
              <a:rPr lang="en-US" sz="3200" b="1" dirty="0" smtClean="0"/>
              <a:t>operators on List</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dirty="0" smtClean="0"/>
              <a:t>==</a:t>
            </a:r>
            <a:endParaRPr lang="en-US" dirty="0"/>
          </a:p>
          <a:p>
            <a:pPr lvl="0"/>
            <a:r>
              <a:rPr lang="en-US" b="1" dirty="0"/>
              <a:t>!=</a:t>
            </a:r>
            <a:endParaRPr lang="en-US" dirty="0"/>
          </a:p>
          <a:p>
            <a:endParaRPr lang="en-US" dirty="0"/>
          </a:p>
        </p:txBody>
      </p:sp>
    </p:spTree>
    <p:extLst>
      <p:ext uri="{BB962C8B-B14F-4D97-AF65-F5344CB8AC3E}">
        <p14:creationId xmlns:p14="http://schemas.microsoft.com/office/powerpoint/2010/main" val="344539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operators: </a:t>
            </a:r>
            <a:endParaRPr lang="en-US" sz="3200" b="1" dirty="0"/>
          </a:p>
        </p:txBody>
      </p:sp>
      <p:sp>
        <p:nvSpPr>
          <p:cNvPr id="3" name="Content Placeholder 2"/>
          <p:cNvSpPr>
            <a:spLocks noGrp="1"/>
          </p:cNvSpPr>
          <p:nvPr>
            <p:ph idx="1"/>
          </p:nvPr>
        </p:nvSpPr>
        <p:spPr/>
        <p:txBody>
          <a:bodyPr/>
          <a:lstStyle/>
          <a:p>
            <a:pPr lvl="0"/>
            <a:r>
              <a:rPr lang="en-US" b="1" dirty="0"/>
              <a:t>&lt; </a:t>
            </a:r>
            <a:endParaRPr lang="en-US" dirty="0"/>
          </a:p>
          <a:p>
            <a:pPr lvl="0"/>
            <a:r>
              <a:rPr lang="en-US" b="1" dirty="0"/>
              <a:t>&lt;=</a:t>
            </a:r>
            <a:endParaRPr lang="en-US" dirty="0"/>
          </a:p>
          <a:p>
            <a:pPr lvl="0"/>
            <a:r>
              <a:rPr lang="en-US" b="1" dirty="0"/>
              <a:t>&gt; </a:t>
            </a:r>
            <a:endParaRPr lang="en-US" dirty="0"/>
          </a:p>
          <a:p>
            <a:pPr lvl="0"/>
            <a:r>
              <a:rPr lang="en-US" b="1" dirty="0"/>
              <a:t>&gt;=</a:t>
            </a:r>
            <a:endParaRPr lang="en-US" dirty="0"/>
          </a:p>
          <a:p>
            <a:endParaRPr lang="en-US" dirty="0"/>
          </a:p>
        </p:txBody>
      </p:sp>
    </p:spTree>
    <p:extLst>
      <p:ext uri="{BB962C8B-B14F-4D97-AF65-F5344CB8AC3E}">
        <p14:creationId xmlns:p14="http://schemas.microsoft.com/office/powerpoint/2010/main" val="2474304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8988"/>
            <a:ext cx="10058400" cy="1450757"/>
          </a:xfrm>
        </p:spPr>
        <p:txBody>
          <a:bodyPr>
            <a:normAutofit/>
          </a:bodyPr>
          <a:lstStyle/>
          <a:p>
            <a:r>
              <a:rPr lang="en-US" sz="3200" b="1" dirty="0">
                <a:latin typeface="+mn-lt"/>
              </a:rPr>
              <a:t>Membership operators on List</a:t>
            </a:r>
            <a:r>
              <a:rPr lang="en-US" sz="3200" dirty="0">
                <a:latin typeface="+mn-lt"/>
              </a:rPr>
              <a:t/>
            </a:r>
            <a:br>
              <a:rPr lang="en-US" sz="3200" dirty="0">
                <a:latin typeface="+mn-lt"/>
              </a:rPr>
            </a:br>
            <a:endParaRPr lang="en-US" sz="3200" dirty="0">
              <a:latin typeface="+mn-lt"/>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2400" b="1" dirty="0" smtClean="0"/>
              <a:t>In</a:t>
            </a:r>
          </a:p>
          <a:p>
            <a:pPr lvl="0">
              <a:buFont typeface="Wingdings" panose="05000000000000000000" pitchFamily="2" charset="2"/>
              <a:buChar char="Ø"/>
            </a:pPr>
            <a:r>
              <a:rPr lang="en-US" sz="2400" b="1" dirty="0" smtClean="0"/>
              <a:t>not </a:t>
            </a:r>
            <a:r>
              <a:rPr lang="en-US" sz="2400" b="1" dirty="0"/>
              <a:t>in</a:t>
            </a:r>
          </a:p>
          <a:p>
            <a:endParaRPr lang="en-US" dirty="0"/>
          </a:p>
        </p:txBody>
      </p:sp>
    </p:spTree>
    <p:extLst>
      <p:ext uri="{BB962C8B-B14F-4D97-AF65-F5344CB8AC3E}">
        <p14:creationId xmlns:p14="http://schemas.microsoft.com/office/powerpoint/2010/main" val="92570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8988"/>
            <a:ext cx="10058400" cy="1450757"/>
          </a:xfrm>
        </p:spPr>
        <p:txBody>
          <a:bodyPr>
            <a:normAutofit/>
          </a:bodyPr>
          <a:lstStyle/>
          <a:p>
            <a:r>
              <a:rPr lang="en-US" sz="3200" b="1" dirty="0" smtClean="0">
                <a:latin typeface="+mn-lt"/>
              </a:rPr>
              <a:t>Identity </a:t>
            </a:r>
            <a:r>
              <a:rPr lang="en-US" sz="3200" b="1" dirty="0">
                <a:latin typeface="+mn-lt"/>
              </a:rPr>
              <a:t>operators on List</a:t>
            </a:r>
            <a:r>
              <a:rPr lang="en-US" sz="3200" dirty="0">
                <a:latin typeface="+mn-lt"/>
              </a:rPr>
              <a:t/>
            </a:r>
            <a:br>
              <a:rPr lang="en-US" sz="3200" dirty="0">
                <a:latin typeface="+mn-lt"/>
              </a:rPr>
            </a:br>
            <a:endParaRPr lang="en-US" sz="3200" dirty="0">
              <a:latin typeface="+mn-lt"/>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2800" b="1" dirty="0" smtClean="0"/>
              <a:t>is</a:t>
            </a:r>
          </a:p>
          <a:p>
            <a:pPr lvl="0">
              <a:buFont typeface="Wingdings" panose="05000000000000000000" pitchFamily="2" charset="2"/>
              <a:buChar char="Ø"/>
            </a:pPr>
            <a:r>
              <a:rPr lang="en-US" sz="2800" b="1" dirty="0" smtClean="0"/>
              <a:t>Is not </a:t>
            </a:r>
            <a:endParaRPr lang="en-US" sz="2800" b="1" dirty="0"/>
          </a:p>
          <a:p>
            <a:endParaRPr lang="en-US" dirty="0"/>
          </a:p>
        </p:txBody>
      </p:sp>
    </p:spTree>
    <p:extLst>
      <p:ext uri="{BB962C8B-B14F-4D97-AF65-F5344CB8AC3E}">
        <p14:creationId xmlns:p14="http://schemas.microsoft.com/office/powerpoint/2010/main" val="26505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7EC1EE"/>
      </a:accent1>
      <a:accent2>
        <a:srgbClr val="FFFE9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1131</Words>
  <Application>Microsoft Office PowerPoint</Application>
  <PresentationFormat>Widescreen</PresentationFormat>
  <Paragraphs>194</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Python List –Properties </vt:lpstr>
      <vt:lpstr>Different ways to create a List</vt:lpstr>
      <vt:lpstr>Accessing List elements </vt:lpstr>
      <vt:lpstr>Exercises: </vt:lpstr>
      <vt:lpstr>Mathematical operations on List</vt:lpstr>
      <vt:lpstr>Equality operators on List </vt:lpstr>
      <vt:lpstr>Relational operators: </vt:lpstr>
      <vt:lpstr>Membership operators on List </vt:lpstr>
      <vt:lpstr>Identity operators on List </vt:lpstr>
      <vt:lpstr>Functions and methods on list:</vt:lpstr>
      <vt:lpstr>Functions and methods on list:</vt:lpstr>
      <vt:lpstr>List manipulation:</vt:lpstr>
      <vt:lpstr>List manipulation:</vt:lpstr>
      <vt:lpstr>List manipulation:</vt:lpstr>
      <vt:lpstr>List manipulation..:</vt:lpstr>
      <vt:lpstr>List manipulation..:</vt:lpstr>
      <vt:lpstr>Remove method</vt:lpstr>
      <vt:lpstr>POP method:</vt:lpstr>
      <vt:lpstr>Clear method():</vt:lpstr>
      <vt:lpstr>Ordering list elements:</vt:lpstr>
      <vt:lpstr>Ordering list elements:</vt:lpstr>
      <vt:lpstr>Sort method():</vt:lpstr>
      <vt:lpstr>Sorted function:</vt:lpstr>
      <vt:lpstr>Copy method:</vt:lpstr>
    </vt:vector>
  </TitlesOfParts>
  <Company>ADVA Optical Networking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Ananthula</dc:creator>
  <cp:lastModifiedBy>Sandeep Ananthula</cp:lastModifiedBy>
  <cp:revision>123</cp:revision>
  <dcterms:created xsi:type="dcterms:W3CDTF">2020-01-21T11:55:26Z</dcterms:created>
  <dcterms:modified xsi:type="dcterms:W3CDTF">2020-03-17T14:50:41Z</dcterms:modified>
</cp:coreProperties>
</file>