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0" r:id="rId4"/>
    <p:sldId id="267" r:id="rId5"/>
    <p:sldId id="259" r:id="rId6"/>
    <p:sldId id="264" r:id="rId7"/>
    <p:sldId id="258" r:id="rId8"/>
    <p:sldId id="261"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tsme.alexsav@gmail.com" initials="i" lastIdx="1" clrIdx="0">
    <p:extLst>
      <p:ext uri="{19B8F6BF-5375-455C-9EA6-DF929625EA0E}">
        <p15:presenceInfo xmlns:p15="http://schemas.microsoft.com/office/powerpoint/2012/main" userId="4e7ba000bc48761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337" autoAdjust="0"/>
  </p:normalViewPr>
  <p:slideViewPr>
    <p:cSldViewPr snapToGrid="0">
      <p:cViewPr varScale="1">
        <p:scale>
          <a:sx n="79" d="100"/>
          <a:sy n="79" d="100"/>
        </p:scale>
        <p:origin x="850"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46"/>
    </p:cViewPr>
  </p:sorterViewPr>
  <p:notesViewPr>
    <p:cSldViewPr snapToGrid="0">
      <p:cViewPr varScale="1">
        <p:scale>
          <a:sx n="65" d="100"/>
          <a:sy n="65" d="100"/>
        </p:scale>
        <p:origin x="315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itsme\Desktop\Thinkful\First%20Capstone%20Assignment\Capstone%20Savenko%20check.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itsme\Desktop\Thinkful\First%20Capstone%20Assignment\Capstone%20Savenko%20check.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itsme\Desktop\Thinkful\First%20Capstone%20Assignment\Capstone%20Savenko%20check.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itsme\Desktop\Thinkful\First%20Capstone%20Assignment\Capstone%20Savenko%20check.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itsme\Desktop\Thinkful\First%20Capstone%20Assignment\Capstone%20Savenko%20check.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[Capstone Savenko check.xlsx]Branch Revenue!PivotTable12</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dirty="0"/>
              <a:t>Top 10 Branches</a:t>
            </a:r>
            <a:r>
              <a:rPr lang="en-US" sz="1600" baseline="0" dirty="0"/>
              <a:t> by Gross Revenue with Yearly costs </a:t>
            </a:r>
            <a:endParaRPr lang="en-US" sz="16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0552425708688765"/>
          <c:y val="9.4226236229293242E-2"/>
          <c:w val="0.86777045463944591"/>
          <c:h val="0.80355495256851572"/>
        </c:manualLayout>
      </c:layout>
      <c:barChart>
        <c:barDir val="col"/>
        <c:grouping val="clustered"/>
        <c:varyColors val="0"/>
        <c:ser>
          <c:idx val="0"/>
          <c:order val="0"/>
          <c:tx>
            <c:strRef>
              <c:f>'Branch Revenue'!$R$1</c:f>
              <c:strCache>
                <c:ptCount val="1"/>
                <c:pt idx="0">
                  <c:v>Sum of Branch gross revenue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'Branch Revenue'!$Q$2:$Q$12</c:f>
              <c:strCache>
                <c:ptCount val="10"/>
                <c:pt idx="0">
                  <c:v>Saint Louis, Missouri  22</c:v>
                </c:pt>
                <c:pt idx="1">
                  <c:v>Roanoke, Virginia  45</c:v>
                </c:pt>
                <c:pt idx="2">
                  <c:v>Houston, Texas  44</c:v>
                </c:pt>
                <c:pt idx="3">
                  <c:v>El Paso, Texas  29</c:v>
                </c:pt>
                <c:pt idx="4">
                  <c:v>Pomona, California  49</c:v>
                </c:pt>
                <c:pt idx="5">
                  <c:v>Denver, Colorado  7</c:v>
                </c:pt>
                <c:pt idx="6">
                  <c:v>Charlotte, North Carolina  24</c:v>
                </c:pt>
                <c:pt idx="7">
                  <c:v>Tampa, Florida  2</c:v>
                </c:pt>
                <c:pt idx="8">
                  <c:v>Los Angeles, California  42</c:v>
                </c:pt>
                <c:pt idx="9">
                  <c:v>Miami, Florida  32</c:v>
                </c:pt>
              </c:strCache>
            </c:strRef>
          </c:cat>
          <c:val>
            <c:numRef>
              <c:f>'Branch Revenue'!$R$2:$R$12</c:f>
              <c:numCache>
                <c:formatCode>_("$"* #,##0.00_);_("$"* \(#,##0.00\);_("$"* "-"??_);_(@_)</c:formatCode>
                <c:ptCount val="10"/>
                <c:pt idx="0">
                  <c:v>1349072</c:v>
                </c:pt>
                <c:pt idx="1">
                  <c:v>1347909</c:v>
                </c:pt>
                <c:pt idx="2">
                  <c:v>1347528</c:v>
                </c:pt>
                <c:pt idx="3">
                  <c:v>1344373</c:v>
                </c:pt>
                <c:pt idx="4">
                  <c:v>1343166</c:v>
                </c:pt>
                <c:pt idx="5">
                  <c:v>1342374</c:v>
                </c:pt>
                <c:pt idx="6">
                  <c:v>1338101</c:v>
                </c:pt>
                <c:pt idx="7">
                  <c:v>1328157</c:v>
                </c:pt>
                <c:pt idx="8">
                  <c:v>1326660</c:v>
                </c:pt>
                <c:pt idx="9">
                  <c:v>1322748</c:v>
                </c:pt>
              </c:numCache>
            </c:numRef>
          </c:val>
          <c:extLst>
            <c:ext xmlns:c16="http://schemas.microsoft.com/office/drawing/2014/chart" uri="{C3380CC4-5D6E-409C-BE32-E72D297353CC}">
              <c16:uniqueId val="{00000000-0F26-476E-B4F7-CF546D280EFE}"/>
            </c:ext>
          </c:extLst>
        </c:ser>
        <c:ser>
          <c:idx val="1"/>
          <c:order val="1"/>
          <c:tx>
            <c:strRef>
              <c:f>'Branch Revenue'!$S$1</c:f>
              <c:strCache>
                <c:ptCount val="1"/>
                <c:pt idx="0">
                  <c:v>Sum of Branch cost Year</c:v>
                </c:pt>
              </c:strCache>
            </c:strRef>
          </c:tx>
          <c:spPr>
            <a:solidFill>
              <a:schemeClr val="accent2"/>
            </a:solidFill>
            <a:ln>
              <a:noFill/>
            </a:ln>
            <a:effectLst/>
          </c:spPr>
          <c:invertIfNegative val="0"/>
          <c:cat>
            <c:strRef>
              <c:f>'Branch Revenue'!$Q$2:$Q$12</c:f>
              <c:strCache>
                <c:ptCount val="10"/>
                <c:pt idx="0">
                  <c:v>Saint Louis, Missouri  22</c:v>
                </c:pt>
                <c:pt idx="1">
                  <c:v>Roanoke, Virginia  45</c:v>
                </c:pt>
                <c:pt idx="2">
                  <c:v>Houston, Texas  44</c:v>
                </c:pt>
                <c:pt idx="3">
                  <c:v>El Paso, Texas  29</c:v>
                </c:pt>
                <c:pt idx="4">
                  <c:v>Pomona, California  49</c:v>
                </c:pt>
                <c:pt idx="5">
                  <c:v>Denver, Colorado  7</c:v>
                </c:pt>
                <c:pt idx="6">
                  <c:v>Charlotte, North Carolina  24</c:v>
                </c:pt>
                <c:pt idx="7">
                  <c:v>Tampa, Florida  2</c:v>
                </c:pt>
                <c:pt idx="8">
                  <c:v>Los Angeles, California  42</c:v>
                </c:pt>
                <c:pt idx="9">
                  <c:v>Miami, Florida  32</c:v>
                </c:pt>
              </c:strCache>
            </c:strRef>
          </c:cat>
          <c:val>
            <c:numRef>
              <c:f>'Branch Revenue'!$S$2:$S$12</c:f>
              <c:numCache>
                <c:formatCode>_("$"* #,##0.00_);_("$"* \(#,##0.00\);_("$"* "-"??_);_(@_)</c:formatCode>
                <c:ptCount val="10"/>
                <c:pt idx="0">
                  <c:v>674606.76</c:v>
                </c:pt>
                <c:pt idx="1">
                  <c:v>816485.15999999968</c:v>
                </c:pt>
                <c:pt idx="2">
                  <c:v>715525.20000000007</c:v>
                </c:pt>
                <c:pt idx="3">
                  <c:v>706241.15999999968</c:v>
                </c:pt>
                <c:pt idx="4">
                  <c:v>864708.47999999975</c:v>
                </c:pt>
                <c:pt idx="5">
                  <c:v>777533.6399999999</c:v>
                </c:pt>
                <c:pt idx="6">
                  <c:v>726273.96000000031</c:v>
                </c:pt>
                <c:pt idx="7">
                  <c:v>668379.23999999976</c:v>
                </c:pt>
                <c:pt idx="8">
                  <c:v>725414.6399999999</c:v>
                </c:pt>
                <c:pt idx="9">
                  <c:v>789833.04000000015</c:v>
                </c:pt>
              </c:numCache>
            </c:numRef>
          </c:val>
          <c:extLst>
            <c:ext xmlns:c16="http://schemas.microsoft.com/office/drawing/2014/chart" uri="{C3380CC4-5D6E-409C-BE32-E72D297353CC}">
              <c16:uniqueId val="{00000001-0F26-476E-B4F7-CF546D280EFE}"/>
            </c:ext>
          </c:extLst>
        </c:ser>
        <c:dLbls>
          <c:showLegendKey val="0"/>
          <c:showVal val="0"/>
          <c:showCatName val="0"/>
          <c:showSerName val="0"/>
          <c:showPercent val="0"/>
          <c:showBubbleSize val="0"/>
        </c:dLbls>
        <c:gapWidth val="219"/>
        <c:overlap val="-27"/>
        <c:axId val="746812559"/>
        <c:axId val="534312575"/>
      </c:barChart>
      <c:catAx>
        <c:axId val="746812559"/>
        <c:scaling>
          <c:orientation val="minMax"/>
        </c:scaling>
        <c:delete val="0"/>
        <c:axPos val="b"/>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dirty="0"/>
                  <a:t>Name of branch</a:t>
                </a:r>
              </a:p>
            </c:rich>
          </c:tx>
          <c:layout>
            <c:manualLayout>
              <c:xMode val="edge"/>
              <c:yMode val="edge"/>
              <c:x val="0.38299467686898281"/>
              <c:y val="0.95922007350454042"/>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534312575"/>
        <c:crosses val="autoZero"/>
        <c:auto val="1"/>
        <c:lblAlgn val="ctr"/>
        <c:lblOffset val="100"/>
        <c:noMultiLvlLbl val="0"/>
      </c:catAx>
      <c:valAx>
        <c:axId val="534312575"/>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7468125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[Capstone Savenko check.xlsx]Branch Revenue!PivotTable11</c:name>
    <c:fmtId val="5"/>
  </c:pivotSource>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dirty="0"/>
              <a:t>Bottom</a:t>
            </a:r>
            <a:r>
              <a:rPr lang="en-US" sz="1600" baseline="0" dirty="0"/>
              <a:t> 10 Branches by Net Revenue</a:t>
            </a:r>
            <a:endParaRPr lang="en-US" sz="1600" dirty="0"/>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'Branch Revenue'!$O$1</c:f>
              <c:strCache>
                <c:ptCount val="1"/>
                <c:pt idx="0">
                  <c:v>Total</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'Branch Revenue'!$N$2:$N$12</c:f>
              <c:strCache>
                <c:ptCount val="10"/>
                <c:pt idx="0">
                  <c:v>Pomona, California  49</c:v>
                </c:pt>
                <c:pt idx="1">
                  <c:v>Roanoke, Virginia  45</c:v>
                </c:pt>
                <c:pt idx="2">
                  <c:v>Amarillo, Texas  17</c:v>
                </c:pt>
                <c:pt idx="3">
                  <c:v>Miami, Florida  32</c:v>
                </c:pt>
                <c:pt idx="4">
                  <c:v>Charlotte, North Carolina  6</c:v>
                </c:pt>
                <c:pt idx="5">
                  <c:v>San Angelo, Texas  37</c:v>
                </c:pt>
                <c:pt idx="6">
                  <c:v>New York City, New York  16</c:v>
                </c:pt>
                <c:pt idx="7">
                  <c:v>York, Pennsylvania  26</c:v>
                </c:pt>
                <c:pt idx="8">
                  <c:v>Denver, Colorado  7</c:v>
                </c:pt>
                <c:pt idx="9">
                  <c:v>Washington, District of Columbia  20</c:v>
                </c:pt>
              </c:strCache>
            </c:strRef>
          </c:cat>
          <c:val>
            <c:numRef>
              <c:f>'Branch Revenue'!$O$2:$O$12</c:f>
              <c:numCache>
                <c:formatCode>_("$"* #,##0.00_);_("$"* \(#,##0.00\);_("$"* "-"??_);_(@_)</c:formatCode>
                <c:ptCount val="10"/>
                <c:pt idx="0">
                  <c:v>478457.52000000025</c:v>
                </c:pt>
                <c:pt idx="1">
                  <c:v>531423.84000000032</c:v>
                </c:pt>
                <c:pt idx="2">
                  <c:v>531732.7200000002</c:v>
                </c:pt>
                <c:pt idx="3">
                  <c:v>532914.95999999985</c:v>
                </c:pt>
                <c:pt idx="4">
                  <c:v>541579.0399999998</c:v>
                </c:pt>
                <c:pt idx="5">
                  <c:v>546491.56000000017</c:v>
                </c:pt>
                <c:pt idx="6">
                  <c:v>554329.67999999993</c:v>
                </c:pt>
                <c:pt idx="7">
                  <c:v>557598.03999999957</c:v>
                </c:pt>
                <c:pt idx="8">
                  <c:v>564840.3600000001</c:v>
                </c:pt>
                <c:pt idx="9">
                  <c:v>569925.40000000037</c:v>
                </c:pt>
              </c:numCache>
            </c:numRef>
          </c:val>
          <c:extLst>
            <c:ext xmlns:c16="http://schemas.microsoft.com/office/drawing/2014/chart" uri="{C3380CC4-5D6E-409C-BE32-E72D297353CC}">
              <c16:uniqueId val="{00000000-B222-437D-BFCA-75099F76046E}"/>
            </c:ext>
          </c:extLst>
        </c:ser>
        <c:dLbls>
          <c:showLegendKey val="0"/>
          <c:showVal val="0"/>
          <c:showCatName val="0"/>
          <c:showSerName val="0"/>
          <c:showPercent val="0"/>
          <c:showBubbleSize val="0"/>
        </c:dLbls>
        <c:gapWidth val="219"/>
        <c:overlap val="-27"/>
        <c:axId val="604167023"/>
        <c:axId val="713435791"/>
      </c:barChart>
      <c:catAx>
        <c:axId val="604167023"/>
        <c:scaling>
          <c:orientation val="minMax"/>
        </c:scaling>
        <c:delete val="0"/>
        <c:axPos val="b"/>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a:t>Name of Branch</a:t>
                </a:r>
              </a:p>
            </c:rich>
          </c:tx>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713435791"/>
        <c:crosses val="autoZero"/>
        <c:auto val="1"/>
        <c:lblAlgn val="ctr"/>
        <c:lblOffset val="100"/>
        <c:noMultiLvlLbl val="0"/>
      </c:catAx>
      <c:valAx>
        <c:axId val="713435791"/>
        <c:scaling>
          <c:orientation val="minMax"/>
        </c:scaling>
        <c:delete val="0"/>
        <c:axPos val="l"/>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a:t>Number in</a:t>
                </a:r>
                <a:r>
                  <a:rPr lang="en-US" sz="1100" baseline="0"/>
                  <a:t> Thousands</a:t>
                </a:r>
                <a:endParaRPr lang="en-US" sz="1100"/>
              </a:p>
            </c:rich>
          </c:tx>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6041670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[Capstone Savenko check.xlsx]Car calculations!PivotTable14</c:name>
    <c:fmtId val="4"/>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1800" b="0" i="0" baseline="0">
                <a:effectLst/>
              </a:rPr>
              <a:t>Top 10 rented cars (All Branches)</a:t>
            </a:r>
            <a:endParaRPr lang="en-US">
              <a:effectLst/>
            </a:endParaRPr>
          </a:p>
          <a:p>
            <a:pPr marL="0" marR="0" lvl="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en-US"/>
          </a:p>
        </c:rich>
      </c:tx>
      <c:layout>
        <c:manualLayout>
          <c:xMode val="edge"/>
          <c:yMode val="edge"/>
          <c:x val="0.33699739081859009"/>
          <c:y val="2.1068470039225511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'Car calculations'!$S$1</c:f>
              <c:strCache>
                <c:ptCount val="1"/>
                <c:pt idx="0">
                  <c:v>Total</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'Car calculations'!$R$2:$R$12</c:f>
              <c:strCache>
                <c:ptCount val="10"/>
                <c:pt idx="0">
                  <c:v>Ford Ranger 2017</c:v>
                </c:pt>
                <c:pt idx="1">
                  <c:v>Pontiac Grand Prix 2016</c:v>
                </c:pt>
                <c:pt idx="2">
                  <c:v>Honda Civic 2016</c:v>
                </c:pt>
                <c:pt idx="3">
                  <c:v>BMW 3 Series 2018</c:v>
                </c:pt>
                <c:pt idx="4">
                  <c:v>Lexus LS 2017</c:v>
                </c:pt>
                <c:pt idx="5">
                  <c:v>Mercury Grand Marquis 2016</c:v>
                </c:pt>
                <c:pt idx="6">
                  <c:v>Ford Mustang 2018</c:v>
                </c:pt>
                <c:pt idx="7">
                  <c:v>Honda Accord 2017</c:v>
                </c:pt>
                <c:pt idx="8">
                  <c:v>Maserati Quattroporte 2016</c:v>
                </c:pt>
                <c:pt idx="9">
                  <c:v>Dodge Viper 2018</c:v>
                </c:pt>
              </c:strCache>
            </c:strRef>
          </c:cat>
          <c:val>
            <c:numRef>
              <c:f>'Car calculations'!$S$2:$S$12</c:f>
              <c:numCache>
                <c:formatCode>General</c:formatCode>
                <c:ptCount val="10"/>
                <c:pt idx="0">
                  <c:v>1121</c:v>
                </c:pt>
                <c:pt idx="1">
                  <c:v>1096</c:v>
                </c:pt>
                <c:pt idx="2">
                  <c:v>1090</c:v>
                </c:pt>
                <c:pt idx="3">
                  <c:v>1050</c:v>
                </c:pt>
                <c:pt idx="4">
                  <c:v>943</c:v>
                </c:pt>
                <c:pt idx="5">
                  <c:v>929</c:v>
                </c:pt>
                <c:pt idx="6">
                  <c:v>926</c:v>
                </c:pt>
                <c:pt idx="7">
                  <c:v>902</c:v>
                </c:pt>
                <c:pt idx="8">
                  <c:v>896</c:v>
                </c:pt>
                <c:pt idx="9">
                  <c:v>885</c:v>
                </c:pt>
              </c:numCache>
            </c:numRef>
          </c:val>
          <c:extLst>
            <c:ext xmlns:c16="http://schemas.microsoft.com/office/drawing/2014/chart" uri="{C3380CC4-5D6E-409C-BE32-E72D297353CC}">
              <c16:uniqueId val="{00000000-B10B-4DE2-B6AB-071DAF95D8DA}"/>
            </c:ext>
          </c:extLst>
        </c:ser>
        <c:dLbls>
          <c:dLblPos val="outEnd"/>
          <c:showLegendKey val="0"/>
          <c:showVal val="1"/>
          <c:showCatName val="0"/>
          <c:showSerName val="0"/>
          <c:showPercent val="0"/>
          <c:showBubbleSize val="0"/>
        </c:dLbls>
        <c:gapWidth val="219"/>
        <c:overlap val="-27"/>
        <c:axId val="751603631"/>
        <c:axId val="599908511"/>
      </c:barChart>
      <c:catAx>
        <c:axId val="751603631"/>
        <c:scaling>
          <c:orientation val="minMax"/>
        </c:scaling>
        <c:delete val="0"/>
        <c:axPos val="b"/>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a:t>Name of cars</a:t>
                </a:r>
              </a:p>
            </c:rich>
          </c:tx>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599908511"/>
        <c:crosses val="autoZero"/>
        <c:auto val="1"/>
        <c:lblAlgn val="ctr"/>
        <c:lblOffset val="100"/>
        <c:noMultiLvlLbl val="0"/>
      </c:catAx>
      <c:valAx>
        <c:axId val="59990851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dirty="0"/>
                  <a:t>Number of rented</a:t>
                </a:r>
                <a:r>
                  <a:rPr lang="en-US" sz="1100" baseline="0" dirty="0"/>
                  <a:t> days</a:t>
                </a:r>
              </a:p>
              <a:p>
                <a:pPr>
                  <a:defRPr sz="1100"/>
                </a:pPr>
                <a:endParaRPr lang="en-US" sz="1100" dirty="0"/>
              </a:p>
            </c:rich>
          </c:tx>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7516036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[Capstone Savenko check.xlsx]Car calculations!PivotTable13</c:name>
    <c:fmtId val="3"/>
  </c:pivotSource>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dirty="0"/>
              <a:t>Top</a:t>
            </a:r>
            <a:r>
              <a:rPr lang="en-US" sz="1600" baseline="0" dirty="0"/>
              <a:t> 15 Cars With Accidents (All Branches)</a:t>
            </a:r>
            <a:endParaRPr lang="en-US" sz="1600" dirty="0"/>
          </a:p>
        </c:rich>
      </c:tx>
      <c:layout>
        <c:manualLayout>
          <c:xMode val="edge"/>
          <c:yMode val="edge"/>
          <c:x val="0.37036405246162851"/>
          <c:y val="3.0214443858415593E-2"/>
        </c:manualLayout>
      </c:layout>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'Car calculations'!$Q$1</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'Car calculations'!$P$2:$P$17</c:f>
              <c:strCache>
                <c:ptCount val="15"/>
                <c:pt idx="0">
                  <c:v>Dodge Viper 2018</c:v>
                </c:pt>
                <c:pt idx="1">
                  <c:v>Chevrolet S10 2017</c:v>
                </c:pt>
                <c:pt idx="2">
                  <c:v>Pontiac Grand Am 2018</c:v>
                </c:pt>
                <c:pt idx="3">
                  <c:v>BMW 3 Series 2018</c:v>
                </c:pt>
                <c:pt idx="4">
                  <c:v>Chevrolet Express 3500 2018</c:v>
                </c:pt>
                <c:pt idx="5">
                  <c:v>Ford Taurus 2017</c:v>
                </c:pt>
                <c:pt idx="6">
                  <c:v>Lincoln Town Car 2018</c:v>
                </c:pt>
                <c:pt idx="7">
                  <c:v>Pontiac Grand Prix 2016</c:v>
                </c:pt>
                <c:pt idx="8">
                  <c:v>Ford F250 2016</c:v>
                </c:pt>
                <c:pt idx="9">
                  <c:v>Chevrolet Express 3500 2017</c:v>
                </c:pt>
                <c:pt idx="10">
                  <c:v>Ford Ranger 2017</c:v>
                </c:pt>
                <c:pt idx="11">
                  <c:v>Chevrolet Blazer 2017</c:v>
                </c:pt>
                <c:pt idx="12">
                  <c:v>Ford Mustang 2016</c:v>
                </c:pt>
                <c:pt idx="13">
                  <c:v>Chevrolet TrailBlazer 2016</c:v>
                </c:pt>
                <c:pt idx="14">
                  <c:v>Ford Ranger 2018</c:v>
                </c:pt>
              </c:strCache>
            </c:strRef>
          </c:cat>
          <c:val>
            <c:numRef>
              <c:f>'Car calculations'!$Q$2:$Q$17</c:f>
              <c:numCache>
                <c:formatCode>General</c:formatCode>
                <c:ptCount val="15"/>
                <c:pt idx="0">
                  <c:v>18</c:v>
                </c:pt>
                <c:pt idx="1">
                  <c:v>17</c:v>
                </c:pt>
                <c:pt idx="2">
                  <c:v>15</c:v>
                </c:pt>
                <c:pt idx="3">
                  <c:v>15</c:v>
                </c:pt>
                <c:pt idx="4">
                  <c:v>14</c:v>
                </c:pt>
                <c:pt idx="5">
                  <c:v>14</c:v>
                </c:pt>
                <c:pt idx="6">
                  <c:v>13</c:v>
                </c:pt>
                <c:pt idx="7">
                  <c:v>13</c:v>
                </c:pt>
                <c:pt idx="8">
                  <c:v>13</c:v>
                </c:pt>
                <c:pt idx="9">
                  <c:v>12</c:v>
                </c:pt>
                <c:pt idx="10">
                  <c:v>12</c:v>
                </c:pt>
                <c:pt idx="11">
                  <c:v>12</c:v>
                </c:pt>
                <c:pt idx="12">
                  <c:v>12</c:v>
                </c:pt>
                <c:pt idx="13">
                  <c:v>12</c:v>
                </c:pt>
                <c:pt idx="14">
                  <c:v>12</c:v>
                </c:pt>
              </c:numCache>
            </c:numRef>
          </c:val>
          <c:extLst>
            <c:ext xmlns:c16="http://schemas.microsoft.com/office/drawing/2014/chart" uri="{C3380CC4-5D6E-409C-BE32-E72D297353CC}">
              <c16:uniqueId val="{00000000-9C0B-492B-8996-11BFE17070DF}"/>
            </c:ext>
          </c:extLst>
        </c:ser>
        <c:dLbls>
          <c:showLegendKey val="0"/>
          <c:showVal val="0"/>
          <c:showCatName val="0"/>
          <c:showSerName val="0"/>
          <c:showPercent val="0"/>
          <c:showBubbleSize val="0"/>
        </c:dLbls>
        <c:gapWidth val="219"/>
        <c:overlap val="-27"/>
        <c:axId val="725175455"/>
        <c:axId val="855296271"/>
      </c:barChart>
      <c:catAx>
        <c:axId val="725175455"/>
        <c:scaling>
          <c:orientation val="minMax"/>
        </c:scaling>
        <c:delete val="0"/>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Name</a:t>
                </a:r>
                <a:r>
                  <a:rPr lang="en-US" sz="1200" baseline="0"/>
                  <a:t> of cars</a:t>
                </a:r>
                <a:endParaRPr lang="en-US" sz="1200"/>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855296271"/>
        <c:crosses val="autoZero"/>
        <c:auto val="1"/>
        <c:lblAlgn val="ctr"/>
        <c:lblOffset val="100"/>
        <c:noMultiLvlLbl val="0"/>
      </c:catAx>
      <c:valAx>
        <c:axId val="8552962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r>
                  <a:rPr lang="en-US" sz="1050" dirty="0"/>
                  <a:t>Number of accidents</a:t>
                </a:r>
              </a:p>
            </c:rich>
          </c:tx>
          <c:overlay val="0"/>
          <c:spPr>
            <a:noFill/>
            <a:ln>
              <a:noFill/>
            </a:ln>
            <a:effectLst/>
          </c:spPr>
          <c:txPr>
            <a:bodyPr rot="-54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7251754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Baseline</a:t>
            </a:r>
            <a:r>
              <a:rPr lang="en-US" baseline="0"/>
              <a:t> VS Strategies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2"/>
          <c:order val="0"/>
          <c:tx>
            <c:strRef>
              <c:f>Strategies!$A$11</c:f>
              <c:strCache>
                <c:ptCount val="1"/>
                <c:pt idx="0">
                  <c:v>Net branches revenue</c:v>
                </c:pt>
              </c:strCache>
            </c:strRef>
          </c:tx>
          <c:spPr>
            <a:solidFill>
              <a:schemeClr val="accent6"/>
            </a:solidFill>
            <a:ln>
              <a:noFill/>
            </a:ln>
            <a:effectLst/>
          </c:spPr>
          <c:invertIfNegative val="0"/>
          <c:cat>
            <c:strRef>
              <c:f>Strategies!$B$8:$E$8</c:f>
              <c:strCache>
                <c:ptCount val="4"/>
                <c:pt idx="0">
                  <c:v>Baseline</c:v>
                </c:pt>
                <c:pt idx="1">
                  <c:v>Str1 (Incr. N. of branches)</c:v>
                </c:pt>
                <c:pt idx="2">
                  <c:v>Str 2 (Increase Prices)</c:v>
                </c:pt>
                <c:pt idx="3">
                  <c:v>Combined strategy</c:v>
                </c:pt>
              </c:strCache>
            </c:strRef>
          </c:cat>
          <c:val>
            <c:numRef>
              <c:f>Strategies!$B$11:$E$11</c:f>
              <c:numCache>
                <c:formatCode>_("$"* #,##0_);_("$"* \(#,##0\);_("$"* "-"??_);_(@_)</c:formatCode>
                <c:ptCount val="4"/>
                <c:pt idx="0">
                  <c:v>31789241.359999988</c:v>
                </c:pt>
                <c:pt idx="1">
                  <c:v>44504937.903999977</c:v>
                </c:pt>
                <c:pt idx="2" formatCode="_(&quot;$&quot;* #,##0.00_);_(&quot;$&quot;* \(#,##0.00\);_(&quot;$&quot;* &quot;-&quot;??_);_(@_)">
                  <c:v>41519130.859999985</c:v>
                </c:pt>
                <c:pt idx="3" formatCode="_(&quot;$&quot;* #,##0.00_);_(&quot;$&quot;* \(#,##0.00\);_(&quot;$&quot;* &quot;-&quot;??_);_(@_)">
                  <c:v>58126783.203999974</c:v>
                </c:pt>
              </c:numCache>
            </c:numRef>
          </c:val>
          <c:extLst>
            <c:ext xmlns:c16="http://schemas.microsoft.com/office/drawing/2014/chart" uri="{C3380CC4-5D6E-409C-BE32-E72D297353CC}">
              <c16:uniqueId val="{00000000-C049-4DD5-BEB1-B3F68B22F5BF}"/>
            </c:ext>
          </c:extLst>
        </c:ser>
        <c:ser>
          <c:idx val="1"/>
          <c:order val="1"/>
          <c:tx>
            <c:strRef>
              <c:f>Strategies!$A$10</c:f>
              <c:strCache>
                <c:ptCount val="1"/>
                <c:pt idx="0">
                  <c:v>Branches cost</c:v>
                </c:pt>
              </c:strCache>
            </c:strRef>
          </c:tx>
          <c:spPr>
            <a:solidFill>
              <a:schemeClr val="accent4"/>
            </a:solidFill>
            <a:ln>
              <a:noFill/>
            </a:ln>
            <a:effectLst/>
          </c:spPr>
          <c:invertIfNegative val="0"/>
          <c:cat>
            <c:strRef>
              <c:f>Strategies!$B$8:$E$8</c:f>
              <c:strCache>
                <c:ptCount val="4"/>
                <c:pt idx="0">
                  <c:v>Baseline</c:v>
                </c:pt>
                <c:pt idx="1">
                  <c:v>Str1 (Incr. N. of branches)</c:v>
                </c:pt>
                <c:pt idx="2">
                  <c:v>Str 2 (Increase Prices)</c:v>
                </c:pt>
                <c:pt idx="3">
                  <c:v>Combined strategy</c:v>
                </c:pt>
              </c:strCache>
            </c:strRef>
          </c:cat>
          <c:val>
            <c:numRef>
              <c:f>Strategies!$B$10:$E$10</c:f>
              <c:numCache>
                <c:formatCode>_("$"* #,##0_);_("$"* \(#,##0\);_("$"* "-"??_);_(@_)</c:formatCode>
                <c:ptCount val="4"/>
                <c:pt idx="0">
                  <c:v>33076688.640000012</c:v>
                </c:pt>
                <c:pt idx="1">
                  <c:v>46307364.096000023</c:v>
                </c:pt>
                <c:pt idx="2" formatCode="_(&quot;$&quot;* #,##0.00_);_(&quot;$&quot;* \(#,##0.00\);_(&quot;$&quot;* &quot;-&quot;??_);_(@_)">
                  <c:v>33076688.640000015</c:v>
                </c:pt>
                <c:pt idx="3" formatCode="_(&quot;$&quot;* #,##0.00_);_(&quot;$&quot;* \(#,##0.00\);_(&quot;$&quot;* &quot;-&quot;??_);_(@_)">
                  <c:v>46307364.096000023</c:v>
                </c:pt>
              </c:numCache>
            </c:numRef>
          </c:val>
          <c:extLst>
            <c:ext xmlns:c16="http://schemas.microsoft.com/office/drawing/2014/chart" uri="{C3380CC4-5D6E-409C-BE32-E72D297353CC}">
              <c16:uniqueId val="{00000001-C049-4DD5-BEB1-B3F68B22F5BF}"/>
            </c:ext>
          </c:extLst>
        </c:ser>
        <c:ser>
          <c:idx val="0"/>
          <c:order val="2"/>
          <c:tx>
            <c:strRef>
              <c:f>Strategies!$A$9</c:f>
              <c:strCache>
                <c:ptCount val="1"/>
                <c:pt idx="0">
                  <c:v>Gross branches revenue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Strategies!$B$8:$E$8</c:f>
              <c:strCache>
                <c:ptCount val="4"/>
                <c:pt idx="0">
                  <c:v>Baseline</c:v>
                </c:pt>
                <c:pt idx="1">
                  <c:v>Str1 (Incr. N. of branches)</c:v>
                </c:pt>
                <c:pt idx="2">
                  <c:v>Str 2 (Increase Prices)</c:v>
                </c:pt>
                <c:pt idx="3">
                  <c:v>Combined strategy</c:v>
                </c:pt>
              </c:strCache>
            </c:strRef>
          </c:cat>
          <c:val>
            <c:numRef>
              <c:f>Strategies!$B$9:$E$9</c:f>
              <c:numCache>
                <c:formatCode>_("$"* #,##0_);_("$"* \(#,##0\);_("$"* "-"??_);_(@_)</c:formatCode>
                <c:ptCount val="4"/>
                <c:pt idx="0">
                  <c:v>64865930</c:v>
                </c:pt>
                <c:pt idx="1">
                  <c:v>90812302</c:v>
                </c:pt>
                <c:pt idx="2" formatCode="_(&quot;$&quot;* #,##0.00_);_(&quot;$&quot;* \(#,##0.00\);_(&quot;$&quot;* &quot;-&quot;??_);_(@_)">
                  <c:v>74595819.5</c:v>
                </c:pt>
                <c:pt idx="3" formatCode="_(&quot;$&quot;* #,##0.00_);_(&quot;$&quot;* \(#,##0.00\);_(&quot;$&quot;* &quot;-&quot;??_);_(@_)">
                  <c:v>104434147.3</c:v>
                </c:pt>
              </c:numCache>
            </c:numRef>
          </c:val>
          <c:extLst>
            <c:ext xmlns:c16="http://schemas.microsoft.com/office/drawing/2014/chart" uri="{C3380CC4-5D6E-409C-BE32-E72D297353CC}">
              <c16:uniqueId val="{00000002-C049-4DD5-BEB1-B3F68B22F5BF}"/>
            </c:ext>
          </c:extLst>
        </c:ser>
        <c:dLbls>
          <c:showLegendKey val="0"/>
          <c:showVal val="0"/>
          <c:showCatName val="0"/>
          <c:showSerName val="0"/>
          <c:showPercent val="0"/>
          <c:showBubbleSize val="0"/>
        </c:dLbls>
        <c:gapWidth val="182"/>
        <c:axId val="1016269679"/>
        <c:axId val="721428079"/>
      </c:barChart>
      <c:catAx>
        <c:axId val="1016269679"/>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Name of</a:t>
                </a:r>
                <a:r>
                  <a:rPr lang="en-US" baseline="0"/>
                  <a:t> strategies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721428079"/>
        <c:crosses val="autoZero"/>
        <c:auto val="1"/>
        <c:lblAlgn val="ctr"/>
        <c:lblOffset val="100"/>
        <c:noMultiLvlLbl val="0"/>
      </c:catAx>
      <c:valAx>
        <c:axId val="72142807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a:t>Numbers</a:t>
                </a:r>
              </a:p>
            </c:rich>
          </c:tx>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1016269679"/>
        <c:crosses val="autoZero"/>
        <c:crossBetween val="between"/>
      </c:valAx>
      <c:spPr>
        <a:noFill/>
        <a:ln>
          <a:noFill/>
        </a:ln>
        <a:effectLst/>
      </c:spPr>
    </c:plotArea>
    <c:legend>
      <c:legendPos val="r"/>
      <c:layout>
        <c:manualLayout>
          <c:xMode val="edge"/>
          <c:yMode val="edge"/>
          <c:x val="0.73272788713433357"/>
          <c:y val="0.38212331392745952"/>
          <c:w val="0.26033333627760863"/>
          <c:h val="0.22237676941218415"/>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7">
  <a:schemeClr val="accent4"/>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3D7F3A-C023-424A-9B02-0C7524681EB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0FFC03B-DA11-40DC-B15D-690189F5C8DD}">
      <dgm:prSet/>
      <dgm:spPr/>
      <dgm:t>
        <a:bodyPr/>
        <a:lstStyle/>
        <a:p>
          <a:pPr>
            <a:lnSpc>
              <a:spcPct val="100000"/>
            </a:lnSpc>
          </a:pPr>
          <a:r>
            <a:rPr lang="en-US" dirty="0"/>
            <a:t>Increase prices for renting cars</a:t>
          </a:r>
        </a:p>
      </dgm:t>
    </dgm:pt>
    <dgm:pt modelId="{8296C508-6BFC-401C-84CA-5C33D399B3B6}" type="parTrans" cxnId="{63807596-3604-464F-9B6A-DB590E71790C}">
      <dgm:prSet/>
      <dgm:spPr/>
      <dgm:t>
        <a:bodyPr/>
        <a:lstStyle/>
        <a:p>
          <a:endParaRPr lang="en-US"/>
        </a:p>
      </dgm:t>
    </dgm:pt>
    <dgm:pt modelId="{7F05607E-400F-40F1-AE65-5887E96DEB49}" type="sibTrans" cxnId="{63807596-3604-464F-9B6A-DB590E71790C}">
      <dgm:prSet/>
      <dgm:spPr/>
      <dgm:t>
        <a:bodyPr/>
        <a:lstStyle/>
        <a:p>
          <a:endParaRPr lang="en-US"/>
        </a:p>
      </dgm:t>
    </dgm:pt>
    <dgm:pt modelId="{3F6ACD1A-EECA-4EE5-8B4F-5636E2C00009}">
      <dgm:prSet/>
      <dgm:spPr/>
      <dgm:t>
        <a:bodyPr/>
        <a:lstStyle/>
        <a:p>
          <a:pPr>
            <a:lnSpc>
              <a:spcPct val="100000"/>
            </a:lnSpc>
          </a:pPr>
          <a:r>
            <a:rPr lang="en-US" dirty="0"/>
            <a:t>Increase number of branches</a:t>
          </a:r>
        </a:p>
      </dgm:t>
    </dgm:pt>
    <dgm:pt modelId="{2B85EAEE-DBE6-4F12-BC2B-ED0D26308721}" type="parTrans" cxnId="{32F2D11F-8D5C-4E95-BF91-20B870588202}">
      <dgm:prSet/>
      <dgm:spPr/>
      <dgm:t>
        <a:bodyPr/>
        <a:lstStyle/>
        <a:p>
          <a:endParaRPr lang="en-US"/>
        </a:p>
      </dgm:t>
    </dgm:pt>
    <dgm:pt modelId="{A1592316-90AF-4A38-B686-885EF2CD83B3}" type="sibTrans" cxnId="{32F2D11F-8D5C-4E95-BF91-20B870588202}">
      <dgm:prSet/>
      <dgm:spPr/>
      <dgm:t>
        <a:bodyPr/>
        <a:lstStyle/>
        <a:p>
          <a:endParaRPr lang="en-US"/>
        </a:p>
      </dgm:t>
    </dgm:pt>
    <dgm:pt modelId="{7B57A0B6-B072-4556-836B-220EA8A0CA92}" type="pres">
      <dgm:prSet presAssocID="{AE3D7F3A-C023-424A-9B02-0C7524681EB8}" presName="root" presStyleCnt="0">
        <dgm:presLayoutVars>
          <dgm:dir/>
          <dgm:resizeHandles val="exact"/>
        </dgm:presLayoutVars>
      </dgm:prSet>
      <dgm:spPr/>
    </dgm:pt>
    <dgm:pt modelId="{CD0FF9CE-6A0E-4A7D-9F20-59FE60698176}" type="pres">
      <dgm:prSet presAssocID="{3F6ACD1A-EECA-4EE5-8B4F-5636E2C00009}" presName="compNode" presStyleCnt="0"/>
      <dgm:spPr/>
    </dgm:pt>
    <dgm:pt modelId="{01DEDB8B-54E2-4765-9C6A-A6AB773D45BE}" type="pres">
      <dgm:prSet presAssocID="{3F6ACD1A-EECA-4EE5-8B4F-5636E2C00009}" presName="bgRect" presStyleLbl="bgShp" presStyleIdx="0" presStyleCnt="2"/>
      <dgm:spPr/>
    </dgm:pt>
    <dgm:pt modelId="{95CAFF7E-BAD1-42B4-A4F4-6151820B5B54}" type="pres">
      <dgm:prSet presAssocID="{3F6ACD1A-EECA-4EE5-8B4F-5636E2C0000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1215809B-A04E-48D0-B175-B94B774387A9}" type="pres">
      <dgm:prSet presAssocID="{3F6ACD1A-EECA-4EE5-8B4F-5636E2C00009}" presName="spaceRect" presStyleCnt="0"/>
      <dgm:spPr/>
    </dgm:pt>
    <dgm:pt modelId="{C5F736DC-F036-4309-BB43-EEA5BD7C9C16}" type="pres">
      <dgm:prSet presAssocID="{3F6ACD1A-EECA-4EE5-8B4F-5636E2C00009}" presName="parTx" presStyleLbl="revTx" presStyleIdx="0" presStyleCnt="2">
        <dgm:presLayoutVars>
          <dgm:chMax val="0"/>
          <dgm:chPref val="0"/>
        </dgm:presLayoutVars>
      </dgm:prSet>
      <dgm:spPr/>
    </dgm:pt>
    <dgm:pt modelId="{C6A14D01-D075-4EA7-A2F5-886808F8387F}" type="pres">
      <dgm:prSet presAssocID="{A1592316-90AF-4A38-B686-885EF2CD83B3}" presName="sibTrans" presStyleCnt="0"/>
      <dgm:spPr/>
    </dgm:pt>
    <dgm:pt modelId="{51B45505-0B66-46F2-B949-C78DC26A8447}" type="pres">
      <dgm:prSet presAssocID="{60FFC03B-DA11-40DC-B15D-690189F5C8DD}" presName="compNode" presStyleCnt="0"/>
      <dgm:spPr/>
    </dgm:pt>
    <dgm:pt modelId="{DFC11A8C-3732-4FCE-A44E-85BD138C3326}" type="pres">
      <dgm:prSet presAssocID="{60FFC03B-DA11-40DC-B15D-690189F5C8DD}" presName="bgRect" presStyleLbl="bgShp" presStyleIdx="1" presStyleCnt="2"/>
      <dgm:spPr/>
    </dgm:pt>
    <dgm:pt modelId="{78BC793C-13C3-4C4A-AF9B-BEF9995E175F}" type="pres">
      <dgm:prSet presAssocID="{60FFC03B-DA11-40DC-B15D-690189F5C8DD}" presName="iconRect" presStyleLbl="node1" presStyleIdx="1" presStyleCnt="2" custLinFactNeighborX="3843" custLinFactNeighborY="-961"/>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r"/>
        </a:ext>
      </dgm:extLst>
    </dgm:pt>
    <dgm:pt modelId="{6435472B-0173-4B8A-A7E7-B71631160670}" type="pres">
      <dgm:prSet presAssocID="{60FFC03B-DA11-40DC-B15D-690189F5C8DD}" presName="spaceRect" presStyleCnt="0"/>
      <dgm:spPr/>
    </dgm:pt>
    <dgm:pt modelId="{0D66F2B4-BBF1-4F52-B65E-80EA85E51F4D}" type="pres">
      <dgm:prSet presAssocID="{60FFC03B-DA11-40DC-B15D-690189F5C8DD}" presName="parTx" presStyleLbl="revTx" presStyleIdx="1" presStyleCnt="2">
        <dgm:presLayoutVars>
          <dgm:chMax val="0"/>
          <dgm:chPref val="0"/>
        </dgm:presLayoutVars>
      </dgm:prSet>
      <dgm:spPr/>
    </dgm:pt>
  </dgm:ptLst>
  <dgm:cxnLst>
    <dgm:cxn modelId="{32F2D11F-8D5C-4E95-BF91-20B870588202}" srcId="{AE3D7F3A-C023-424A-9B02-0C7524681EB8}" destId="{3F6ACD1A-EECA-4EE5-8B4F-5636E2C00009}" srcOrd="0" destOrd="0" parTransId="{2B85EAEE-DBE6-4F12-BC2B-ED0D26308721}" sibTransId="{A1592316-90AF-4A38-B686-885EF2CD83B3}"/>
    <dgm:cxn modelId="{2CBF6A81-4D14-4112-BF1A-8DEF9B826553}" type="presOf" srcId="{60FFC03B-DA11-40DC-B15D-690189F5C8DD}" destId="{0D66F2B4-BBF1-4F52-B65E-80EA85E51F4D}" srcOrd="0" destOrd="0" presId="urn:microsoft.com/office/officeart/2018/2/layout/IconVerticalSolidList"/>
    <dgm:cxn modelId="{63807596-3604-464F-9B6A-DB590E71790C}" srcId="{AE3D7F3A-C023-424A-9B02-0C7524681EB8}" destId="{60FFC03B-DA11-40DC-B15D-690189F5C8DD}" srcOrd="1" destOrd="0" parTransId="{8296C508-6BFC-401C-84CA-5C33D399B3B6}" sibTransId="{7F05607E-400F-40F1-AE65-5887E96DEB49}"/>
    <dgm:cxn modelId="{C3EA88B7-BBC0-44B9-AD38-38570FF9D0E4}" type="presOf" srcId="{AE3D7F3A-C023-424A-9B02-0C7524681EB8}" destId="{7B57A0B6-B072-4556-836B-220EA8A0CA92}" srcOrd="0" destOrd="0" presId="urn:microsoft.com/office/officeart/2018/2/layout/IconVerticalSolidList"/>
    <dgm:cxn modelId="{043505B8-41F8-4408-8F14-E6EBCCE828DF}" type="presOf" srcId="{3F6ACD1A-EECA-4EE5-8B4F-5636E2C00009}" destId="{C5F736DC-F036-4309-BB43-EEA5BD7C9C16}" srcOrd="0" destOrd="0" presId="urn:microsoft.com/office/officeart/2018/2/layout/IconVerticalSolidList"/>
    <dgm:cxn modelId="{8994B7C5-EB2B-4989-B250-1588C987B538}" type="presParOf" srcId="{7B57A0B6-B072-4556-836B-220EA8A0CA92}" destId="{CD0FF9CE-6A0E-4A7D-9F20-59FE60698176}" srcOrd="0" destOrd="0" presId="urn:microsoft.com/office/officeart/2018/2/layout/IconVerticalSolidList"/>
    <dgm:cxn modelId="{61298097-CFC6-49F1-809A-DEE56ED54019}" type="presParOf" srcId="{CD0FF9CE-6A0E-4A7D-9F20-59FE60698176}" destId="{01DEDB8B-54E2-4765-9C6A-A6AB773D45BE}" srcOrd="0" destOrd="0" presId="urn:microsoft.com/office/officeart/2018/2/layout/IconVerticalSolidList"/>
    <dgm:cxn modelId="{68F94AAC-83C1-494A-A0E4-275B8E25D0E7}" type="presParOf" srcId="{CD0FF9CE-6A0E-4A7D-9F20-59FE60698176}" destId="{95CAFF7E-BAD1-42B4-A4F4-6151820B5B54}" srcOrd="1" destOrd="0" presId="urn:microsoft.com/office/officeart/2018/2/layout/IconVerticalSolidList"/>
    <dgm:cxn modelId="{F7BACD7F-F674-44A2-A62E-AE1508869C24}" type="presParOf" srcId="{CD0FF9CE-6A0E-4A7D-9F20-59FE60698176}" destId="{1215809B-A04E-48D0-B175-B94B774387A9}" srcOrd="2" destOrd="0" presId="urn:microsoft.com/office/officeart/2018/2/layout/IconVerticalSolidList"/>
    <dgm:cxn modelId="{2BF38D74-7FC5-4328-87C6-B47964B8F351}" type="presParOf" srcId="{CD0FF9CE-6A0E-4A7D-9F20-59FE60698176}" destId="{C5F736DC-F036-4309-BB43-EEA5BD7C9C16}" srcOrd="3" destOrd="0" presId="urn:microsoft.com/office/officeart/2018/2/layout/IconVerticalSolidList"/>
    <dgm:cxn modelId="{B03474C9-62B1-4324-B6F7-D8B93D1539A9}" type="presParOf" srcId="{7B57A0B6-B072-4556-836B-220EA8A0CA92}" destId="{C6A14D01-D075-4EA7-A2F5-886808F8387F}" srcOrd="1" destOrd="0" presId="urn:microsoft.com/office/officeart/2018/2/layout/IconVerticalSolidList"/>
    <dgm:cxn modelId="{014B5B76-C7B2-4A89-A99B-7113497FE3A9}" type="presParOf" srcId="{7B57A0B6-B072-4556-836B-220EA8A0CA92}" destId="{51B45505-0B66-46F2-B949-C78DC26A8447}" srcOrd="2" destOrd="0" presId="urn:microsoft.com/office/officeart/2018/2/layout/IconVerticalSolidList"/>
    <dgm:cxn modelId="{7A0FFDCD-301D-4061-8CD6-0DE2BDCA5337}" type="presParOf" srcId="{51B45505-0B66-46F2-B949-C78DC26A8447}" destId="{DFC11A8C-3732-4FCE-A44E-85BD138C3326}" srcOrd="0" destOrd="0" presId="urn:microsoft.com/office/officeart/2018/2/layout/IconVerticalSolidList"/>
    <dgm:cxn modelId="{8DEE4428-D23A-4DAC-AC12-1327D1575126}" type="presParOf" srcId="{51B45505-0B66-46F2-B949-C78DC26A8447}" destId="{78BC793C-13C3-4C4A-AF9B-BEF9995E175F}" srcOrd="1" destOrd="0" presId="urn:microsoft.com/office/officeart/2018/2/layout/IconVerticalSolidList"/>
    <dgm:cxn modelId="{DCA0D8BD-78B5-4642-8CE2-402183947968}" type="presParOf" srcId="{51B45505-0B66-46F2-B949-C78DC26A8447}" destId="{6435472B-0173-4B8A-A7E7-B71631160670}" srcOrd="2" destOrd="0" presId="urn:microsoft.com/office/officeart/2018/2/layout/IconVerticalSolidList"/>
    <dgm:cxn modelId="{225E7AF9-79B4-4B31-8B55-144589B31B11}" type="presParOf" srcId="{51B45505-0B66-46F2-B949-C78DC26A8447}" destId="{0D66F2B4-BBF1-4F52-B65E-80EA85E51F4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DEDB8B-54E2-4765-9C6A-A6AB773D45BE}">
      <dsp:nvSpPr>
        <dsp:cNvPr id="0" name=""/>
        <dsp:cNvSpPr/>
      </dsp:nvSpPr>
      <dsp:spPr>
        <a:xfrm>
          <a:off x="0" y="956381"/>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CAFF7E-BAD1-42B4-A4F4-6151820B5B54}">
      <dsp:nvSpPr>
        <dsp:cNvPr id="0" name=""/>
        <dsp:cNvSpPr/>
      </dsp:nvSpPr>
      <dsp:spPr>
        <a:xfrm>
          <a:off x="534102" y="1353647"/>
          <a:ext cx="971095" cy="971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F736DC-F036-4309-BB43-EEA5BD7C9C16}">
      <dsp:nvSpPr>
        <dsp:cNvPr id="0" name=""/>
        <dsp:cNvSpPr/>
      </dsp:nvSpPr>
      <dsp:spPr>
        <a:xfrm>
          <a:off x="2039300" y="956381"/>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111250">
            <a:lnSpc>
              <a:spcPct val="100000"/>
            </a:lnSpc>
            <a:spcBef>
              <a:spcPct val="0"/>
            </a:spcBef>
            <a:spcAft>
              <a:spcPct val="35000"/>
            </a:spcAft>
            <a:buNone/>
          </a:pPr>
          <a:r>
            <a:rPr lang="en-US" sz="2500" kern="1200" dirty="0"/>
            <a:t>Increase number of branches</a:t>
          </a:r>
        </a:p>
      </dsp:txBody>
      <dsp:txXfrm>
        <a:off x="2039300" y="956381"/>
        <a:ext cx="4474303" cy="1765627"/>
      </dsp:txXfrm>
    </dsp:sp>
    <dsp:sp modelId="{DFC11A8C-3732-4FCE-A44E-85BD138C3326}">
      <dsp:nvSpPr>
        <dsp:cNvPr id="0" name=""/>
        <dsp:cNvSpPr/>
      </dsp:nvSpPr>
      <dsp:spPr>
        <a:xfrm>
          <a:off x="0" y="3163416"/>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BC793C-13C3-4C4A-AF9B-BEF9995E175F}">
      <dsp:nvSpPr>
        <dsp:cNvPr id="0" name=""/>
        <dsp:cNvSpPr/>
      </dsp:nvSpPr>
      <dsp:spPr>
        <a:xfrm>
          <a:off x="571421" y="3551350"/>
          <a:ext cx="971095" cy="971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66F2B4-BBF1-4F52-B65E-80EA85E51F4D}">
      <dsp:nvSpPr>
        <dsp:cNvPr id="0" name=""/>
        <dsp:cNvSpPr/>
      </dsp:nvSpPr>
      <dsp:spPr>
        <a:xfrm>
          <a:off x="2039300" y="3163416"/>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111250">
            <a:lnSpc>
              <a:spcPct val="100000"/>
            </a:lnSpc>
            <a:spcBef>
              <a:spcPct val="0"/>
            </a:spcBef>
            <a:spcAft>
              <a:spcPct val="35000"/>
            </a:spcAft>
            <a:buNone/>
          </a:pPr>
          <a:r>
            <a:rPr lang="en-US" sz="2500" kern="1200" dirty="0"/>
            <a:t>Increase prices for renting cars</a:t>
          </a:r>
        </a:p>
      </dsp:txBody>
      <dsp:txXfrm>
        <a:off x="2039300" y="3163416"/>
        <a:ext cx="4474303" cy="176562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7E1A46-F8EA-4539-913A-3B0F03055CB8}" type="datetimeFigureOut">
              <a:rPr lang="en-US" smtClean="0"/>
              <a:t>10/9/2020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24C0F9-9CEC-4C77-899B-DAEF7ABE1B59}" type="slidenum">
              <a:rPr lang="en-US" smtClean="0"/>
              <a:t>‹#›</a:t>
            </a:fld>
            <a:endParaRPr lang="en-US"/>
          </a:p>
        </p:txBody>
      </p:sp>
    </p:spTree>
    <p:extLst>
      <p:ext uri="{BB962C8B-B14F-4D97-AF65-F5344CB8AC3E}">
        <p14:creationId xmlns:p14="http://schemas.microsoft.com/office/powerpoint/2010/main" val="2987409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Hello! My name is Aleksandr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Savenko</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I’m a student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Thinkful</a:t>
            </a:r>
            <a:r>
              <a:rPr lang="en-US" sz="1800" dirty="0">
                <a:effectLst/>
                <a:latin typeface="Calibri" panose="020F0502020204030204" pitchFamily="34" charset="0"/>
                <a:ea typeface="Calibri" panose="020F0502020204030204" pitchFamily="34" charset="0"/>
                <a:cs typeface="Times New Roman" panose="02020603050405020304" pitchFamily="18" charset="0"/>
              </a:rPr>
              <a:t> Data Immersion Cohort 8</a:t>
            </a:r>
          </a:p>
          <a:p>
            <a:endParaRPr lang="en-US" dirty="0"/>
          </a:p>
        </p:txBody>
      </p:sp>
      <p:sp>
        <p:nvSpPr>
          <p:cNvPr id="4" name="Slide Number Placeholder 3"/>
          <p:cNvSpPr>
            <a:spLocks noGrp="1"/>
          </p:cNvSpPr>
          <p:nvPr>
            <p:ph type="sldNum" sz="quarter" idx="5"/>
          </p:nvPr>
        </p:nvSpPr>
        <p:spPr/>
        <p:txBody>
          <a:bodyPr/>
          <a:lstStyle/>
          <a:p>
            <a:fld id="{3424C0F9-9CEC-4C77-899B-DAEF7ABE1B59}" type="slidenum">
              <a:rPr lang="en-US" smtClean="0"/>
              <a:t>1</a:t>
            </a:fld>
            <a:endParaRPr lang="en-US"/>
          </a:p>
        </p:txBody>
      </p:sp>
    </p:spTree>
    <p:extLst>
      <p:ext uri="{BB962C8B-B14F-4D97-AF65-F5344CB8AC3E}">
        <p14:creationId xmlns:p14="http://schemas.microsoft.com/office/powerpoint/2010/main" val="135555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Using my analysis I believe the company can increase revenue and lower costs. Thank you for your time!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424C0F9-9CEC-4C77-899B-DAEF7ABE1B59}" type="slidenum">
              <a:rPr lang="en-US" smtClean="0"/>
              <a:t>10</a:t>
            </a:fld>
            <a:endParaRPr lang="en-US"/>
          </a:p>
        </p:txBody>
      </p:sp>
    </p:spTree>
    <p:extLst>
      <p:ext uri="{BB962C8B-B14F-4D97-AF65-F5344CB8AC3E}">
        <p14:creationId xmlns:p14="http://schemas.microsoft.com/office/powerpoint/2010/main" val="427739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Today I'm going to speak about Lariat rental cars company data to introduce my strategies and other thoughts on improving business statistics. I analyzed the data of the company for 2018. It's only 11 months if being accurate. I need to say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sth</a:t>
            </a:r>
            <a:r>
              <a:rPr lang="en-US" sz="1800" dirty="0">
                <a:effectLst/>
                <a:latin typeface="Calibri" panose="020F0502020204030204" pitchFamily="34" charset="0"/>
                <a:ea typeface="Calibri" panose="020F0502020204030204" pitchFamily="34" charset="0"/>
                <a:cs typeface="Times New Roman" panose="02020603050405020304" pitchFamily="18" charset="0"/>
              </a:rPr>
              <a:t> about data just for understanding. I had 4 different spreadsheets and they included Car model names with car id, car costs divided by monthly insurance and monthly cost. The most interesting spreadsheet is car revenue with data about all rented days and accidents, branch id for cars, customers data and revenue for each deal. And also I had spreadsheet with names of branches. My the most important calculations were sum of all revenue for different branches, all costs, number of accidents for each cars and number of rented days.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So I hope that my data can drive the company's decision-making process. </a:t>
            </a:r>
          </a:p>
          <a:p>
            <a:endParaRPr lang="en-US" dirty="0"/>
          </a:p>
        </p:txBody>
      </p:sp>
      <p:sp>
        <p:nvSpPr>
          <p:cNvPr id="4" name="Slide Number Placeholder 3"/>
          <p:cNvSpPr>
            <a:spLocks noGrp="1"/>
          </p:cNvSpPr>
          <p:nvPr>
            <p:ph type="sldNum" sz="quarter" idx="5"/>
          </p:nvPr>
        </p:nvSpPr>
        <p:spPr/>
        <p:txBody>
          <a:bodyPr/>
          <a:lstStyle/>
          <a:p>
            <a:fld id="{3424C0F9-9CEC-4C77-899B-DAEF7ABE1B59}" type="slidenum">
              <a:rPr lang="en-US" smtClean="0"/>
              <a:t>2</a:t>
            </a:fld>
            <a:endParaRPr lang="en-US"/>
          </a:p>
        </p:txBody>
      </p:sp>
    </p:spTree>
    <p:extLst>
      <p:ext uri="{BB962C8B-B14F-4D97-AF65-F5344CB8AC3E}">
        <p14:creationId xmlns:p14="http://schemas.microsoft.com/office/powerpoint/2010/main" val="259116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First of all, we need to understand how the company earns money. I counted all revenue from cars in different branches and now you can see the top 10 branches by gross revenue. The orange column is all cars cost for this affiliate. The average gross revenue</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is    1,300,000 </a:t>
            </a:r>
            <a:r>
              <a:rPr lang="en-US" sz="1800" dirty="0">
                <a:effectLst/>
                <a:latin typeface="Calibri" panose="020F0502020204030204" pitchFamily="34" charset="0"/>
                <a:ea typeface="Calibri" panose="020F0502020204030204" pitchFamily="34" charset="0"/>
                <a:cs typeface="Times New Roman" panose="02020603050405020304" pitchFamily="18" charset="0"/>
              </a:rPr>
              <a:t>and the average cost is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662,000.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424C0F9-9CEC-4C77-899B-DAEF7ABE1B59}" type="slidenum">
              <a:rPr lang="en-US" smtClean="0"/>
              <a:t>3</a:t>
            </a:fld>
            <a:endParaRPr lang="en-US"/>
          </a:p>
        </p:txBody>
      </p:sp>
    </p:spTree>
    <p:extLst>
      <p:ext uri="{BB962C8B-B14F-4D97-AF65-F5344CB8AC3E}">
        <p14:creationId xmlns:p14="http://schemas.microsoft.com/office/powerpoint/2010/main" val="3639023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On this slide you can see Bottom 10 branches by net revenue. I choose metrics to show that net revenue of some branches is lower than average. Average is  635,000$. Costs can be connected with gross revenue or state, That’s why I want to show pure earned income.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424C0F9-9CEC-4C77-899B-DAEF7ABE1B59}" type="slidenum">
              <a:rPr lang="en-US" smtClean="0"/>
              <a:t>4</a:t>
            </a:fld>
            <a:endParaRPr lang="en-US"/>
          </a:p>
        </p:txBody>
      </p:sp>
    </p:spTree>
    <p:extLst>
      <p:ext uri="{BB962C8B-B14F-4D97-AF65-F5344CB8AC3E}">
        <p14:creationId xmlns:p14="http://schemas.microsoft.com/office/powerpoint/2010/main" val="1611752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slide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Here we can see Top 10 rented cars with counting from all branches. That means that its cumulative number of rent. With this statistic, we can say that it's a good idea to buy more ford ranger, Pontiac grand prix, </a:t>
            </a:r>
            <a:r>
              <a:rPr lang="en-US"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honda</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civic, BMW 3 series, and other cars.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424C0F9-9CEC-4C77-899B-DAEF7ABE1B59}" type="slidenum">
              <a:rPr lang="en-US" smtClean="0"/>
              <a:t>5</a:t>
            </a:fld>
            <a:endParaRPr lang="en-US"/>
          </a:p>
        </p:txBody>
      </p:sp>
    </p:spTree>
    <p:extLst>
      <p:ext uri="{BB962C8B-B14F-4D97-AF65-F5344CB8AC3E}">
        <p14:creationId xmlns:p14="http://schemas.microsoft.com/office/powerpoint/2010/main" val="890665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On this slide, you can see the cumulative number of accidents for different cars. After these statistics, we can check this cars more often to lower costs. But sometimes numbers of accidents can be connected with number of rented days, so its not about bad drivers.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424C0F9-9CEC-4C77-899B-DAEF7ABE1B59}" type="slidenum">
              <a:rPr lang="en-US" smtClean="0"/>
              <a:t>6</a:t>
            </a:fld>
            <a:endParaRPr lang="en-US"/>
          </a:p>
        </p:txBody>
      </p:sp>
    </p:spTree>
    <p:extLst>
      <p:ext uri="{BB962C8B-B14F-4D97-AF65-F5344CB8AC3E}">
        <p14:creationId xmlns:p14="http://schemas.microsoft.com/office/powerpoint/2010/main" val="2819026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For next year I can suggest 2 strategies. The first one is increasing the number of branches by 20 and the second one is to increase prices for renting cars by 15%.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424C0F9-9CEC-4C77-899B-DAEF7ABE1B59}" type="slidenum">
              <a:rPr lang="en-US" smtClean="0"/>
              <a:t>7</a:t>
            </a:fld>
            <a:endParaRPr lang="en-US"/>
          </a:p>
        </p:txBody>
      </p:sp>
    </p:spTree>
    <p:extLst>
      <p:ext uri="{BB962C8B-B14F-4D97-AF65-F5344CB8AC3E}">
        <p14:creationId xmlns:p14="http://schemas.microsoft.com/office/powerpoint/2010/main" val="1594528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Here you can see gross revenue for 2 strategies and also combined strategy. Our baseline revenue for 2018 is almost 65 million. First strategy allows us earn 90 millions and second one about 74 millions. If we increase the number of branches by 20 and increase the prices of cars by 15% both we can earn more than 100,000,000 million gross revenue.  Also, you can see costs and net revenue for strategies based on average calculations.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424C0F9-9CEC-4C77-899B-DAEF7ABE1B59}" type="slidenum">
              <a:rPr lang="en-US" smtClean="0"/>
              <a:t>8</a:t>
            </a:fld>
            <a:endParaRPr lang="en-US"/>
          </a:p>
        </p:txBody>
      </p:sp>
    </p:spTree>
    <p:extLst>
      <p:ext uri="{BB962C8B-B14F-4D97-AF65-F5344CB8AC3E}">
        <p14:creationId xmlns:p14="http://schemas.microsoft.com/office/powerpoint/2010/main" val="1772883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Here you can see a little more about the model. You can find data about each car in each branch and compare it to the average.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424C0F9-9CEC-4C77-899B-DAEF7ABE1B59}" type="slidenum">
              <a:rPr lang="en-US" smtClean="0"/>
              <a:t>9</a:t>
            </a:fld>
            <a:endParaRPr lang="en-US"/>
          </a:p>
        </p:txBody>
      </p:sp>
    </p:spTree>
    <p:extLst>
      <p:ext uri="{BB962C8B-B14F-4D97-AF65-F5344CB8AC3E}">
        <p14:creationId xmlns:p14="http://schemas.microsoft.com/office/powerpoint/2010/main" val="3787933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70C2B-CA09-4173-B992-C19DC69F91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3DCA21-C69C-4495-9737-3D361A1246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6EE856-D4A0-44BE-9C99-0EC425A4CEB6}"/>
              </a:ext>
            </a:extLst>
          </p:cNvPr>
          <p:cNvSpPr>
            <a:spLocks noGrp="1"/>
          </p:cNvSpPr>
          <p:nvPr>
            <p:ph type="dt" sz="half" idx="10"/>
          </p:nvPr>
        </p:nvSpPr>
        <p:spPr/>
        <p:txBody>
          <a:bodyPr/>
          <a:lstStyle/>
          <a:p>
            <a:fld id="{EA693A88-890F-428C-A8B3-DC04E8DF35B0}" type="datetimeFigureOut">
              <a:rPr lang="en-US" smtClean="0"/>
              <a:t>10/9/2020</a:t>
            </a:fld>
            <a:endParaRPr lang="en-US"/>
          </a:p>
        </p:txBody>
      </p:sp>
      <p:sp>
        <p:nvSpPr>
          <p:cNvPr id="5" name="Footer Placeholder 4">
            <a:extLst>
              <a:ext uri="{FF2B5EF4-FFF2-40B4-BE49-F238E27FC236}">
                <a16:creationId xmlns:a16="http://schemas.microsoft.com/office/drawing/2014/main" id="{EA6ECC86-6631-4291-98F9-BC1919A44F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9BF89A-AFB4-4EEA-BEB0-9ADD28B9B8B2}"/>
              </a:ext>
            </a:extLst>
          </p:cNvPr>
          <p:cNvSpPr>
            <a:spLocks noGrp="1"/>
          </p:cNvSpPr>
          <p:nvPr>
            <p:ph type="sldNum" sz="quarter" idx="12"/>
          </p:nvPr>
        </p:nvSpPr>
        <p:spPr/>
        <p:txBody>
          <a:bodyPr/>
          <a:lstStyle/>
          <a:p>
            <a:fld id="{96718560-F328-43F6-A5B5-89FA4F42779C}" type="slidenum">
              <a:rPr lang="en-US" smtClean="0"/>
              <a:t>‹#›</a:t>
            </a:fld>
            <a:endParaRPr lang="en-US"/>
          </a:p>
        </p:txBody>
      </p:sp>
    </p:spTree>
    <p:extLst>
      <p:ext uri="{BB962C8B-B14F-4D97-AF65-F5344CB8AC3E}">
        <p14:creationId xmlns:p14="http://schemas.microsoft.com/office/powerpoint/2010/main" val="1261085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BBD05-567B-4D0D-A3AB-0026AA1EB3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C4E370-7249-4369-8C29-7DE2B101CA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47BAFB-44CB-4561-AB36-F3CA10D00209}"/>
              </a:ext>
            </a:extLst>
          </p:cNvPr>
          <p:cNvSpPr>
            <a:spLocks noGrp="1"/>
          </p:cNvSpPr>
          <p:nvPr>
            <p:ph type="dt" sz="half" idx="10"/>
          </p:nvPr>
        </p:nvSpPr>
        <p:spPr/>
        <p:txBody>
          <a:bodyPr/>
          <a:lstStyle/>
          <a:p>
            <a:fld id="{EA693A88-890F-428C-A8B3-DC04E8DF35B0}" type="datetimeFigureOut">
              <a:rPr lang="en-US" smtClean="0"/>
              <a:t>10/9/2020</a:t>
            </a:fld>
            <a:endParaRPr lang="en-US"/>
          </a:p>
        </p:txBody>
      </p:sp>
      <p:sp>
        <p:nvSpPr>
          <p:cNvPr id="5" name="Footer Placeholder 4">
            <a:extLst>
              <a:ext uri="{FF2B5EF4-FFF2-40B4-BE49-F238E27FC236}">
                <a16:creationId xmlns:a16="http://schemas.microsoft.com/office/drawing/2014/main" id="{BE4E5958-6BC9-4A30-8625-4BB73061A9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334E77-59D8-42AB-BDB7-A7E69144E0BC}"/>
              </a:ext>
            </a:extLst>
          </p:cNvPr>
          <p:cNvSpPr>
            <a:spLocks noGrp="1"/>
          </p:cNvSpPr>
          <p:nvPr>
            <p:ph type="sldNum" sz="quarter" idx="12"/>
          </p:nvPr>
        </p:nvSpPr>
        <p:spPr/>
        <p:txBody>
          <a:bodyPr/>
          <a:lstStyle/>
          <a:p>
            <a:fld id="{96718560-F328-43F6-A5B5-89FA4F42779C}" type="slidenum">
              <a:rPr lang="en-US" smtClean="0"/>
              <a:t>‹#›</a:t>
            </a:fld>
            <a:endParaRPr lang="en-US"/>
          </a:p>
        </p:txBody>
      </p:sp>
    </p:spTree>
    <p:extLst>
      <p:ext uri="{BB962C8B-B14F-4D97-AF65-F5344CB8AC3E}">
        <p14:creationId xmlns:p14="http://schemas.microsoft.com/office/powerpoint/2010/main" val="2556391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D5D32D-1B0D-40E4-9BD1-91B21349B8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00AE4C-E2D4-4BE3-9E91-D1C8DB9820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747ACD-76FD-4061-9BE9-BB3CB490F7EC}"/>
              </a:ext>
            </a:extLst>
          </p:cNvPr>
          <p:cNvSpPr>
            <a:spLocks noGrp="1"/>
          </p:cNvSpPr>
          <p:nvPr>
            <p:ph type="dt" sz="half" idx="10"/>
          </p:nvPr>
        </p:nvSpPr>
        <p:spPr/>
        <p:txBody>
          <a:bodyPr/>
          <a:lstStyle/>
          <a:p>
            <a:fld id="{EA693A88-890F-428C-A8B3-DC04E8DF35B0}" type="datetimeFigureOut">
              <a:rPr lang="en-US" smtClean="0"/>
              <a:t>10/9/2020</a:t>
            </a:fld>
            <a:endParaRPr lang="en-US"/>
          </a:p>
        </p:txBody>
      </p:sp>
      <p:sp>
        <p:nvSpPr>
          <p:cNvPr id="5" name="Footer Placeholder 4">
            <a:extLst>
              <a:ext uri="{FF2B5EF4-FFF2-40B4-BE49-F238E27FC236}">
                <a16:creationId xmlns:a16="http://schemas.microsoft.com/office/drawing/2014/main" id="{DA0EF4B3-911F-456E-95D3-0A882AA407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7CDF82-38C5-4898-8861-20A0638309C0}"/>
              </a:ext>
            </a:extLst>
          </p:cNvPr>
          <p:cNvSpPr>
            <a:spLocks noGrp="1"/>
          </p:cNvSpPr>
          <p:nvPr>
            <p:ph type="sldNum" sz="quarter" idx="12"/>
          </p:nvPr>
        </p:nvSpPr>
        <p:spPr/>
        <p:txBody>
          <a:bodyPr/>
          <a:lstStyle/>
          <a:p>
            <a:fld id="{96718560-F328-43F6-A5B5-89FA4F42779C}" type="slidenum">
              <a:rPr lang="en-US" smtClean="0"/>
              <a:t>‹#›</a:t>
            </a:fld>
            <a:endParaRPr lang="en-US"/>
          </a:p>
        </p:txBody>
      </p:sp>
    </p:spTree>
    <p:extLst>
      <p:ext uri="{BB962C8B-B14F-4D97-AF65-F5344CB8AC3E}">
        <p14:creationId xmlns:p14="http://schemas.microsoft.com/office/powerpoint/2010/main" val="390916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91336-5B2F-45D6-9E51-4DAC6D4200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409C7A-8023-415C-8B3F-1CA6CCF059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8863C0-1D3E-4ACA-A734-4797CDD70871}"/>
              </a:ext>
            </a:extLst>
          </p:cNvPr>
          <p:cNvSpPr>
            <a:spLocks noGrp="1"/>
          </p:cNvSpPr>
          <p:nvPr>
            <p:ph type="dt" sz="half" idx="10"/>
          </p:nvPr>
        </p:nvSpPr>
        <p:spPr/>
        <p:txBody>
          <a:bodyPr/>
          <a:lstStyle/>
          <a:p>
            <a:fld id="{EA693A88-890F-428C-A8B3-DC04E8DF35B0}" type="datetimeFigureOut">
              <a:rPr lang="en-US" smtClean="0"/>
              <a:t>10/9/2020</a:t>
            </a:fld>
            <a:endParaRPr lang="en-US"/>
          </a:p>
        </p:txBody>
      </p:sp>
      <p:sp>
        <p:nvSpPr>
          <p:cNvPr id="5" name="Footer Placeholder 4">
            <a:extLst>
              <a:ext uri="{FF2B5EF4-FFF2-40B4-BE49-F238E27FC236}">
                <a16:creationId xmlns:a16="http://schemas.microsoft.com/office/drawing/2014/main" id="{11DEBDB8-EFB3-4CCF-8D47-7CBE106BE0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F85C0E-542F-42E4-8F88-F1B0A1D63244}"/>
              </a:ext>
            </a:extLst>
          </p:cNvPr>
          <p:cNvSpPr>
            <a:spLocks noGrp="1"/>
          </p:cNvSpPr>
          <p:nvPr>
            <p:ph type="sldNum" sz="quarter" idx="12"/>
          </p:nvPr>
        </p:nvSpPr>
        <p:spPr/>
        <p:txBody>
          <a:bodyPr/>
          <a:lstStyle/>
          <a:p>
            <a:fld id="{96718560-F328-43F6-A5B5-89FA4F42779C}" type="slidenum">
              <a:rPr lang="en-US" smtClean="0"/>
              <a:t>‹#›</a:t>
            </a:fld>
            <a:endParaRPr lang="en-US"/>
          </a:p>
        </p:txBody>
      </p:sp>
    </p:spTree>
    <p:extLst>
      <p:ext uri="{BB962C8B-B14F-4D97-AF65-F5344CB8AC3E}">
        <p14:creationId xmlns:p14="http://schemas.microsoft.com/office/powerpoint/2010/main" val="1161480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C9505-0691-477C-BE24-BD32C9AD7A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5ADBB0-BAD9-4C27-8D90-91D9E0679B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C6E707-DF98-408C-A6AD-2E216821CB9F}"/>
              </a:ext>
            </a:extLst>
          </p:cNvPr>
          <p:cNvSpPr>
            <a:spLocks noGrp="1"/>
          </p:cNvSpPr>
          <p:nvPr>
            <p:ph type="dt" sz="half" idx="10"/>
          </p:nvPr>
        </p:nvSpPr>
        <p:spPr/>
        <p:txBody>
          <a:bodyPr/>
          <a:lstStyle/>
          <a:p>
            <a:fld id="{EA693A88-890F-428C-A8B3-DC04E8DF35B0}" type="datetimeFigureOut">
              <a:rPr lang="en-US" smtClean="0"/>
              <a:t>10/9/2020</a:t>
            </a:fld>
            <a:endParaRPr lang="en-US"/>
          </a:p>
        </p:txBody>
      </p:sp>
      <p:sp>
        <p:nvSpPr>
          <p:cNvPr id="5" name="Footer Placeholder 4">
            <a:extLst>
              <a:ext uri="{FF2B5EF4-FFF2-40B4-BE49-F238E27FC236}">
                <a16:creationId xmlns:a16="http://schemas.microsoft.com/office/drawing/2014/main" id="{39AE871A-388E-40AB-8DF6-CFF731034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A5A8BB-9414-4BE1-BCC7-90D6FE54CF9A}"/>
              </a:ext>
            </a:extLst>
          </p:cNvPr>
          <p:cNvSpPr>
            <a:spLocks noGrp="1"/>
          </p:cNvSpPr>
          <p:nvPr>
            <p:ph type="sldNum" sz="quarter" idx="12"/>
          </p:nvPr>
        </p:nvSpPr>
        <p:spPr/>
        <p:txBody>
          <a:bodyPr/>
          <a:lstStyle/>
          <a:p>
            <a:fld id="{96718560-F328-43F6-A5B5-89FA4F42779C}" type="slidenum">
              <a:rPr lang="en-US" smtClean="0"/>
              <a:t>‹#›</a:t>
            </a:fld>
            <a:endParaRPr lang="en-US"/>
          </a:p>
        </p:txBody>
      </p:sp>
    </p:spTree>
    <p:extLst>
      <p:ext uri="{BB962C8B-B14F-4D97-AF65-F5344CB8AC3E}">
        <p14:creationId xmlns:p14="http://schemas.microsoft.com/office/powerpoint/2010/main" val="264598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D667F-663E-4228-A1CA-2B7D62B6E6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148992-CD83-464C-B84C-EDF747DBCD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6E33C5-D818-4E8C-A549-A278C45FF5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EF6B9F-1B09-424D-9C1B-7DB9C7673066}"/>
              </a:ext>
            </a:extLst>
          </p:cNvPr>
          <p:cNvSpPr>
            <a:spLocks noGrp="1"/>
          </p:cNvSpPr>
          <p:nvPr>
            <p:ph type="dt" sz="half" idx="10"/>
          </p:nvPr>
        </p:nvSpPr>
        <p:spPr/>
        <p:txBody>
          <a:bodyPr/>
          <a:lstStyle/>
          <a:p>
            <a:fld id="{EA693A88-890F-428C-A8B3-DC04E8DF35B0}" type="datetimeFigureOut">
              <a:rPr lang="en-US" smtClean="0"/>
              <a:t>10/9/2020</a:t>
            </a:fld>
            <a:endParaRPr lang="en-US"/>
          </a:p>
        </p:txBody>
      </p:sp>
      <p:sp>
        <p:nvSpPr>
          <p:cNvPr id="6" name="Footer Placeholder 5">
            <a:extLst>
              <a:ext uri="{FF2B5EF4-FFF2-40B4-BE49-F238E27FC236}">
                <a16:creationId xmlns:a16="http://schemas.microsoft.com/office/drawing/2014/main" id="{0B8CA4F9-946D-408F-BC9A-92ACB77C30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934A4E-8BAB-48ED-A588-9C28D6864349}"/>
              </a:ext>
            </a:extLst>
          </p:cNvPr>
          <p:cNvSpPr>
            <a:spLocks noGrp="1"/>
          </p:cNvSpPr>
          <p:nvPr>
            <p:ph type="sldNum" sz="quarter" idx="12"/>
          </p:nvPr>
        </p:nvSpPr>
        <p:spPr/>
        <p:txBody>
          <a:bodyPr/>
          <a:lstStyle/>
          <a:p>
            <a:fld id="{96718560-F328-43F6-A5B5-89FA4F42779C}" type="slidenum">
              <a:rPr lang="en-US" smtClean="0"/>
              <a:t>‹#›</a:t>
            </a:fld>
            <a:endParaRPr lang="en-US"/>
          </a:p>
        </p:txBody>
      </p:sp>
    </p:spTree>
    <p:extLst>
      <p:ext uri="{BB962C8B-B14F-4D97-AF65-F5344CB8AC3E}">
        <p14:creationId xmlns:p14="http://schemas.microsoft.com/office/powerpoint/2010/main" val="3738027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068B6-A97F-43DF-8C73-A5CB38D8B1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0138A0-4EE3-4FE7-9D23-72737FCF5C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A9D5DA-0DDA-431F-91C6-2804152450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9C4290-D377-4656-9C09-F2FF8F056C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24B945-3FD6-41B8-AD3D-6D55DAAD77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0637DE-83F2-45D5-8DF4-EACAFABA9ABF}"/>
              </a:ext>
            </a:extLst>
          </p:cNvPr>
          <p:cNvSpPr>
            <a:spLocks noGrp="1"/>
          </p:cNvSpPr>
          <p:nvPr>
            <p:ph type="dt" sz="half" idx="10"/>
          </p:nvPr>
        </p:nvSpPr>
        <p:spPr/>
        <p:txBody>
          <a:bodyPr/>
          <a:lstStyle/>
          <a:p>
            <a:fld id="{EA693A88-890F-428C-A8B3-DC04E8DF35B0}" type="datetimeFigureOut">
              <a:rPr lang="en-US" smtClean="0"/>
              <a:t>10/9/2020</a:t>
            </a:fld>
            <a:endParaRPr lang="en-US"/>
          </a:p>
        </p:txBody>
      </p:sp>
      <p:sp>
        <p:nvSpPr>
          <p:cNvPr id="8" name="Footer Placeholder 7">
            <a:extLst>
              <a:ext uri="{FF2B5EF4-FFF2-40B4-BE49-F238E27FC236}">
                <a16:creationId xmlns:a16="http://schemas.microsoft.com/office/drawing/2014/main" id="{FE3E713A-3734-4399-A8B1-0C8DD53B0F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D21C8C9-8B15-4FF6-AEE7-A506E69CF52A}"/>
              </a:ext>
            </a:extLst>
          </p:cNvPr>
          <p:cNvSpPr>
            <a:spLocks noGrp="1"/>
          </p:cNvSpPr>
          <p:nvPr>
            <p:ph type="sldNum" sz="quarter" idx="12"/>
          </p:nvPr>
        </p:nvSpPr>
        <p:spPr/>
        <p:txBody>
          <a:bodyPr/>
          <a:lstStyle/>
          <a:p>
            <a:fld id="{96718560-F328-43F6-A5B5-89FA4F42779C}" type="slidenum">
              <a:rPr lang="en-US" smtClean="0"/>
              <a:t>‹#›</a:t>
            </a:fld>
            <a:endParaRPr lang="en-US"/>
          </a:p>
        </p:txBody>
      </p:sp>
    </p:spTree>
    <p:extLst>
      <p:ext uri="{BB962C8B-B14F-4D97-AF65-F5344CB8AC3E}">
        <p14:creationId xmlns:p14="http://schemas.microsoft.com/office/powerpoint/2010/main" val="1904234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593BE-CDB4-457C-B3E2-5B8D924869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EEA525-E3FA-4D17-9409-210315869EBD}"/>
              </a:ext>
            </a:extLst>
          </p:cNvPr>
          <p:cNvSpPr>
            <a:spLocks noGrp="1"/>
          </p:cNvSpPr>
          <p:nvPr>
            <p:ph type="dt" sz="half" idx="10"/>
          </p:nvPr>
        </p:nvSpPr>
        <p:spPr/>
        <p:txBody>
          <a:bodyPr/>
          <a:lstStyle/>
          <a:p>
            <a:fld id="{EA693A88-890F-428C-A8B3-DC04E8DF35B0}" type="datetimeFigureOut">
              <a:rPr lang="en-US" smtClean="0"/>
              <a:t>10/9/2020</a:t>
            </a:fld>
            <a:endParaRPr lang="en-US"/>
          </a:p>
        </p:txBody>
      </p:sp>
      <p:sp>
        <p:nvSpPr>
          <p:cNvPr id="4" name="Footer Placeholder 3">
            <a:extLst>
              <a:ext uri="{FF2B5EF4-FFF2-40B4-BE49-F238E27FC236}">
                <a16:creationId xmlns:a16="http://schemas.microsoft.com/office/drawing/2014/main" id="{3C092A13-11D9-4756-B3ED-93F9287D66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D585B8-E951-411E-A414-5AAA99180DAE}"/>
              </a:ext>
            </a:extLst>
          </p:cNvPr>
          <p:cNvSpPr>
            <a:spLocks noGrp="1"/>
          </p:cNvSpPr>
          <p:nvPr>
            <p:ph type="sldNum" sz="quarter" idx="12"/>
          </p:nvPr>
        </p:nvSpPr>
        <p:spPr/>
        <p:txBody>
          <a:bodyPr/>
          <a:lstStyle/>
          <a:p>
            <a:fld id="{96718560-F328-43F6-A5B5-89FA4F42779C}" type="slidenum">
              <a:rPr lang="en-US" smtClean="0"/>
              <a:t>‹#›</a:t>
            </a:fld>
            <a:endParaRPr lang="en-US"/>
          </a:p>
        </p:txBody>
      </p:sp>
    </p:spTree>
    <p:extLst>
      <p:ext uri="{BB962C8B-B14F-4D97-AF65-F5344CB8AC3E}">
        <p14:creationId xmlns:p14="http://schemas.microsoft.com/office/powerpoint/2010/main" val="2872294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5AD538-AD0B-4885-BE52-13AB58077415}"/>
              </a:ext>
            </a:extLst>
          </p:cNvPr>
          <p:cNvSpPr>
            <a:spLocks noGrp="1"/>
          </p:cNvSpPr>
          <p:nvPr>
            <p:ph type="dt" sz="half" idx="10"/>
          </p:nvPr>
        </p:nvSpPr>
        <p:spPr/>
        <p:txBody>
          <a:bodyPr/>
          <a:lstStyle/>
          <a:p>
            <a:fld id="{EA693A88-890F-428C-A8B3-DC04E8DF35B0}" type="datetimeFigureOut">
              <a:rPr lang="en-US" smtClean="0"/>
              <a:t>10/9/2020</a:t>
            </a:fld>
            <a:endParaRPr lang="en-US"/>
          </a:p>
        </p:txBody>
      </p:sp>
      <p:sp>
        <p:nvSpPr>
          <p:cNvPr id="3" name="Footer Placeholder 2">
            <a:extLst>
              <a:ext uri="{FF2B5EF4-FFF2-40B4-BE49-F238E27FC236}">
                <a16:creationId xmlns:a16="http://schemas.microsoft.com/office/drawing/2014/main" id="{01ECFD44-CC12-44A5-89C3-51F7B9FE7E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645E49-889F-4C1E-BEEE-5CE5F3F7BB7E}"/>
              </a:ext>
            </a:extLst>
          </p:cNvPr>
          <p:cNvSpPr>
            <a:spLocks noGrp="1"/>
          </p:cNvSpPr>
          <p:nvPr>
            <p:ph type="sldNum" sz="quarter" idx="12"/>
          </p:nvPr>
        </p:nvSpPr>
        <p:spPr/>
        <p:txBody>
          <a:bodyPr/>
          <a:lstStyle/>
          <a:p>
            <a:fld id="{96718560-F328-43F6-A5B5-89FA4F42779C}" type="slidenum">
              <a:rPr lang="en-US" smtClean="0"/>
              <a:t>‹#›</a:t>
            </a:fld>
            <a:endParaRPr lang="en-US"/>
          </a:p>
        </p:txBody>
      </p:sp>
    </p:spTree>
    <p:extLst>
      <p:ext uri="{BB962C8B-B14F-4D97-AF65-F5344CB8AC3E}">
        <p14:creationId xmlns:p14="http://schemas.microsoft.com/office/powerpoint/2010/main" val="2826591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79FC5-3430-422D-ADD7-C877600755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566C87-48FE-4809-AA82-195112BDFE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5F0F8D-A4A3-4B2A-9D9F-AE47B7CAC7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085A35-E033-4A68-B4E0-7CE8ADC32C6E}"/>
              </a:ext>
            </a:extLst>
          </p:cNvPr>
          <p:cNvSpPr>
            <a:spLocks noGrp="1"/>
          </p:cNvSpPr>
          <p:nvPr>
            <p:ph type="dt" sz="half" idx="10"/>
          </p:nvPr>
        </p:nvSpPr>
        <p:spPr/>
        <p:txBody>
          <a:bodyPr/>
          <a:lstStyle/>
          <a:p>
            <a:fld id="{EA693A88-890F-428C-A8B3-DC04E8DF35B0}" type="datetimeFigureOut">
              <a:rPr lang="en-US" smtClean="0"/>
              <a:t>10/9/2020</a:t>
            </a:fld>
            <a:endParaRPr lang="en-US"/>
          </a:p>
        </p:txBody>
      </p:sp>
      <p:sp>
        <p:nvSpPr>
          <p:cNvPr id="6" name="Footer Placeholder 5">
            <a:extLst>
              <a:ext uri="{FF2B5EF4-FFF2-40B4-BE49-F238E27FC236}">
                <a16:creationId xmlns:a16="http://schemas.microsoft.com/office/drawing/2014/main" id="{050EA3F4-FF9D-4466-B61F-4BB0DA5516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43E9D4-067E-451A-BA26-8016A6614C7E}"/>
              </a:ext>
            </a:extLst>
          </p:cNvPr>
          <p:cNvSpPr>
            <a:spLocks noGrp="1"/>
          </p:cNvSpPr>
          <p:nvPr>
            <p:ph type="sldNum" sz="quarter" idx="12"/>
          </p:nvPr>
        </p:nvSpPr>
        <p:spPr/>
        <p:txBody>
          <a:bodyPr/>
          <a:lstStyle/>
          <a:p>
            <a:fld id="{96718560-F328-43F6-A5B5-89FA4F42779C}" type="slidenum">
              <a:rPr lang="en-US" smtClean="0"/>
              <a:t>‹#›</a:t>
            </a:fld>
            <a:endParaRPr lang="en-US"/>
          </a:p>
        </p:txBody>
      </p:sp>
    </p:spTree>
    <p:extLst>
      <p:ext uri="{BB962C8B-B14F-4D97-AF65-F5344CB8AC3E}">
        <p14:creationId xmlns:p14="http://schemas.microsoft.com/office/powerpoint/2010/main" val="333483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9A0BA-C346-4B08-9EB2-F77D7FF6BD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E14328-2CBA-4843-9519-3C0AB2CEA0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09647C-4009-40D4-B98B-0A3E267F9C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0F7076-5A1F-4F0E-BFE8-597F812E61C7}"/>
              </a:ext>
            </a:extLst>
          </p:cNvPr>
          <p:cNvSpPr>
            <a:spLocks noGrp="1"/>
          </p:cNvSpPr>
          <p:nvPr>
            <p:ph type="dt" sz="half" idx="10"/>
          </p:nvPr>
        </p:nvSpPr>
        <p:spPr/>
        <p:txBody>
          <a:bodyPr/>
          <a:lstStyle/>
          <a:p>
            <a:fld id="{EA693A88-890F-428C-A8B3-DC04E8DF35B0}" type="datetimeFigureOut">
              <a:rPr lang="en-US" smtClean="0"/>
              <a:t>10/9/2020</a:t>
            </a:fld>
            <a:endParaRPr lang="en-US"/>
          </a:p>
        </p:txBody>
      </p:sp>
      <p:sp>
        <p:nvSpPr>
          <p:cNvPr id="6" name="Footer Placeholder 5">
            <a:extLst>
              <a:ext uri="{FF2B5EF4-FFF2-40B4-BE49-F238E27FC236}">
                <a16:creationId xmlns:a16="http://schemas.microsoft.com/office/drawing/2014/main" id="{CDF303BA-4A12-4780-A9FA-A4DA8F2EEE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472FF5-F720-4B8C-92AD-A17CB725B267}"/>
              </a:ext>
            </a:extLst>
          </p:cNvPr>
          <p:cNvSpPr>
            <a:spLocks noGrp="1"/>
          </p:cNvSpPr>
          <p:nvPr>
            <p:ph type="sldNum" sz="quarter" idx="12"/>
          </p:nvPr>
        </p:nvSpPr>
        <p:spPr/>
        <p:txBody>
          <a:bodyPr/>
          <a:lstStyle/>
          <a:p>
            <a:fld id="{96718560-F328-43F6-A5B5-89FA4F42779C}" type="slidenum">
              <a:rPr lang="en-US" smtClean="0"/>
              <a:t>‹#›</a:t>
            </a:fld>
            <a:endParaRPr lang="en-US"/>
          </a:p>
        </p:txBody>
      </p:sp>
    </p:spTree>
    <p:extLst>
      <p:ext uri="{BB962C8B-B14F-4D97-AF65-F5344CB8AC3E}">
        <p14:creationId xmlns:p14="http://schemas.microsoft.com/office/powerpoint/2010/main" val="2156185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925875-6511-4568-B160-6992E825D0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AC309B-BF8A-4DC3-8695-423549F232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376E5D-48E6-4841-9602-F2F42C9E96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693A88-890F-428C-A8B3-DC04E8DF35B0}" type="datetimeFigureOut">
              <a:rPr lang="en-US" smtClean="0"/>
              <a:t>10/9/2020</a:t>
            </a:fld>
            <a:endParaRPr lang="en-US"/>
          </a:p>
        </p:txBody>
      </p:sp>
      <p:sp>
        <p:nvSpPr>
          <p:cNvPr id="5" name="Footer Placeholder 4">
            <a:extLst>
              <a:ext uri="{FF2B5EF4-FFF2-40B4-BE49-F238E27FC236}">
                <a16:creationId xmlns:a16="http://schemas.microsoft.com/office/drawing/2014/main" id="{59437482-A491-48C0-8B16-FE72E88BE8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401D8D-FE50-4F33-9D53-4554616A68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718560-F328-43F6-A5B5-89FA4F42779C}" type="slidenum">
              <a:rPr lang="en-US" smtClean="0"/>
              <a:t>‹#›</a:t>
            </a:fld>
            <a:endParaRPr lang="en-US"/>
          </a:p>
        </p:txBody>
      </p:sp>
    </p:spTree>
    <p:extLst>
      <p:ext uri="{BB962C8B-B14F-4D97-AF65-F5344CB8AC3E}">
        <p14:creationId xmlns:p14="http://schemas.microsoft.com/office/powerpoint/2010/main" val="19950287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9" name="Rectangle 18">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538D9C8-337F-4E02-B2D3-41FB018B1983}"/>
              </a:ext>
            </a:extLst>
          </p:cNvPr>
          <p:cNvSpPr>
            <a:spLocks noGrp="1"/>
          </p:cNvSpPr>
          <p:nvPr>
            <p:ph type="ctrTitle"/>
          </p:nvPr>
        </p:nvSpPr>
        <p:spPr>
          <a:xfrm>
            <a:off x="804672" y="962246"/>
            <a:ext cx="6437700" cy="2611967"/>
          </a:xfrm>
        </p:spPr>
        <p:txBody>
          <a:bodyPr anchor="b">
            <a:normAutofit/>
          </a:bodyPr>
          <a:lstStyle/>
          <a:p>
            <a:pPr algn="l"/>
            <a:r>
              <a:rPr lang="en-US" sz="5400" dirty="0"/>
              <a:t>Lariat Workforce Planning</a:t>
            </a:r>
          </a:p>
        </p:txBody>
      </p:sp>
      <p:sp>
        <p:nvSpPr>
          <p:cNvPr id="3" name="Subtitle 2">
            <a:extLst>
              <a:ext uri="{FF2B5EF4-FFF2-40B4-BE49-F238E27FC236}">
                <a16:creationId xmlns:a16="http://schemas.microsoft.com/office/drawing/2014/main" id="{DB07C713-B3FB-498B-9974-CE548935D051}"/>
              </a:ext>
            </a:extLst>
          </p:cNvPr>
          <p:cNvSpPr>
            <a:spLocks noGrp="1"/>
          </p:cNvSpPr>
          <p:nvPr>
            <p:ph type="subTitle" idx="1"/>
          </p:nvPr>
        </p:nvSpPr>
        <p:spPr>
          <a:xfrm>
            <a:off x="804672" y="3719618"/>
            <a:ext cx="4167376" cy="1155525"/>
          </a:xfrm>
        </p:spPr>
        <p:txBody>
          <a:bodyPr anchor="t">
            <a:normAutofit/>
          </a:bodyPr>
          <a:lstStyle/>
          <a:p>
            <a:pPr algn="l"/>
            <a:r>
              <a:rPr lang="en-US" sz="2000" dirty="0"/>
              <a:t>Aleksandr </a:t>
            </a:r>
            <a:r>
              <a:rPr lang="en-US" sz="2000" dirty="0" err="1"/>
              <a:t>Savenko</a:t>
            </a:r>
            <a:r>
              <a:rPr lang="en-US" sz="2000" dirty="0"/>
              <a:t> – </a:t>
            </a:r>
            <a:r>
              <a:rPr lang="en-US" sz="2000" dirty="0" err="1"/>
              <a:t>Thinkful</a:t>
            </a:r>
            <a:r>
              <a:rPr lang="en-US" sz="2000" dirty="0"/>
              <a:t> Data Immersion Cohort 8</a:t>
            </a:r>
          </a:p>
        </p:txBody>
      </p:sp>
    </p:spTree>
    <p:extLst>
      <p:ext uri="{BB962C8B-B14F-4D97-AF65-F5344CB8AC3E}">
        <p14:creationId xmlns:p14="http://schemas.microsoft.com/office/powerpoint/2010/main" val="322301825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D35ED1E-93D4-4E24-88D5-1B916F623DCE}"/>
              </a:ext>
            </a:extLst>
          </p:cNvPr>
          <p:cNvSpPr>
            <a:spLocks noGrp="1"/>
          </p:cNvSpPr>
          <p:nvPr>
            <p:ph type="title"/>
          </p:nvPr>
        </p:nvSpPr>
        <p:spPr>
          <a:xfrm>
            <a:off x="804672" y="962246"/>
            <a:ext cx="6437700" cy="2611967"/>
          </a:xfrm>
        </p:spPr>
        <p:txBody>
          <a:bodyPr vert="horz" lIns="91440" tIns="45720" rIns="91440" bIns="45720" rtlCol="0" anchor="b">
            <a:normAutofit/>
          </a:bodyPr>
          <a:lstStyle/>
          <a:p>
            <a:r>
              <a:rPr lang="en-US" sz="5400" kern="1200" dirty="0">
                <a:solidFill>
                  <a:schemeClr val="tx1"/>
                </a:solidFill>
                <a:latin typeface="+mj-lt"/>
                <a:ea typeface="+mj-ea"/>
                <a:cs typeface="+mj-cs"/>
              </a:rPr>
              <a:t>Thank you for your attention!</a:t>
            </a:r>
          </a:p>
        </p:txBody>
      </p:sp>
    </p:spTree>
    <p:extLst>
      <p:ext uri="{BB962C8B-B14F-4D97-AF65-F5344CB8AC3E}">
        <p14:creationId xmlns:p14="http://schemas.microsoft.com/office/powerpoint/2010/main" val="380092081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5CCC176-0C98-479D-8234-730E8B85BA9B}"/>
              </a:ext>
            </a:extLst>
          </p:cNvPr>
          <p:cNvSpPr>
            <a:spLocks noGrp="1"/>
          </p:cNvSpPr>
          <p:nvPr>
            <p:ph type="title"/>
          </p:nvPr>
        </p:nvSpPr>
        <p:spPr>
          <a:xfrm>
            <a:off x="804671" y="640263"/>
            <a:ext cx="3284331" cy="5254510"/>
          </a:xfrm>
        </p:spPr>
        <p:txBody>
          <a:bodyPr>
            <a:normAutofit/>
          </a:bodyPr>
          <a:lstStyle/>
          <a:p>
            <a:r>
              <a:rPr lang="en-US"/>
              <a:t>Introduction</a:t>
            </a:r>
          </a:p>
        </p:txBody>
      </p:sp>
      <p:sp>
        <p:nvSpPr>
          <p:cNvPr id="3" name="Content Placeholder 2">
            <a:extLst>
              <a:ext uri="{FF2B5EF4-FFF2-40B4-BE49-F238E27FC236}">
                <a16:creationId xmlns:a16="http://schemas.microsoft.com/office/drawing/2014/main" id="{576ADE48-2C11-4794-BABF-60183361430A}"/>
              </a:ext>
            </a:extLst>
          </p:cNvPr>
          <p:cNvSpPr>
            <a:spLocks noGrp="1"/>
          </p:cNvSpPr>
          <p:nvPr>
            <p:ph idx="1"/>
          </p:nvPr>
        </p:nvSpPr>
        <p:spPr>
          <a:xfrm>
            <a:off x="5358384" y="640263"/>
            <a:ext cx="6028944" cy="5254510"/>
          </a:xfrm>
        </p:spPr>
        <p:txBody>
          <a:bodyPr anchor="ctr">
            <a:normAutofit/>
          </a:bodyPr>
          <a:lstStyle/>
          <a:p>
            <a:pPr marL="0" indent="0">
              <a:buNone/>
            </a:pPr>
            <a:r>
              <a:rPr lang="en-US" sz="2200" dirty="0">
                <a:solidFill>
                  <a:schemeClr val="bg1"/>
                </a:solidFill>
              </a:rPr>
              <a:t>Overview of data from Lariat for 2018</a:t>
            </a:r>
          </a:p>
          <a:p>
            <a:pPr marL="0" indent="0">
              <a:buNone/>
            </a:pPr>
            <a:r>
              <a:rPr lang="en-US" sz="2200" dirty="0">
                <a:solidFill>
                  <a:schemeClr val="bg1"/>
                </a:solidFill>
              </a:rPr>
              <a:t>Key insights to drive company's decision-making process</a:t>
            </a:r>
          </a:p>
        </p:txBody>
      </p:sp>
    </p:spTree>
    <p:extLst>
      <p:ext uri="{BB962C8B-B14F-4D97-AF65-F5344CB8AC3E}">
        <p14:creationId xmlns:p14="http://schemas.microsoft.com/office/powerpoint/2010/main" val="247806353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0870DC-5A80-4000-8453-71B35C7D2EA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Understanding revenue and costs</a:t>
            </a:r>
          </a:p>
        </p:txBody>
      </p:sp>
      <p:graphicFrame>
        <p:nvGraphicFramePr>
          <p:cNvPr id="5" name="Chart 4">
            <a:extLst>
              <a:ext uri="{FF2B5EF4-FFF2-40B4-BE49-F238E27FC236}">
                <a16:creationId xmlns:a16="http://schemas.microsoft.com/office/drawing/2014/main" id="{0D62D3D0-CBBE-43CC-B9E1-3EB1F8351F9E}"/>
              </a:ext>
            </a:extLst>
          </p:cNvPr>
          <p:cNvGraphicFramePr>
            <a:graphicFrameLocks/>
          </p:cNvGraphicFramePr>
          <p:nvPr>
            <p:extLst>
              <p:ext uri="{D42A27DB-BD31-4B8C-83A1-F6EECF244321}">
                <p14:modId xmlns:p14="http://schemas.microsoft.com/office/powerpoint/2010/main" val="2244922953"/>
              </p:ext>
            </p:extLst>
          </p:nvPr>
        </p:nvGraphicFramePr>
        <p:xfrm>
          <a:off x="237849" y="1498059"/>
          <a:ext cx="11848290" cy="535994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85671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0870DC-5A80-4000-8453-71B35C7D2EA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Understanding revenue and costs</a:t>
            </a:r>
          </a:p>
        </p:txBody>
      </p:sp>
      <p:graphicFrame>
        <p:nvGraphicFramePr>
          <p:cNvPr id="5" name="Chart 4">
            <a:extLst>
              <a:ext uri="{FF2B5EF4-FFF2-40B4-BE49-F238E27FC236}">
                <a16:creationId xmlns:a16="http://schemas.microsoft.com/office/drawing/2014/main" id="{978DE6D3-42E4-4C51-85CD-05FC96B114CD}"/>
              </a:ext>
            </a:extLst>
          </p:cNvPr>
          <p:cNvGraphicFramePr>
            <a:graphicFrameLocks/>
          </p:cNvGraphicFramePr>
          <p:nvPr>
            <p:extLst>
              <p:ext uri="{D42A27DB-BD31-4B8C-83A1-F6EECF244321}">
                <p14:modId xmlns:p14="http://schemas.microsoft.com/office/powerpoint/2010/main" val="701736371"/>
              </p:ext>
            </p:extLst>
          </p:nvPr>
        </p:nvGraphicFramePr>
        <p:xfrm>
          <a:off x="243190" y="1675227"/>
          <a:ext cx="11653737" cy="48520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89416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6F66DC-532A-4B95-BFDD-0DA74EC555B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Understanding revenue and costs</a:t>
            </a:r>
          </a:p>
        </p:txBody>
      </p:sp>
      <p:graphicFrame>
        <p:nvGraphicFramePr>
          <p:cNvPr id="5" name="Chart 4">
            <a:extLst>
              <a:ext uri="{FF2B5EF4-FFF2-40B4-BE49-F238E27FC236}">
                <a16:creationId xmlns:a16="http://schemas.microsoft.com/office/drawing/2014/main" id="{C43A9124-7628-4C77-9D23-B08AD03BB57F}"/>
              </a:ext>
            </a:extLst>
          </p:cNvPr>
          <p:cNvGraphicFramePr>
            <a:graphicFrameLocks/>
          </p:cNvGraphicFramePr>
          <p:nvPr>
            <p:extLst>
              <p:ext uri="{D42A27DB-BD31-4B8C-83A1-F6EECF244321}">
                <p14:modId xmlns:p14="http://schemas.microsoft.com/office/powerpoint/2010/main" val="192090762"/>
              </p:ext>
            </p:extLst>
          </p:nvPr>
        </p:nvGraphicFramePr>
        <p:xfrm>
          <a:off x="556532" y="1556426"/>
          <a:ext cx="11210925" cy="49355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1608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6F66DC-532A-4B95-BFDD-0DA74EC555B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Understanding revenue and costs</a:t>
            </a:r>
          </a:p>
        </p:txBody>
      </p:sp>
      <p:graphicFrame>
        <p:nvGraphicFramePr>
          <p:cNvPr id="5" name="Chart 4">
            <a:extLst>
              <a:ext uri="{FF2B5EF4-FFF2-40B4-BE49-F238E27FC236}">
                <a16:creationId xmlns:a16="http://schemas.microsoft.com/office/drawing/2014/main" id="{B3359530-99D5-4CAD-97DC-52EB5BE4F01F}"/>
              </a:ext>
            </a:extLst>
          </p:cNvPr>
          <p:cNvGraphicFramePr>
            <a:graphicFrameLocks/>
          </p:cNvGraphicFramePr>
          <p:nvPr>
            <p:extLst>
              <p:ext uri="{D42A27DB-BD31-4B8C-83A1-F6EECF244321}">
                <p14:modId xmlns:p14="http://schemas.microsoft.com/office/powerpoint/2010/main" val="2438621644"/>
              </p:ext>
            </p:extLst>
          </p:nvPr>
        </p:nvGraphicFramePr>
        <p:xfrm>
          <a:off x="425801" y="1267266"/>
          <a:ext cx="11472385" cy="546427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73394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BACDFA7-596F-493B-9629-086F0065239A}"/>
              </a:ext>
            </a:extLst>
          </p:cNvPr>
          <p:cNvSpPr>
            <a:spLocks noGrp="1"/>
          </p:cNvSpPr>
          <p:nvPr>
            <p:ph type="title"/>
          </p:nvPr>
        </p:nvSpPr>
        <p:spPr>
          <a:xfrm>
            <a:off x="863029" y="1012004"/>
            <a:ext cx="3416158" cy="4795408"/>
          </a:xfrm>
        </p:spPr>
        <p:txBody>
          <a:bodyPr>
            <a:normAutofit/>
          </a:bodyPr>
          <a:lstStyle/>
          <a:p>
            <a:r>
              <a:rPr lang="en-US">
                <a:solidFill>
                  <a:srgbClr val="FFFFFF"/>
                </a:solidFill>
              </a:rPr>
              <a:t>Options for different strategies</a:t>
            </a:r>
          </a:p>
        </p:txBody>
      </p:sp>
      <p:graphicFrame>
        <p:nvGraphicFramePr>
          <p:cNvPr id="5" name="Content Placeholder 2">
            <a:extLst>
              <a:ext uri="{FF2B5EF4-FFF2-40B4-BE49-F238E27FC236}">
                <a16:creationId xmlns:a16="http://schemas.microsoft.com/office/drawing/2014/main" id="{2288C280-7457-4DCE-8750-5AD50945ADB9}"/>
              </a:ext>
            </a:extLst>
          </p:cNvPr>
          <p:cNvGraphicFramePr>
            <a:graphicFrameLocks noGrp="1"/>
          </p:cNvGraphicFramePr>
          <p:nvPr>
            <p:ph idx="1"/>
            <p:extLst>
              <p:ext uri="{D42A27DB-BD31-4B8C-83A1-F6EECF244321}">
                <p14:modId xmlns:p14="http://schemas.microsoft.com/office/powerpoint/2010/main" val="327137823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23977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C4A8DC-0DFD-4244-BF03-BA294D87484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Final Strategies</a:t>
            </a:r>
          </a:p>
        </p:txBody>
      </p:sp>
      <p:graphicFrame>
        <p:nvGraphicFramePr>
          <p:cNvPr id="5" name="Chart 4">
            <a:extLst>
              <a:ext uri="{FF2B5EF4-FFF2-40B4-BE49-F238E27FC236}">
                <a16:creationId xmlns:a16="http://schemas.microsoft.com/office/drawing/2014/main" id="{54A3EE8F-9E04-4BA1-B8C2-0357CA06C301}"/>
              </a:ext>
            </a:extLst>
          </p:cNvPr>
          <p:cNvGraphicFramePr>
            <a:graphicFrameLocks/>
          </p:cNvGraphicFramePr>
          <p:nvPr>
            <p:extLst>
              <p:ext uri="{D42A27DB-BD31-4B8C-83A1-F6EECF244321}">
                <p14:modId xmlns:p14="http://schemas.microsoft.com/office/powerpoint/2010/main" val="931399570"/>
              </p:ext>
            </p:extLst>
          </p:nvPr>
        </p:nvGraphicFramePr>
        <p:xfrm>
          <a:off x="643467" y="1675227"/>
          <a:ext cx="11210924" cy="48520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32030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C4A8DC-0DFD-4244-BF03-BA294D87484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Looking into model</a:t>
            </a:r>
            <a:endParaRPr lang="en-US" sz="3200" kern="1200" dirty="0">
              <a:solidFill>
                <a:schemeClr val="bg1"/>
              </a:solidFill>
              <a:latin typeface="+mj-lt"/>
              <a:ea typeface="+mj-ea"/>
              <a:cs typeface="+mj-cs"/>
            </a:endParaRPr>
          </a:p>
        </p:txBody>
      </p:sp>
      <p:pic>
        <p:nvPicPr>
          <p:cNvPr id="11" name="Content Placeholder 10" descr="Chart, waterfall chart&#10;&#10;Description automatically generated">
            <a:extLst>
              <a:ext uri="{FF2B5EF4-FFF2-40B4-BE49-F238E27FC236}">
                <a16:creationId xmlns:a16="http://schemas.microsoft.com/office/drawing/2014/main" id="{EB1D7865-C45F-4ADA-BEF5-9541E75F642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20833" y="1675227"/>
            <a:ext cx="10750333" cy="4394199"/>
          </a:xfrm>
          <a:prstGeom prst="rect">
            <a:avLst/>
          </a:prstGeom>
        </p:spPr>
      </p:pic>
    </p:spTree>
    <p:extLst>
      <p:ext uri="{BB962C8B-B14F-4D97-AF65-F5344CB8AC3E}">
        <p14:creationId xmlns:p14="http://schemas.microsoft.com/office/powerpoint/2010/main" val="12579335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TotalTime>
  <Words>703</Words>
  <Application>Microsoft Office PowerPoint</Application>
  <PresentationFormat>Widescreen</PresentationFormat>
  <Paragraphs>51</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Lariat Workforce Planning</vt:lpstr>
      <vt:lpstr>Introduction</vt:lpstr>
      <vt:lpstr>Understanding revenue and costs</vt:lpstr>
      <vt:lpstr>Understanding revenue and costs</vt:lpstr>
      <vt:lpstr>Understanding revenue and costs</vt:lpstr>
      <vt:lpstr>Understanding revenue and costs</vt:lpstr>
      <vt:lpstr>Options for different strategies</vt:lpstr>
      <vt:lpstr>Final Strategies</vt:lpstr>
      <vt:lpstr>Looking into model</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Lariat Workforce Planning</dc:title>
  <dc:creator>itsme.alexsav@gmail.com</dc:creator>
  <cp:lastModifiedBy>itsme.alexsav@gmail.com</cp:lastModifiedBy>
  <cp:revision>6</cp:revision>
  <dcterms:created xsi:type="dcterms:W3CDTF">2020-10-09T18:51:22Z</dcterms:created>
  <dcterms:modified xsi:type="dcterms:W3CDTF">2020-10-10T01:07:01Z</dcterms:modified>
</cp:coreProperties>
</file>