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s8d/6iZv8CIg8PcCHKaeWB/7z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85176" autoAdjust="0"/>
  </p:normalViewPr>
  <p:slideViewPr>
    <p:cSldViewPr snapToGrid="0">
      <p:cViewPr varScale="1">
        <p:scale>
          <a:sx n="73" d="100"/>
          <a:sy n="73" d="100"/>
        </p:scale>
        <p:origin x="10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Hello! My name is Aleksandr Savenko and I’m a student at Thinkful Data Immersion Cohort 8. This is my final project: students features and grades analysis.</a:t>
            </a:r>
          </a:p>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 topic is family parameters connected with grades. It’s also rates given by students. One of the most interesting results that good family relationships affect better grades.  Also, both parents' education affect student success. Mother and Father higher education test showed that students achieve better results. </a:t>
            </a:r>
            <a:endParaRPr dirty="0"/>
          </a:p>
        </p:txBody>
      </p:sp>
      <p:sp>
        <p:nvSpPr>
          <p:cNvPr id="178" name="Google Shape;1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12121"/>
                </a:solidFill>
                <a:effectLst/>
                <a:latin typeface="Roboto"/>
              </a:rPr>
              <a:t>Let's speak about final decisions and recommendations.</a:t>
            </a:r>
            <a:r>
              <a:rPr lang="ru-RU" b="0" i="0" dirty="0">
                <a:solidFill>
                  <a:srgbClr val="212121"/>
                </a:solidFill>
                <a:effectLst/>
                <a:latin typeface="Roboto"/>
              </a:rPr>
              <a:t> </a:t>
            </a:r>
            <a:r>
              <a:rPr lang="en-US" b="0" i="0" dirty="0">
                <a:solidFill>
                  <a:srgbClr val="212121"/>
                </a:solidFill>
                <a:effectLst/>
                <a:latin typeface="Roboto"/>
              </a:rPr>
              <a:t>I will say discuss more insights from my analysis. Some of them was not in this presentation</a:t>
            </a:r>
            <a:endParaRPr lang="en-US" dirty="0"/>
          </a:p>
          <a:p>
            <a:pPr marL="0" lvl="0" indent="0" algn="l" rtl="0">
              <a:spcBef>
                <a:spcPts val="0"/>
              </a:spcBef>
              <a:spcAft>
                <a:spcPts val="0"/>
              </a:spcAft>
              <a:buNone/>
            </a:pPr>
            <a:r>
              <a:rPr lang="en-US" b="0" i="0" dirty="0">
                <a:solidFill>
                  <a:srgbClr val="212121"/>
                </a:solidFill>
                <a:effectLst/>
                <a:latin typeface="Roboto"/>
              </a:rPr>
              <a:t>As we can see, women are better in test succeeding. It's a good step for making another research. Urban area students are better in tests than Rural. We can't force people to change their place of living, but we can try to understand why it's important</a:t>
            </a:r>
            <a:r>
              <a:rPr lang="ru-RU" b="0" i="0" dirty="0">
                <a:solidFill>
                  <a:srgbClr val="212121"/>
                </a:solidFill>
                <a:effectLst/>
                <a:latin typeface="Roboto"/>
              </a:rPr>
              <a:t>. </a:t>
            </a:r>
            <a:r>
              <a:rPr lang="en-US" b="0" i="0" dirty="0">
                <a:solidFill>
                  <a:srgbClr val="212121"/>
                </a:solidFill>
                <a:effectLst/>
                <a:latin typeface="Roboto"/>
              </a:rPr>
              <a:t>Students of one school have better results than other one.  And internet access also shows us result.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212121"/>
              </a:solidFill>
              <a:effectLst/>
              <a:latin typeface="Roboto"/>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12121"/>
                </a:solidFill>
                <a:effectLst/>
                <a:latin typeface="Roboto"/>
              </a:rPr>
              <a:t>Next one is time value. Bigger study time, lower free time, and less time for going out(3 different hypothesis) follow better results. Lack of romantic relationships lead to higher mean among students. It's good to know but it's also a good step to compare happiness parameter and existence of romantic relationships. Students with less consumption have bigger test mean than others. </a:t>
            </a:r>
          </a:p>
          <a:p>
            <a:pPr marL="0" lvl="0" indent="0" algn="l" rtl="0">
              <a:spcBef>
                <a:spcPts val="0"/>
              </a:spcBef>
              <a:spcAft>
                <a:spcPts val="0"/>
              </a:spcAft>
              <a:buNone/>
            </a:pPr>
            <a:endParaRPr lang="ru-RU" dirty="0"/>
          </a:p>
          <a:p>
            <a:pPr marL="0" lvl="0" indent="0" algn="l" rtl="0">
              <a:spcBef>
                <a:spcPts val="0"/>
              </a:spcBef>
              <a:spcAft>
                <a:spcPts val="0"/>
              </a:spcAft>
              <a:buNone/>
            </a:pPr>
            <a:r>
              <a:rPr lang="en-US" b="0" i="0" dirty="0">
                <a:solidFill>
                  <a:srgbClr val="212121"/>
                </a:solidFill>
                <a:effectLst/>
                <a:latin typeface="Roboto"/>
              </a:rPr>
              <a:t>Finally, we can speak about students and their family.  Students with better family relationships and higher parents' education are better in completing the test.  But family size, parent relationship status(apart or not), and family support didn't show results to say that it led to higher grades. It can lead to some effects but its not enough for statistical difference.</a:t>
            </a:r>
            <a:endParaRPr lang="ru-RU" dirty="0"/>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212121"/>
                </a:solidFill>
                <a:effectLst/>
                <a:latin typeface="Roboto"/>
              </a:rPr>
              <a:t> Let's provide access to internet and give them time to study more. After these results, we can say that parents should have good relationships with their children. One of the most important insight here is that your environment can make an effect on you like urban area or your school or access to basic needs. </a:t>
            </a:r>
          </a:p>
          <a:p>
            <a:pPr marL="0" lvl="0" indent="0" algn="l" rtl="0">
              <a:spcBef>
                <a:spcPts val="0"/>
              </a:spcBef>
              <a:spcAft>
                <a:spcPts val="0"/>
              </a:spcAft>
              <a:buNone/>
            </a:pPr>
            <a:endParaRPr lang="en-US" b="0" i="0" dirty="0">
              <a:solidFill>
                <a:srgbClr val="212121"/>
              </a:solidFill>
              <a:effectLst/>
              <a:latin typeface="Roboto"/>
            </a:endParaRPr>
          </a:p>
          <a:p>
            <a:pPr marL="0" lvl="0" indent="0" algn="l" rtl="0">
              <a:spcBef>
                <a:spcPts val="0"/>
              </a:spcBef>
              <a:spcAft>
                <a:spcPts val="0"/>
              </a:spcAft>
              <a:buNone/>
            </a:pPr>
            <a:r>
              <a:rPr lang="en-US" b="0" i="0" dirty="0">
                <a:solidFill>
                  <a:srgbClr val="212121"/>
                </a:solidFill>
                <a:effectLst/>
                <a:latin typeface="Roboto"/>
              </a:rPr>
              <a:t>Maybe it seems obvious but it’s something that you need to know and sometimes it’s not too hard to start help students. </a:t>
            </a:r>
            <a:r>
              <a:rPr lang="en-US" sz="1800" b="0" i="0" u="none" strike="noStrike" dirty="0">
                <a:solidFill>
                  <a:srgbClr val="000000"/>
                </a:solidFill>
                <a:effectLst/>
                <a:latin typeface="Arial" panose="020B0604020202020204" pitchFamily="34" charset="0"/>
              </a:rPr>
              <a:t>The final results can be helpful for schools or the educational system.  Results can show how to increase academic performance and how to work with different students. </a:t>
            </a:r>
            <a:endParaRPr dirty="0"/>
          </a:p>
          <a:p>
            <a:pPr marL="0" lvl="0" indent="0" algn="l" rtl="0">
              <a:spcBef>
                <a:spcPts val="0"/>
              </a:spcBef>
              <a:spcAft>
                <a:spcPts val="0"/>
              </a:spcAft>
              <a:buNone/>
            </a:pPr>
            <a:endParaRPr dirty="0"/>
          </a:p>
        </p:txBody>
      </p:sp>
      <p:sp>
        <p:nvSpPr>
          <p:cNvPr id="187" name="Google Shape;18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Thank you for your attention. </a:t>
            </a:r>
          </a:p>
        </p:txBody>
      </p:sp>
    </p:spTree>
    <p:extLst>
      <p:ext uri="{BB962C8B-B14F-4D97-AF65-F5344CB8AC3E}">
        <p14:creationId xmlns:p14="http://schemas.microsoft.com/office/powerpoint/2010/main" val="238822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Today I will speak about student's data analysis and sharing insights that I got. The data were obtained in a survey of students’ math and Portuguese language courses in secondary school. It contains a lot of interesting social, gender, and study information about students. The main goals were  researching this data for finding reasons to say what variables are connected or transfer to grades. The main exploration methods were working with python libraries: pandas, stats, seaborn, </a:t>
            </a:r>
            <a:r>
              <a:rPr lang="en-US" sz="1800" b="0" i="0" u="none" strike="noStrike" dirty="0" err="1">
                <a:solidFill>
                  <a:srgbClr val="000000"/>
                </a:solidFill>
                <a:effectLst/>
                <a:latin typeface="Arial" panose="020B0604020202020204" pitchFamily="34" charset="0"/>
              </a:rPr>
              <a:t>matplotlib.pyplot</a:t>
            </a:r>
            <a:r>
              <a:rPr lang="en-US" sz="1800" b="0" i="0" u="none" strike="noStrike" dirty="0">
                <a:solidFill>
                  <a:srgbClr val="000000"/>
                </a:solidFill>
                <a:effectLst/>
                <a:latin typeface="Arial" panose="020B0604020202020204" pitchFamily="34" charset="0"/>
              </a:rPr>
              <a:t>. I used different investigation methods and one of the most important was hypothesis testing. I will explain it in the next slides. </a:t>
            </a: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Let’s dive little more into data. </a:t>
            </a:r>
            <a:r>
              <a:rPr lang="en-US" sz="1800" b="0" i="0" u="none" strike="noStrike" dirty="0">
                <a:solidFill>
                  <a:srgbClr val="000000"/>
                </a:solidFill>
                <a:effectLst/>
                <a:latin typeface="Arial" panose="020B0604020202020204" pitchFamily="34" charset="0"/>
              </a:rPr>
              <a:t>This data has 33 columns and 2 datasets to investigate. One of them is demographic data about students (396 rows) with their math test grades and the second one is data about students (650 rows) with their Portuguese test grades.  It consists of different variables such as sex, age, family size, parents’ education, weekly study time, extra paid classes, internet access, alcohol consumption, absences, and grades for tests (and more). I’m interested in researching this data for finding reasons to say what variables are connected or transfer to grades: Does family size or family relationships affect grades? Does alcohol consumption affect grades? Do special paid courses affect grades? And other questions. Also, results can help to build a way for new research.</a:t>
            </a: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 </a:t>
            </a:r>
          </a:p>
          <a:p>
            <a:pPr marL="158750" indent="0" rtl="0">
              <a:spcBef>
                <a:spcPts val="0"/>
              </a:spcBef>
              <a:spcAft>
                <a:spcPts val="0"/>
              </a:spcAft>
              <a:buNone/>
            </a:pPr>
            <a:endParaRPr lang="en-US" b="0" dirty="0">
              <a:effectLst/>
            </a:endParaRPr>
          </a:p>
          <a:p>
            <a:pPr marL="158750" indent="0">
              <a:buNone/>
            </a:pPr>
            <a:endParaRPr dirty="0"/>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from basic but very important insights. Data has 33 columns and 3 of them are G1, G2, AND G3. There are first period grade, second grade and final grade. I choose only last one for making it easy to understand and it’s the final one. Here you can see chart distribution with bins. The median or middle number is 12 but you can see that the most frequent ones are number 9 and 10 and 14 and 15. Maximum value for test is 19.</a:t>
            </a:r>
            <a:endParaRPr dirty="0"/>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Second basic and important distribution is student's age. Mean is 16.7. Max is 15 and minimum is 22. 25% starts from 16 and 75% of data starts from 18.</a:t>
            </a:r>
            <a:endParaRPr dirty="0"/>
          </a:p>
        </p:txBody>
      </p:sp>
      <p:sp>
        <p:nvSpPr>
          <p:cNvPr id="135" name="Google Shape;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speak about insights from hypotheses testing</a:t>
            </a:r>
            <a:r>
              <a:rPr lang="en-US" sz="1100" b="0" i="0" u="none" strike="noStrike" dirty="0">
                <a:solidFill>
                  <a:srgbClr val="1D1C1D"/>
                </a:solidFill>
                <a:effectLst/>
                <a:latin typeface="Arial" panose="020B0604020202020204" pitchFamily="34" charset="0"/>
              </a:rPr>
              <a:t>. I need to explain what hypotheses are here. For example, we take data with 2 parameters but with the same variable for comparison. One of the most basic hypothesis was difference between women and men grades. I made 2 ranges by filtering sex in Python  and made a T-test. Null hypothesis is that its no difference or same means. Alternative hypothesis is that it’s a different means.   We have a  p-value which is one of the most important numbers because it shows the percentage of answers that helps us to choose the answer. It must be less than 5 percent (alpha value) to confirm the difference because the other 95% values will be in a normal distribution. It’s a range with minimum outliers. So, its one of the confirmed hypothesis that women are better in tests and boxplot shows it. You can see middle line and its mean value. Other lines are 25 and 75 quartiles. Women are better in Portuguese test and have higher mean. More than that, On the second chart you can see that  men consume more alcohol per week and women drink less.</a:t>
            </a:r>
            <a:endParaRPr dirty="0"/>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included some failed hypotheses. Students who attend paid courses didn’t show higher grades. Also, family support didn’t show some different means in grades. It was proved with t test and p-value bigger than alpha. Which  fails to reject the null.</a:t>
            </a:r>
            <a:endParaRPr dirty="0"/>
          </a:p>
        </p:txBody>
      </p:sp>
      <p:sp>
        <p:nvSpPr>
          <p:cNvPr id="151" name="Google Shape;15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made different topics for different hypotheses. Let’s start with demographic once. Internet access hypothesis shows that availability to it helps students to achieve better results. Highest mean is 12.2 rounded. Area type also affects grades. Students from urban area have better results and their mean is 12.2</a:t>
            </a:r>
            <a:endParaRPr dirty="0"/>
          </a:p>
        </p:txBody>
      </p:sp>
      <p:sp>
        <p:nvSpPr>
          <p:cNvPr id="160" name="Google Shape;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topic for investigation is time hypotheses. Students who spend more time by studying have mean equal to 13.18 And students who spend less free time have also better results. It was proved by T-test by making ranges and filtering in Python. You can see boxplots  with means and time rates that students wrote in a survey.</a:t>
            </a:r>
            <a:endParaRPr dirty="0"/>
          </a:p>
        </p:txBody>
      </p:sp>
      <p:sp>
        <p:nvSpPr>
          <p:cNvPr id="169" name="Google Shape;16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6" name="Google Shape;26;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7" name="Google Shape;2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sp>
        <p:nvSpPr>
          <p:cNvPr id="47" name="Google Shape;47;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9" name="Google Shape;4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7620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a:off x="641774" y="623275"/>
            <a:ext cx="10905053" cy="5607882"/>
          </a:xfrm>
          <a:prstGeom prst="rect">
            <a:avLst/>
          </a:prstGeom>
          <a:noFill/>
          <a:ln w="1905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txBox="1">
            <a:spLocks noGrp="1"/>
          </p:cNvSpPr>
          <p:nvPr>
            <p:ph type="ctrTitle"/>
          </p:nvPr>
        </p:nvSpPr>
        <p:spPr>
          <a:xfrm>
            <a:off x="1009191" y="76200"/>
            <a:ext cx="9231300" cy="3542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8100"/>
              <a:buFont typeface="Calibri"/>
              <a:buNone/>
            </a:pPr>
            <a:r>
              <a:rPr lang="en-US" sz="6600" dirty="0">
                <a:latin typeface="+mj-lt"/>
              </a:rPr>
              <a:t>Student Features and Grades Analysis </a:t>
            </a:r>
            <a:endParaRPr sz="4400" dirty="0">
              <a:latin typeface="+mj-lt"/>
            </a:endParaRPr>
          </a:p>
        </p:txBody>
      </p:sp>
      <p:sp>
        <p:nvSpPr>
          <p:cNvPr id="88" name="Google Shape;88;p1"/>
          <p:cNvSpPr txBox="1">
            <a:spLocks noGrp="1"/>
          </p:cNvSpPr>
          <p:nvPr>
            <p:ph type="subTitle" idx="1"/>
          </p:nvPr>
        </p:nvSpPr>
        <p:spPr>
          <a:xfrm>
            <a:off x="1009191" y="4414727"/>
            <a:ext cx="7132335" cy="131265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000" dirty="0">
                <a:latin typeface="+mn-lt"/>
              </a:rPr>
              <a:t>Aleksandr Savenko – Thinkful Data Immersion Cohort 8</a:t>
            </a:r>
            <a:endParaRPr sz="20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139912" y="72911"/>
            <a:ext cx="9366790" cy="56703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Calibri"/>
              <a:buNone/>
            </a:pPr>
            <a:r>
              <a:rPr lang="en-US" sz="2600" dirty="0">
                <a:latin typeface="+mj-lt"/>
              </a:rPr>
              <a:t>Family hypotheses</a:t>
            </a:r>
            <a:endParaRPr sz="2600" dirty="0">
              <a:latin typeface="+mj-lt"/>
            </a:endParaRPr>
          </a:p>
        </p:txBody>
      </p:sp>
      <p:sp>
        <p:nvSpPr>
          <p:cNvPr id="181" name="Google Shape;181;p11"/>
          <p:cNvSpPr txBox="1">
            <a:spLocks noGrp="1"/>
          </p:cNvSpPr>
          <p:nvPr>
            <p:ph type="body" idx="1"/>
          </p:nvPr>
        </p:nvSpPr>
        <p:spPr>
          <a:xfrm>
            <a:off x="318754" y="521695"/>
            <a:ext cx="5157787" cy="82391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400"/>
              <a:buNone/>
            </a:pPr>
            <a:r>
              <a:rPr lang="en-US" sz="1800" b="0" dirty="0">
                <a:latin typeface="+mn-lt"/>
              </a:rPr>
              <a:t>Reject the null family relationships hypothesis with p-value: 0.009 and mean</a:t>
            </a:r>
            <a:r>
              <a:rPr lang="en-US" sz="1800" b="0">
                <a:latin typeface="+mn-lt"/>
              </a:rPr>
              <a:t>: 11.31 vs 12.08</a:t>
            </a:r>
            <a:endParaRPr sz="1800" b="0" dirty="0">
              <a:latin typeface="+mn-lt"/>
            </a:endParaRPr>
          </a:p>
        </p:txBody>
      </p:sp>
      <p:pic>
        <p:nvPicPr>
          <p:cNvPr id="182" name="Google Shape;182;p11" descr="Chart, box and whisker chart&#10;&#10;Description automatically generated"/>
          <p:cNvPicPr preferRelativeResize="0">
            <a:picLocks noGrp="1"/>
          </p:cNvPicPr>
          <p:nvPr>
            <p:ph type="body" idx="2"/>
          </p:nvPr>
        </p:nvPicPr>
        <p:blipFill rotWithShape="1">
          <a:blip r:embed="rId3">
            <a:alphaModFix/>
          </a:blip>
          <a:srcRect/>
          <a:stretch/>
        </p:blipFill>
        <p:spPr>
          <a:xfrm>
            <a:off x="194358" y="1423446"/>
            <a:ext cx="5406580" cy="5434553"/>
          </a:xfrm>
          <a:prstGeom prst="rect">
            <a:avLst/>
          </a:prstGeom>
          <a:noFill/>
          <a:ln>
            <a:noFill/>
          </a:ln>
        </p:spPr>
      </p:pic>
      <p:sp>
        <p:nvSpPr>
          <p:cNvPr id="183" name="Google Shape;183;p11"/>
          <p:cNvSpPr txBox="1">
            <a:spLocks noGrp="1"/>
          </p:cNvSpPr>
          <p:nvPr>
            <p:ph type="body" idx="3"/>
          </p:nvPr>
        </p:nvSpPr>
        <p:spPr>
          <a:xfrm>
            <a:off x="6363995" y="521695"/>
            <a:ext cx="5157787" cy="82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400"/>
              <a:buNone/>
            </a:pPr>
            <a:r>
              <a:rPr lang="en-US" sz="1800" b="0" dirty="0">
                <a:latin typeface="+mn-lt"/>
              </a:rPr>
              <a:t>Reject the null mother education hypothesis with p-value: 4.6-07 and mean:11.29 vs 12.56</a:t>
            </a:r>
            <a:endParaRPr sz="1800" b="0" dirty="0">
              <a:latin typeface="+mn-lt"/>
            </a:endParaRPr>
          </a:p>
        </p:txBody>
      </p:sp>
      <p:pic>
        <p:nvPicPr>
          <p:cNvPr id="184" name="Google Shape;184;p11" descr="Chart, box and whisker chart&#10;&#10;Description automatically generated"/>
          <p:cNvPicPr preferRelativeResize="0">
            <a:picLocks noGrp="1"/>
          </p:cNvPicPr>
          <p:nvPr>
            <p:ph type="body" idx="4"/>
          </p:nvPr>
        </p:nvPicPr>
        <p:blipFill rotWithShape="1">
          <a:blip r:embed="rId4">
            <a:alphaModFix/>
          </a:blip>
          <a:srcRect/>
          <a:stretch/>
        </p:blipFill>
        <p:spPr>
          <a:xfrm>
            <a:off x="5936634" y="1423446"/>
            <a:ext cx="5750400" cy="54814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12"/>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12"/>
          <p:cNvSpPr/>
          <p:nvPr/>
        </p:nvSpPr>
        <p:spPr>
          <a:xfrm>
            <a:off x="641774" y="623275"/>
            <a:ext cx="10905053" cy="5607882"/>
          </a:xfrm>
          <a:prstGeom prst="rect">
            <a:avLst/>
          </a:prstGeom>
          <a:noFill/>
          <a:ln w="1905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12"/>
          <p:cNvSpPr txBox="1">
            <a:spLocks noGrp="1"/>
          </p:cNvSpPr>
          <p:nvPr>
            <p:ph type="title"/>
          </p:nvPr>
        </p:nvSpPr>
        <p:spPr>
          <a:xfrm>
            <a:off x="1075767" y="1188637"/>
            <a:ext cx="2988234" cy="448072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600"/>
              <a:buFont typeface="Calibri"/>
              <a:buNone/>
            </a:pPr>
            <a:r>
              <a:rPr lang="en-US" sz="4000" dirty="0">
                <a:latin typeface="+mj-lt"/>
              </a:rPr>
              <a:t>Final conclusions</a:t>
            </a:r>
            <a:endParaRPr sz="3600" dirty="0">
              <a:latin typeface="+mj-lt"/>
            </a:endParaRPr>
          </a:p>
        </p:txBody>
      </p:sp>
      <p:cxnSp>
        <p:nvCxnSpPr>
          <p:cNvPr id="193" name="Google Shape;193;p12"/>
          <p:cNvCxnSpPr/>
          <p:nvPr/>
        </p:nvCxnSpPr>
        <p:spPr>
          <a:xfrm>
            <a:off x="4654296" y="1852863"/>
            <a:ext cx="0" cy="3236495"/>
          </a:xfrm>
          <a:prstGeom prst="straightConnector1">
            <a:avLst/>
          </a:prstGeom>
          <a:noFill/>
          <a:ln w="19050" cap="sq" cmpd="sng">
            <a:solidFill>
              <a:srgbClr val="3F3F3F"/>
            </a:solidFill>
            <a:prstDash val="solid"/>
            <a:miter lim="800000"/>
            <a:headEnd type="none" w="sm" len="sm"/>
            <a:tailEnd type="none" w="sm" len="sm"/>
          </a:ln>
        </p:spPr>
      </p:cxnSp>
      <p:sp>
        <p:nvSpPr>
          <p:cNvPr id="194" name="Google Shape;194;p12"/>
          <p:cNvSpPr txBox="1">
            <a:spLocks noGrp="1"/>
          </p:cNvSpPr>
          <p:nvPr>
            <p:ph type="body" idx="1"/>
          </p:nvPr>
        </p:nvSpPr>
        <p:spPr>
          <a:xfrm>
            <a:off x="5255260" y="1648870"/>
            <a:ext cx="4702848" cy="356026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400"/>
              <a:buChar char="•"/>
            </a:pPr>
            <a:r>
              <a:rPr lang="en-US" sz="2200" dirty="0">
                <a:latin typeface="+mn-lt"/>
              </a:rPr>
              <a:t>Demographic decisions (area, sex, school, internet)</a:t>
            </a:r>
            <a:endParaRPr sz="2200" dirty="0">
              <a:latin typeface="+mn-lt"/>
            </a:endParaRPr>
          </a:p>
          <a:p>
            <a:pPr marL="228600" lvl="0" indent="-228600" algn="l" rtl="0">
              <a:lnSpc>
                <a:spcPct val="90000"/>
              </a:lnSpc>
              <a:spcBef>
                <a:spcPts val="1000"/>
              </a:spcBef>
              <a:spcAft>
                <a:spcPts val="0"/>
              </a:spcAft>
              <a:buClr>
                <a:schemeClr val="dk1"/>
              </a:buClr>
              <a:buSzPts val="2400"/>
              <a:buChar char="•"/>
            </a:pPr>
            <a:r>
              <a:rPr lang="en-US" sz="2200" dirty="0">
                <a:latin typeface="+mn-lt"/>
              </a:rPr>
              <a:t>Time value (study/free, going out, romantic relationships, alcohol consumption)</a:t>
            </a:r>
            <a:endParaRPr sz="2200" dirty="0">
              <a:latin typeface="+mn-lt"/>
            </a:endParaRPr>
          </a:p>
          <a:p>
            <a:pPr marL="228600" lvl="0" indent="-228600" algn="l" rtl="0">
              <a:lnSpc>
                <a:spcPct val="90000"/>
              </a:lnSpc>
              <a:spcBef>
                <a:spcPts val="1000"/>
              </a:spcBef>
              <a:spcAft>
                <a:spcPts val="0"/>
              </a:spcAft>
              <a:buClr>
                <a:schemeClr val="dk1"/>
              </a:buClr>
              <a:buSzPts val="2400"/>
              <a:buChar char="•"/>
            </a:pPr>
            <a:r>
              <a:rPr lang="en-US" sz="2200" dirty="0">
                <a:latin typeface="+mn-lt"/>
              </a:rPr>
              <a:t>Family value (relationships, support, living status, size, education)</a:t>
            </a:r>
            <a:endParaRPr sz="22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BD396B13-A10E-4A7C-A096-8CAE0B98B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4" descr="A group of microphones&#10;&#10;Description automatically generated with medium confidence">
            <a:extLst>
              <a:ext uri="{FF2B5EF4-FFF2-40B4-BE49-F238E27FC236}">
                <a16:creationId xmlns:a16="http://schemas.microsoft.com/office/drawing/2014/main" id="{805A48F4-7A5E-4416-A185-55E89B601B4A}"/>
              </a:ext>
            </a:extLst>
          </p:cNvPr>
          <p:cNvPicPr>
            <a:picLocks noChangeAspect="1"/>
          </p:cNvPicPr>
          <p:nvPr/>
        </p:nvPicPr>
        <p:blipFill rotWithShape="1">
          <a:blip r:embed="rId3"/>
          <a:srcRect r="-1" b="12585"/>
          <a:stretch/>
        </p:blipFill>
        <p:spPr>
          <a:xfrm>
            <a:off x="4981543" y="375978"/>
            <a:ext cx="7047273" cy="6160289"/>
          </a:xfrm>
          <a:custGeom>
            <a:avLst/>
            <a:gdLst/>
            <a:ahLst/>
            <a:cxnLst/>
            <a:rect l="l" t="t" r="r" b="b"/>
            <a:pathLst>
              <a:path w="7047273" h="6160289">
                <a:moveTo>
                  <a:pt x="0" y="0"/>
                </a:moveTo>
                <a:lnTo>
                  <a:pt x="7047273" y="0"/>
                </a:lnTo>
                <a:lnTo>
                  <a:pt x="7047273" y="2807326"/>
                </a:lnTo>
                <a:lnTo>
                  <a:pt x="3603828" y="6155120"/>
                </a:lnTo>
                <a:lnTo>
                  <a:pt x="7047273" y="6155120"/>
                </a:lnTo>
                <a:lnTo>
                  <a:pt x="7047273" y="6160289"/>
                </a:lnTo>
                <a:lnTo>
                  <a:pt x="0" y="6160289"/>
                </a:lnTo>
                <a:close/>
              </a:path>
            </a:pathLst>
          </a:custGeom>
        </p:spPr>
      </p:pic>
      <p:sp>
        <p:nvSpPr>
          <p:cNvPr id="31" name="Right Triangle 30">
            <a:extLst>
              <a:ext uri="{FF2B5EF4-FFF2-40B4-BE49-F238E27FC236}">
                <a16:creationId xmlns:a16="http://schemas.microsoft.com/office/drawing/2014/main" id="{52B7117A-6A3D-4C1E-8D25-852D81E78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4" y="625059"/>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5784B-2B2C-43BD-BFE2-DA87411A3AAB}"/>
              </a:ext>
            </a:extLst>
          </p:cNvPr>
          <p:cNvSpPr>
            <a:spLocks noGrp="1"/>
          </p:cNvSpPr>
          <p:nvPr>
            <p:ph type="title"/>
          </p:nvPr>
        </p:nvSpPr>
        <p:spPr>
          <a:xfrm>
            <a:off x="881620" y="1383527"/>
            <a:ext cx="3936739" cy="3339301"/>
          </a:xfrm>
        </p:spPr>
        <p:txBody>
          <a:bodyPr vert="horz" lIns="91440" tIns="45720" rIns="91440" bIns="45720" rtlCol="0" anchor="ctr">
            <a:normAutofit/>
          </a:bodyPr>
          <a:lstStyle/>
          <a:p>
            <a:pPr>
              <a:spcBef>
                <a:spcPct val="0"/>
              </a:spcBef>
            </a:pPr>
            <a:r>
              <a:rPr lang="en-US" kern="1200" dirty="0">
                <a:solidFill>
                  <a:schemeClr val="tx1"/>
                </a:solidFill>
                <a:latin typeface="+mj-lt"/>
                <a:ea typeface="+mj-ea"/>
                <a:cs typeface="+mj-cs"/>
              </a:rPr>
              <a:t>Thank you for your attention!</a:t>
            </a:r>
          </a:p>
        </p:txBody>
      </p:sp>
    </p:spTree>
    <p:extLst>
      <p:ext uri="{BB962C8B-B14F-4D97-AF65-F5344CB8AC3E}">
        <p14:creationId xmlns:p14="http://schemas.microsoft.com/office/powerpoint/2010/main" val="339613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2"/>
          <p:cNvSpPr txBox="1">
            <a:spLocks noGrp="1"/>
          </p:cNvSpPr>
          <p:nvPr>
            <p:ph type="title"/>
          </p:nvPr>
        </p:nvSpPr>
        <p:spPr>
          <a:xfrm>
            <a:off x="1812897" y="518649"/>
            <a:ext cx="9882278" cy="106763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mj-lt"/>
              </a:rPr>
              <a:t>Introduction</a:t>
            </a:r>
            <a:endParaRPr dirty="0">
              <a:latin typeface="+mj-lt"/>
            </a:endParaRPr>
          </a:p>
        </p:txBody>
      </p:sp>
      <p:grpSp>
        <p:nvGrpSpPr>
          <p:cNvPr id="95" name="Google Shape;95;p2"/>
          <p:cNvGrpSpPr/>
          <p:nvPr/>
        </p:nvGrpSpPr>
        <p:grpSpPr>
          <a:xfrm>
            <a:off x="472021" y="628863"/>
            <a:ext cx="1128382" cy="847206"/>
            <a:chOff x="8183879" y="1000124"/>
            <a:chExt cx="1562267" cy="1172973"/>
          </a:xfrm>
        </p:grpSpPr>
        <p:sp>
          <p:nvSpPr>
            <p:cNvPr id="96" name="Google Shape;96;p2"/>
            <p:cNvSpPr/>
            <p:nvPr/>
          </p:nvSpPr>
          <p:spPr>
            <a:xfrm>
              <a:off x="8183879" y="1348782"/>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2"/>
            <p:cNvSpPr/>
            <p:nvPr/>
          </p:nvSpPr>
          <p:spPr>
            <a:xfrm>
              <a:off x="8983979" y="1000124"/>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8" name="Google Shape;98;p2"/>
          <p:cNvGrpSpPr/>
          <p:nvPr/>
        </p:nvGrpSpPr>
        <p:grpSpPr>
          <a:xfrm>
            <a:off x="629854" y="1860604"/>
            <a:ext cx="10907489" cy="4094922"/>
            <a:chOff x="0" y="0"/>
            <a:chExt cx="10907489" cy="4094922"/>
          </a:xfrm>
        </p:grpSpPr>
        <p:sp>
          <p:nvSpPr>
            <p:cNvPr id="99" name="Google Shape;99;p2"/>
            <p:cNvSpPr/>
            <p:nvPr/>
          </p:nvSpPr>
          <p:spPr>
            <a:xfrm>
              <a:off x="0" y="0"/>
              <a:ext cx="9271366" cy="1228476"/>
            </a:xfrm>
            <a:prstGeom prst="roundRect">
              <a:avLst>
                <a:gd name="adj" fmla="val 10000"/>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txBox="1"/>
            <p:nvPr/>
          </p:nvSpPr>
          <p:spPr>
            <a:xfrm>
              <a:off x="35981" y="35981"/>
              <a:ext cx="7945743" cy="1156514"/>
            </a:xfrm>
            <a:prstGeom prst="rect">
              <a:avLst/>
            </a:prstGeom>
            <a:noFill/>
            <a:ln>
              <a:no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Clr>
                  <a:schemeClr val="lt1"/>
                </a:buClr>
                <a:buSzPts val="3200"/>
                <a:buFont typeface="Calibri"/>
                <a:buNone/>
              </a:pPr>
              <a:r>
                <a:rPr lang="en-US" sz="3200" dirty="0">
                  <a:solidFill>
                    <a:schemeClr val="lt1"/>
                  </a:solidFill>
                  <a:latin typeface="+mn-lt"/>
                  <a:ea typeface="Calibri"/>
                  <a:cs typeface="Calibri"/>
                  <a:sym typeface="Calibri"/>
                </a:rPr>
                <a:t>Overview of  Demographic Data about Students Features</a:t>
              </a:r>
              <a:endParaRPr dirty="0">
                <a:latin typeface="+mn-lt"/>
              </a:endParaRPr>
            </a:p>
          </p:txBody>
        </p:sp>
        <p:sp>
          <p:nvSpPr>
            <p:cNvPr id="101" name="Google Shape;101;p2"/>
            <p:cNvSpPr/>
            <p:nvPr/>
          </p:nvSpPr>
          <p:spPr>
            <a:xfrm>
              <a:off x="818061" y="1433223"/>
              <a:ext cx="9271366" cy="1228476"/>
            </a:xfrm>
            <a:prstGeom prst="roundRect">
              <a:avLst>
                <a:gd name="adj" fmla="val 1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txBox="1"/>
            <p:nvPr/>
          </p:nvSpPr>
          <p:spPr>
            <a:xfrm>
              <a:off x="854042" y="1469204"/>
              <a:ext cx="7582832" cy="1156514"/>
            </a:xfrm>
            <a:prstGeom prst="rect">
              <a:avLst/>
            </a:prstGeom>
            <a:noFill/>
            <a:ln>
              <a:no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Clr>
                  <a:schemeClr val="lt1"/>
                </a:buClr>
                <a:buSzPts val="3200"/>
                <a:buFont typeface="Calibri"/>
                <a:buNone/>
              </a:pPr>
              <a:r>
                <a:rPr lang="en-US" sz="3200" dirty="0">
                  <a:solidFill>
                    <a:schemeClr val="lt1"/>
                  </a:solidFill>
                  <a:latin typeface="+mn-lt"/>
                  <a:ea typeface="Calibri"/>
                  <a:cs typeface="Calibri"/>
                  <a:sym typeface="Calibri"/>
                </a:rPr>
                <a:t>Assigned Goals and Research Questions</a:t>
              </a:r>
              <a:endParaRPr dirty="0">
                <a:latin typeface="+mn-lt"/>
              </a:endParaRPr>
            </a:p>
          </p:txBody>
        </p:sp>
        <p:sp>
          <p:nvSpPr>
            <p:cNvPr id="103" name="Google Shape;103;p2"/>
            <p:cNvSpPr/>
            <p:nvPr/>
          </p:nvSpPr>
          <p:spPr>
            <a:xfrm>
              <a:off x="1636123" y="2866446"/>
              <a:ext cx="9271366" cy="1228476"/>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txBox="1"/>
            <p:nvPr/>
          </p:nvSpPr>
          <p:spPr>
            <a:xfrm>
              <a:off x="1672104" y="2902427"/>
              <a:ext cx="7582832" cy="1156514"/>
            </a:xfrm>
            <a:prstGeom prst="rect">
              <a:avLst/>
            </a:prstGeom>
            <a:noFill/>
            <a:ln>
              <a:no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Clr>
                  <a:schemeClr val="lt1"/>
                </a:buClr>
                <a:buSzPts val="3200"/>
                <a:buFont typeface="Calibri"/>
                <a:buNone/>
              </a:pPr>
              <a:r>
                <a:rPr lang="en-US" sz="3200" dirty="0">
                  <a:solidFill>
                    <a:schemeClr val="lt1"/>
                  </a:solidFill>
                  <a:latin typeface="+mn-lt"/>
                  <a:ea typeface="Calibri"/>
                  <a:cs typeface="Calibri"/>
                  <a:sym typeface="Calibri"/>
                </a:rPr>
                <a:t>Hypothesis Testing Method (Null and Alternative)</a:t>
              </a:r>
              <a:endParaRPr dirty="0">
                <a:latin typeface="+mn-lt"/>
              </a:endParaRPr>
            </a:p>
          </p:txBody>
        </p:sp>
        <p:sp>
          <p:nvSpPr>
            <p:cNvPr id="105" name="Google Shape;105;p2"/>
            <p:cNvSpPr/>
            <p:nvPr/>
          </p:nvSpPr>
          <p:spPr>
            <a:xfrm>
              <a:off x="8472856" y="931594"/>
              <a:ext cx="798509" cy="798509"/>
            </a:xfrm>
            <a:prstGeom prst="downArrow">
              <a:avLst>
                <a:gd name="adj1" fmla="val 55000"/>
                <a:gd name="adj2" fmla="val 45000"/>
              </a:avLst>
            </a:prstGeom>
            <a:solidFill>
              <a:srgbClr val="F7D5CB">
                <a:alpha val="89803"/>
              </a:srgbClr>
            </a:solidFill>
            <a:ln w="12700" cap="flat" cmpd="sng">
              <a:solidFill>
                <a:srgbClr val="F7D5C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txBox="1"/>
            <p:nvPr/>
          </p:nvSpPr>
          <p:spPr>
            <a:xfrm>
              <a:off x="8652521" y="931594"/>
              <a:ext cx="439179" cy="600878"/>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01</a:t>
              </a:r>
              <a:endParaRPr/>
            </a:p>
          </p:txBody>
        </p:sp>
        <p:sp>
          <p:nvSpPr>
            <p:cNvPr id="107" name="Google Shape;107;p2"/>
            <p:cNvSpPr/>
            <p:nvPr/>
          </p:nvSpPr>
          <p:spPr>
            <a:xfrm>
              <a:off x="9290918" y="2356628"/>
              <a:ext cx="798509" cy="798509"/>
            </a:xfrm>
            <a:prstGeom prst="downArrow">
              <a:avLst>
                <a:gd name="adj1" fmla="val 55000"/>
                <a:gd name="adj2" fmla="val 45000"/>
              </a:avLst>
            </a:prstGeom>
            <a:solidFill>
              <a:srgbClr val="E0E0E0">
                <a:alpha val="89803"/>
              </a:srgbClr>
            </a:solidFill>
            <a:ln w="12700"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txBox="1"/>
            <p:nvPr/>
          </p:nvSpPr>
          <p:spPr>
            <a:xfrm>
              <a:off x="9470583" y="2356628"/>
              <a:ext cx="439179" cy="600878"/>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02</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useBgFill="1">
        <p:nvSpPr>
          <p:cNvPr id="148" name="Rectangle 13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ight Triangle 14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Rectangle 14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Google Shape;113;p3"/>
          <p:cNvSpPr txBox="1">
            <a:spLocks noGrp="1"/>
          </p:cNvSpPr>
          <p:nvPr>
            <p:ph type="title"/>
          </p:nvPr>
        </p:nvSpPr>
        <p:spPr>
          <a:xfrm>
            <a:off x="1567993" y="841907"/>
            <a:ext cx="8074815" cy="1269697"/>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dirty="0">
                <a:latin typeface="+mj-lt"/>
              </a:rPr>
              <a:t>Project Overview</a:t>
            </a:r>
          </a:p>
        </p:txBody>
      </p:sp>
      <p:sp>
        <p:nvSpPr>
          <p:cNvPr id="114" name="Google Shape;114;p3"/>
          <p:cNvSpPr txBox="1">
            <a:spLocks noGrp="1"/>
          </p:cNvSpPr>
          <p:nvPr>
            <p:ph type="body" idx="1"/>
          </p:nvPr>
        </p:nvSpPr>
        <p:spPr>
          <a:xfrm>
            <a:off x="961533" y="2111604"/>
            <a:ext cx="9662474" cy="3553982"/>
          </a:xfrm>
          <a:prstGeom prst="rect">
            <a:avLst/>
          </a:prstGeom>
        </p:spPr>
        <p:txBody>
          <a:bodyPr spcFirstLastPara="1" lIns="91425" tIns="45700" rIns="91425" bIns="45700" anchor="t" anchorCtr="0">
            <a:normAutofit fontScale="25000" lnSpcReduction="20000"/>
          </a:bodyPr>
          <a:lstStyle/>
          <a:p>
            <a:pPr marL="0" lvl="0" indent="0" rtl="0">
              <a:lnSpc>
                <a:spcPct val="170000"/>
              </a:lnSpc>
              <a:spcBef>
                <a:spcPts val="0"/>
              </a:spcBef>
              <a:spcAft>
                <a:spcPts val="600"/>
              </a:spcAft>
              <a:buNone/>
            </a:pPr>
            <a:r>
              <a:rPr lang="en-US" sz="6400" dirty="0">
                <a:latin typeface="Arial"/>
                <a:ea typeface="Arial"/>
                <a:cs typeface="Arial"/>
                <a:sym typeface="Arial"/>
              </a:rPr>
              <a:t>       </a:t>
            </a:r>
            <a:r>
              <a:rPr lang="en-US" sz="6400" dirty="0">
                <a:latin typeface="+mn-lt"/>
                <a:ea typeface="Arial"/>
                <a:cs typeface="Arial"/>
                <a:sym typeface="Arial"/>
              </a:rPr>
              <a:t>Two student demographic data sets</a:t>
            </a:r>
          </a:p>
          <a:p>
            <a:pPr marL="914400" lvl="0" indent="-355600" rtl="0">
              <a:lnSpc>
                <a:spcPct val="170000"/>
              </a:lnSpc>
              <a:spcBef>
                <a:spcPts val="0"/>
              </a:spcBef>
              <a:spcAft>
                <a:spcPts val="600"/>
              </a:spcAft>
              <a:buClr>
                <a:srgbClr val="000000"/>
              </a:buClr>
              <a:buSzPts val="2000"/>
              <a:buFont typeface="Arial"/>
              <a:buChar char="●"/>
            </a:pPr>
            <a:r>
              <a:rPr lang="en-US" sz="6400" dirty="0">
                <a:latin typeface="+mn-lt"/>
                <a:ea typeface="Arial"/>
                <a:cs typeface="Arial"/>
                <a:sym typeface="Arial"/>
              </a:rPr>
              <a:t>400 rows related to Math test grades</a:t>
            </a:r>
          </a:p>
          <a:p>
            <a:pPr marL="914400" lvl="0" indent="-355600" rtl="0">
              <a:lnSpc>
                <a:spcPct val="170000"/>
              </a:lnSpc>
              <a:spcBef>
                <a:spcPts val="0"/>
              </a:spcBef>
              <a:spcAft>
                <a:spcPts val="600"/>
              </a:spcAft>
              <a:buClr>
                <a:srgbClr val="000000"/>
              </a:buClr>
              <a:buSzPts val="2000"/>
              <a:buFont typeface="Arial"/>
              <a:buChar char="●"/>
            </a:pPr>
            <a:r>
              <a:rPr lang="en-US" sz="6400" dirty="0">
                <a:latin typeface="+mn-lt"/>
                <a:ea typeface="Arial"/>
                <a:cs typeface="Arial"/>
                <a:sym typeface="Arial"/>
              </a:rPr>
              <a:t>650 rows related to Portuguese test grades</a:t>
            </a:r>
          </a:p>
          <a:p>
            <a:pPr marL="914400" lvl="0" indent="-355600" rtl="0">
              <a:lnSpc>
                <a:spcPct val="170000"/>
              </a:lnSpc>
              <a:spcBef>
                <a:spcPts val="0"/>
              </a:spcBef>
              <a:spcAft>
                <a:spcPts val="600"/>
              </a:spcAft>
              <a:buClr>
                <a:srgbClr val="000000"/>
              </a:buClr>
              <a:buSzPts val="2000"/>
              <a:buFont typeface="Arial"/>
              <a:buChar char="●"/>
            </a:pPr>
            <a:r>
              <a:rPr lang="en-US" sz="6400" dirty="0">
                <a:latin typeface="+mn-lt"/>
                <a:ea typeface="Arial"/>
                <a:cs typeface="Arial"/>
                <a:sym typeface="Arial"/>
              </a:rPr>
              <a:t>33 columns consisting of variables such as sex, age, family size, internet access, weekly study time, alcohol consumption, absences, and test grades</a:t>
            </a:r>
          </a:p>
          <a:p>
            <a:pPr marL="0" marR="0" lvl="0" indent="457200" rtl="0">
              <a:lnSpc>
                <a:spcPct val="170000"/>
              </a:lnSpc>
              <a:spcBef>
                <a:spcPts val="0"/>
              </a:spcBef>
              <a:spcAft>
                <a:spcPts val="600"/>
              </a:spcAft>
              <a:buNone/>
            </a:pPr>
            <a:r>
              <a:rPr lang="en-US" sz="6400" dirty="0">
                <a:latin typeface="+mn-lt"/>
                <a:ea typeface="Arial"/>
                <a:cs typeface="Arial"/>
                <a:sym typeface="Arial"/>
              </a:rPr>
              <a:t>Why I chose this data set</a:t>
            </a:r>
          </a:p>
          <a:p>
            <a:pPr marL="914400" lvl="0" indent="-355600" rtl="0">
              <a:lnSpc>
                <a:spcPct val="170000"/>
              </a:lnSpc>
              <a:spcBef>
                <a:spcPts val="0"/>
              </a:spcBef>
              <a:spcAft>
                <a:spcPts val="600"/>
              </a:spcAft>
              <a:buClr>
                <a:srgbClr val="000000"/>
              </a:buClr>
              <a:buSzPts val="2000"/>
              <a:buFont typeface="Arial"/>
              <a:buChar char="●"/>
            </a:pPr>
            <a:r>
              <a:rPr lang="en-US" sz="6400" dirty="0">
                <a:latin typeface="+mn-lt"/>
                <a:ea typeface="Arial"/>
                <a:cs typeface="Arial"/>
                <a:sym typeface="Arial"/>
              </a:rPr>
              <a:t>Interested in student data and evolving my skills</a:t>
            </a:r>
          </a:p>
          <a:p>
            <a:pPr marL="914400" lvl="0" indent="-355600" rtl="0">
              <a:lnSpc>
                <a:spcPct val="170000"/>
              </a:lnSpc>
              <a:spcBef>
                <a:spcPts val="0"/>
              </a:spcBef>
              <a:spcAft>
                <a:spcPts val="600"/>
              </a:spcAft>
              <a:buClr>
                <a:srgbClr val="000000"/>
              </a:buClr>
              <a:buSzPts val="2000"/>
              <a:buFont typeface="Arial"/>
              <a:buChar char="●"/>
            </a:pPr>
            <a:r>
              <a:rPr lang="en-US" sz="6400" dirty="0">
                <a:latin typeface="+mn-lt"/>
                <a:ea typeface="Arial"/>
                <a:cs typeface="Arial"/>
                <a:sym typeface="Arial"/>
              </a:rPr>
              <a:t>Show if various variables affect student test scores</a:t>
            </a:r>
          </a:p>
          <a:p>
            <a:pPr marL="914400" lvl="0" indent="-355600" rtl="0">
              <a:lnSpc>
                <a:spcPct val="170000"/>
              </a:lnSpc>
              <a:spcBef>
                <a:spcPts val="0"/>
              </a:spcBef>
              <a:spcAft>
                <a:spcPts val="600"/>
              </a:spcAft>
              <a:buClr>
                <a:srgbClr val="000000"/>
              </a:buClr>
              <a:buSzPts val="2000"/>
              <a:buFont typeface="Arial"/>
              <a:buChar char="●"/>
            </a:pPr>
            <a:r>
              <a:rPr lang="en-US" sz="6400" dirty="0">
                <a:latin typeface="+mn-lt"/>
                <a:ea typeface="Arial"/>
                <a:cs typeface="Arial"/>
                <a:sym typeface="Arial"/>
              </a:rPr>
              <a:t>Give value for future educational research </a:t>
            </a:r>
            <a:endParaRPr lang="en-US" sz="6400" dirty="0">
              <a:latin typeface="+mn-lt"/>
            </a:endParaRPr>
          </a:p>
          <a:p>
            <a:pPr marL="1371600" lvl="0" indent="0" rtl="0">
              <a:spcBef>
                <a:spcPts val="0"/>
              </a:spcBef>
              <a:spcAft>
                <a:spcPts val="600"/>
              </a:spcAft>
              <a:buNone/>
            </a:pPr>
            <a:endParaRPr lang="en-US" sz="1300" dirty="0">
              <a:latin typeface="+mn-lt"/>
            </a:endParaRPr>
          </a:p>
          <a:p>
            <a:pPr marL="1371600" lvl="0" indent="0" rtl="0">
              <a:spcBef>
                <a:spcPts val="0"/>
              </a:spcBef>
              <a:spcAft>
                <a:spcPts val="600"/>
              </a:spcAft>
              <a:buNone/>
            </a:pPr>
            <a:endParaRPr lang="en-US"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754144" y="199840"/>
            <a:ext cx="7029631" cy="865480"/>
          </a:xfrm>
          <a:prstGeom prst="rect">
            <a:avLst/>
          </a:prstGeom>
          <a:noFill/>
          <a:ln>
            <a:noFill/>
          </a:ln>
        </p:spPr>
        <p:txBody>
          <a:bodyPr spcFirstLastPara="1" wrap="square" lIns="91425" tIns="45700" rIns="91425" bIns="45700" anchor="b" anchorCtr="0">
            <a:normAutofit/>
          </a:bodyPr>
          <a:lstStyle/>
          <a:p>
            <a:pPr marL="0" lvl="0" indent="0" rtl="0">
              <a:lnSpc>
                <a:spcPct val="90000"/>
              </a:lnSpc>
              <a:spcBef>
                <a:spcPts val="0"/>
              </a:spcBef>
              <a:spcAft>
                <a:spcPts val="0"/>
              </a:spcAft>
              <a:buClr>
                <a:schemeClr val="dk1"/>
              </a:buClr>
              <a:buSzPts val="3200"/>
              <a:buFont typeface="Calibri"/>
              <a:buNone/>
            </a:pPr>
            <a:r>
              <a:rPr lang="en-US" dirty="0">
                <a:latin typeface="+mj-lt"/>
              </a:rPr>
              <a:t>Data Insights</a:t>
            </a:r>
          </a:p>
        </p:txBody>
      </p:sp>
      <p:pic>
        <p:nvPicPr>
          <p:cNvPr id="120" name="Google Shape;120;p4"/>
          <p:cNvPicPr preferRelativeResize="0"/>
          <p:nvPr/>
        </p:nvPicPr>
        <p:blipFill rotWithShape="1">
          <a:blip r:embed="rId3">
            <a:alphaModFix/>
          </a:blip>
          <a:srcRect/>
          <a:stretch/>
        </p:blipFill>
        <p:spPr>
          <a:xfrm>
            <a:off x="146770" y="1065320"/>
            <a:ext cx="9414480" cy="5327619"/>
          </a:xfrm>
          <a:prstGeom prst="rect">
            <a:avLst/>
          </a:prstGeom>
          <a:noFill/>
          <a:ln>
            <a:noFill/>
          </a:ln>
        </p:spPr>
      </p:pic>
      <p:grpSp>
        <p:nvGrpSpPr>
          <p:cNvPr id="121" name="Google Shape;121;p4"/>
          <p:cNvGrpSpPr/>
          <p:nvPr/>
        </p:nvGrpSpPr>
        <p:grpSpPr>
          <a:xfrm>
            <a:off x="10065656" y="1382456"/>
            <a:ext cx="1406388" cy="904414"/>
            <a:chOff x="1261487" y="12369"/>
            <a:chExt cx="1406388" cy="904414"/>
          </a:xfrm>
        </p:grpSpPr>
        <p:sp>
          <p:nvSpPr>
            <p:cNvPr id="122" name="Google Shape;122;p4"/>
            <p:cNvSpPr/>
            <p:nvPr/>
          </p:nvSpPr>
          <p:spPr>
            <a:xfrm>
              <a:off x="1261487" y="12369"/>
              <a:ext cx="1406388" cy="90441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txBox="1"/>
            <p:nvPr/>
          </p:nvSpPr>
          <p:spPr>
            <a:xfrm>
              <a:off x="1305637" y="56519"/>
              <a:ext cx="1318088" cy="81611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Median:</a:t>
              </a:r>
              <a:endParaRPr dirty="0"/>
            </a:p>
            <a:p>
              <a:pPr marL="0" marR="0" lvl="0" indent="0" algn="ctr" rtl="0">
                <a:lnSpc>
                  <a:spcPct val="90000"/>
                </a:lnSpc>
                <a:spcBef>
                  <a:spcPts val="63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12 </a:t>
              </a:r>
              <a:endParaRPr dirty="0"/>
            </a:p>
          </p:txBody>
        </p:sp>
      </p:grpSp>
      <p:grpSp>
        <p:nvGrpSpPr>
          <p:cNvPr id="124" name="Google Shape;124;p4"/>
          <p:cNvGrpSpPr/>
          <p:nvPr/>
        </p:nvGrpSpPr>
        <p:grpSpPr>
          <a:xfrm>
            <a:off x="10065656" y="2675663"/>
            <a:ext cx="1406388" cy="904414"/>
            <a:chOff x="1250123" y="951703"/>
            <a:chExt cx="1406388" cy="904414"/>
          </a:xfrm>
        </p:grpSpPr>
        <p:sp>
          <p:nvSpPr>
            <p:cNvPr id="125" name="Google Shape;125;p4"/>
            <p:cNvSpPr/>
            <p:nvPr/>
          </p:nvSpPr>
          <p:spPr>
            <a:xfrm>
              <a:off x="1250123" y="951703"/>
              <a:ext cx="1406388" cy="90441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txBox="1"/>
            <p:nvPr/>
          </p:nvSpPr>
          <p:spPr>
            <a:xfrm>
              <a:off x="1294273" y="995853"/>
              <a:ext cx="1318088" cy="81611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Minimum: </a:t>
              </a:r>
              <a:endParaRPr dirty="0"/>
            </a:p>
            <a:p>
              <a:pPr marL="0" marR="0" lvl="0" indent="0" algn="ctr" rtl="0">
                <a:lnSpc>
                  <a:spcPct val="90000"/>
                </a:lnSpc>
                <a:spcBef>
                  <a:spcPts val="63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0</a:t>
              </a:r>
              <a:endParaRPr dirty="0"/>
            </a:p>
          </p:txBody>
        </p:sp>
      </p:grpSp>
      <p:grpSp>
        <p:nvGrpSpPr>
          <p:cNvPr id="127" name="Google Shape;127;p4"/>
          <p:cNvGrpSpPr/>
          <p:nvPr/>
        </p:nvGrpSpPr>
        <p:grpSpPr>
          <a:xfrm>
            <a:off x="10065656" y="3968871"/>
            <a:ext cx="1406388" cy="904414"/>
            <a:chOff x="1250123" y="1901338"/>
            <a:chExt cx="1406388" cy="904414"/>
          </a:xfrm>
        </p:grpSpPr>
        <p:sp>
          <p:nvSpPr>
            <p:cNvPr id="128" name="Google Shape;128;p4"/>
            <p:cNvSpPr/>
            <p:nvPr/>
          </p:nvSpPr>
          <p:spPr>
            <a:xfrm>
              <a:off x="1250123" y="1901338"/>
              <a:ext cx="1406388" cy="90441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txBox="1"/>
            <p:nvPr/>
          </p:nvSpPr>
          <p:spPr>
            <a:xfrm>
              <a:off x="1294273" y="1945488"/>
              <a:ext cx="1318088" cy="81611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Maximum: 19</a:t>
              </a:r>
              <a:endParaRPr sz="1800" dirty="0">
                <a:solidFill>
                  <a:schemeClr val="lt1"/>
                </a:solidFill>
                <a:latin typeface="Calibri"/>
                <a:ea typeface="Calibri"/>
                <a:cs typeface="Calibri"/>
                <a:sym typeface="Calibri"/>
              </a:endParaRPr>
            </a:p>
          </p:txBody>
        </p:sp>
      </p:grpSp>
      <p:grpSp>
        <p:nvGrpSpPr>
          <p:cNvPr id="130" name="Google Shape;130;p4"/>
          <p:cNvGrpSpPr/>
          <p:nvPr/>
        </p:nvGrpSpPr>
        <p:grpSpPr>
          <a:xfrm>
            <a:off x="10109806" y="5262079"/>
            <a:ext cx="1406388" cy="904414"/>
            <a:chOff x="1250123" y="3800609"/>
            <a:chExt cx="1406388" cy="904414"/>
          </a:xfrm>
        </p:grpSpPr>
        <p:sp>
          <p:nvSpPr>
            <p:cNvPr id="131" name="Google Shape;131;p4"/>
            <p:cNvSpPr/>
            <p:nvPr/>
          </p:nvSpPr>
          <p:spPr>
            <a:xfrm>
              <a:off x="1250123" y="3800609"/>
              <a:ext cx="1406388" cy="90441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txBox="1"/>
            <p:nvPr/>
          </p:nvSpPr>
          <p:spPr>
            <a:xfrm>
              <a:off x="1294273" y="3844759"/>
              <a:ext cx="1318088" cy="81611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Count of data: </a:t>
              </a:r>
              <a:endParaRPr dirty="0"/>
            </a:p>
            <a:p>
              <a:pPr marL="0" marR="0" lvl="0" indent="0" algn="ctr" rtl="0">
                <a:lnSpc>
                  <a:spcPct val="90000"/>
                </a:lnSpc>
                <a:spcBef>
                  <a:spcPts val="63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649</a:t>
              </a: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913141" y="594965"/>
            <a:ext cx="2914142" cy="466078"/>
          </a:xfrm>
          <a:prstGeom prst="rect">
            <a:avLst/>
          </a:prstGeom>
          <a:noFill/>
          <a:ln>
            <a:noFill/>
          </a:ln>
        </p:spPr>
        <p:txBody>
          <a:bodyPr spcFirstLastPara="1" wrap="square" lIns="91425" tIns="45700" rIns="91425" bIns="45700" anchor="b" anchorCtr="0">
            <a:noAutofit/>
          </a:bodyPr>
          <a:lstStyle/>
          <a:p>
            <a:pPr marL="0" lvl="0" indent="0" rtl="0">
              <a:lnSpc>
                <a:spcPct val="90000"/>
              </a:lnSpc>
              <a:spcBef>
                <a:spcPts val="0"/>
              </a:spcBef>
              <a:spcAft>
                <a:spcPts val="0"/>
              </a:spcAft>
              <a:buClr>
                <a:schemeClr val="dk1"/>
              </a:buClr>
              <a:buSzPts val="2880"/>
              <a:buFont typeface="Calibri"/>
              <a:buNone/>
            </a:pPr>
            <a:r>
              <a:rPr lang="en-US" dirty="0">
                <a:latin typeface="+mj-lt"/>
              </a:rPr>
              <a:t>Data Insights</a:t>
            </a:r>
          </a:p>
        </p:txBody>
      </p:sp>
      <p:pic>
        <p:nvPicPr>
          <p:cNvPr id="138" name="Google Shape;138;p5" descr="Chart, bar chart&#10;&#10;Description automatically generated"/>
          <p:cNvPicPr preferRelativeResize="0">
            <a:picLocks noGrp="1"/>
          </p:cNvPicPr>
          <p:nvPr>
            <p:ph type="body" idx="1"/>
          </p:nvPr>
        </p:nvPicPr>
        <p:blipFill rotWithShape="1">
          <a:blip r:embed="rId3">
            <a:alphaModFix/>
          </a:blip>
          <a:srcRect/>
          <a:stretch/>
        </p:blipFill>
        <p:spPr>
          <a:xfrm>
            <a:off x="4845378" y="288492"/>
            <a:ext cx="6946572" cy="6319698"/>
          </a:xfrm>
          <a:prstGeom prst="rect">
            <a:avLst/>
          </a:prstGeom>
          <a:noFill/>
          <a:ln>
            <a:noFill/>
          </a:ln>
        </p:spPr>
      </p:pic>
      <p:sp>
        <p:nvSpPr>
          <p:cNvPr id="139" name="Google Shape;139;p5"/>
          <p:cNvSpPr txBox="1">
            <a:spLocks noGrp="1"/>
          </p:cNvSpPr>
          <p:nvPr>
            <p:ph type="body" idx="2"/>
          </p:nvPr>
        </p:nvSpPr>
        <p:spPr>
          <a:xfrm>
            <a:off x="913141" y="1812303"/>
            <a:ext cx="3932237" cy="3811588"/>
          </a:xfrm>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None/>
            </a:pPr>
            <a:r>
              <a:rPr lang="en-US" sz="2800" dirty="0">
                <a:latin typeface="+mj-lt"/>
              </a:rPr>
              <a:t>Age values</a:t>
            </a:r>
          </a:p>
          <a:p>
            <a:pPr marL="0" lvl="0" indent="0" algn="ctr" rtl="0">
              <a:lnSpc>
                <a:spcPct val="90000"/>
              </a:lnSpc>
              <a:spcBef>
                <a:spcPts val="0"/>
              </a:spcBef>
              <a:spcAft>
                <a:spcPts val="0"/>
              </a:spcAft>
              <a:buNone/>
            </a:pPr>
            <a:endParaRPr lang="en-US" sz="1800" dirty="0">
              <a:latin typeface="+mn-lt"/>
            </a:endParaRPr>
          </a:p>
          <a:p>
            <a:pPr marL="285750" lvl="0" indent="-285750" algn="l" rtl="0">
              <a:lnSpc>
                <a:spcPct val="90000"/>
              </a:lnSpc>
              <a:spcBef>
                <a:spcPts val="0"/>
              </a:spcBef>
              <a:spcAft>
                <a:spcPts val="0"/>
              </a:spcAft>
              <a:buClr>
                <a:schemeClr val="dk1"/>
              </a:buClr>
              <a:buSzPts val="1600"/>
              <a:buFont typeface="Arial"/>
              <a:buChar char="•"/>
            </a:pPr>
            <a:r>
              <a:rPr lang="en-US" sz="2400" dirty="0">
                <a:latin typeface="+mn-lt"/>
              </a:rPr>
              <a:t>Mean: 16.7 </a:t>
            </a:r>
          </a:p>
          <a:p>
            <a:pPr marL="285750" lvl="0" indent="-285750" algn="l" rtl="0">
              <a:lnSpc>
                <a:spcPct val="90000"/>
              </a:lnSpc>
              <a:spcBef>
                <a:spcPts val="1000"/>
              </a:spcBef>
              <a:spcAft>
                <a:spcPts val="0"/>
              </a:spcAft>
              <a:buClr>
                <a:schemeClr val="dk1"/>
              </a:buClr>
              <a:buSzPts val="1600"/>
              <a:buFont typeface="Arial"/>
              <a:buChar char="•"/>
            </a:pPr>
            <a:r>
              <a:rPr lang="en-US" sz="2400" dirty="0">
                <a:latin typeface="+mn-lt"/>
              </a:rPr>
              <a:t>Minimum:15</a:t>
            </a:r>
          </a:p>
          <a:p>
            <a:pPr marL="285750" lvl="0" indent="-285750" algn="l" rtl="0">
              <a:lnSpc>
                <a:spcPct val="90000"/>
              </a:lnSpc>
              <a:spcBef>
                <a:spcPts val="1000"/>
              </a:spcBef>
              <a:spcAft>
                <a:spcPts val="0"/>
              </a:spcAft>
              <a:buClr>
                <a:schemeClr val="dk1"/>
              </a:buClr>
              <a:buSzPts val="1600"/>
              <a:buFont typeface="Arial"/>
              <a:buChar char="•"/>
            </a:pPr>
            <a:r>
              <a:rPr lang="en-US" sz="2400" dirty="0">
                <a:latin typeface="+mn-lt"/>
              </a:rPr>
              <a:t>Maximum: 22</a:t>
            </a:r>
          </a:p>
          <a:p>
            <a:pPr marL="285750" lvl="0" indent="-285750" algn="l" rtl="0">
              <a:lnSpc>
                <a:spcPct val="90000"/>
              </a:lnSpc>
              <a:spcBef>
                <a:spcPts val="1000"/>
              </a:spcBef>
              <a:spcAft>
                <a:spcPts val="0"/>
              </a:spcAft>
              <a:buClr>
                <a:schemeClr val="dk1"/>
              </a:buClr>
              <a:buSzPts val="1600"/>
              <a:buFont typeface="Arial"/>
              <a:buChar char="•"/>
            </a:pPr>
            <a:r>
              <a:rPr lang="en-US" sz="2400" dirty="0">
                <a:latin typeface="+mn-lt"/>
              </a:rPr>
              <a:t>25%: 16</a:t>
            </a:r>
          </a:p>
          <a:p>
            <a:pPr marL="285750" lvl="0" indent="-285750" algn="l" rtl="0">
              <a:lnSpc>
                <a:spcPct val="90000"/>
              </a:lnSpc>
              <a:spcBef>
                <a:spcPts val="1000"/>
              </a:spcBef>
              <a:spcAft>
                <a:spcPts val="0"/>
              </a:spcAft>
              <a:buClr>
                <a:schemeClr val="dk1"/>
              </a:buClr>
              <a:buSzPts val="1600"/>
              <a:buFont typeface="Arial"/>
              <a:buChar char="•"/>
            </a:pPr>
            <a:r>
              <a:rPr lang="en-US" sz="2400" dirty="0">
                <a:latin typeface="+mn-lt"/>
              </a:rPr>
              <a:t>50%: 17</a:t>
            </a:r>
          </a:p>
          <a:p>
            <a:pPr marL="285750" lvl="0" indent="-285750" algn="l" rtl="0">
              <a:lnSpc>
                <a:spcPct val="90000"/>
              </a:lnSpc>
              <a:spcBef>
                <a:spcPts val="1000"/>
              </a:spcBef>
              <a:spcAft>
                <a:spcPts val="0"/>
              </a:spcAft>
              <a:buClr>
                <a:schemeClr val="dk1"/>
              </a:buClr>
              <a:buSzPts val="1600"/>
              <a:buFont typeface="Arial"/>
              <a:buChar char="•"/>
            </a:pPr>
            <a:r>
              <a:rPr lang="en-US" sz="2400" dirty="0">
                <a:latin typeface="+mn-lt"/>
              </a:rPr>
              <a:t>75%: 18</a:t>
            </a:r>
          </a:p>
          <a:p>
            <a:pPr marL="285750" lvl="0" indent="-285750" algn="l" rtl="0">
              <a:lnSpc>
                <a:spcPct val="90000"/>
              </a:lnSpc>
              <a:spcBef>
                <a:spcPts val="1000"/>
              </a:spcBef>
              <a:spcAft>
                <a:spcPts val="0"/>
              </a:spcAft>
              <a:buClr>
                <a:schemeClr val="dk1"/>
              </a:buClr>
              <a:buSzPts val="1600"/>
              <a:buFont typeface="Arial"/>
              <a:buChar char="•"/>
            </a:pPr>
            <a:r>
              <a:rPr lang="en-US" sz="2400" dirty="0">
                <a:latin typeface="+mn-lt"/>
              </a:rPr>
              <a:t>Count: 649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312020" y="106408"/>
            <a:ext cx="11953188" cy="528300"/>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3240"/>
              <a:buFont typeface="Calibri"/>
              <a:buNone/>
            </a:pPr>
            <a:r>
              <a:rPr lang="en-US" sz="2800" dirty="0">
                <a:latin typeface="+mj-lt"/>
              </a:rPr>
              <a:t>Data Insights</a:t>
            </a:r>
            <a:endParaRPr sz="2800" dirty="0">
              <a:latin typeface="+mj-lt"/>
            </a:endParaRPr>
          </a:p>
        </p:txBody>
      </p:sp>
      <p:pic>
        <p:nvPicPr>
          <p:cNvPr id="145" name="Google Shape;145;p6" descr="Chart, box and whisker chart&#10;&#10;Description automatically generated"/>
          <p:cNvPicPr preferRelativeResize="0">
            <a:picLocks noGrp="1"/>
          </p:cNvPicPr>
          <p:nvPr>
            <p:ph type="body" idx="2"/>
          </p:nvPr>
        </p:nvPicPr>
        <p:blipFill rotWithShape="1">
          <a:blip r:embed="rId3">
            <a:alphaModFix/>
          </a:blip>
          <a:srcRect/>
          <a:stretch/>
        </p:blipFill>
        <p:spPr>
          <a:xfrm>
            <a:off x="312020" y="1244349"/>
            <a:ext cx="5603700" cy="5486700"/>
          </a:xfrm>
          <a:prstGeom prst="rect">
            <a:avLst/>
          </a:prstGeom>
          <a:noFill/>
          <a:ln>
            <a:noFill/>
          </a:ln>
        </p:spPr>
      </p:pic>
      <p:sp>
        <p:nvSpPr>
          <p:cNvPr id="146" name="Google Shape;146;p6"/>
          <p:cNvSpPr txBox="1">
            <a:spLocks noGrp="1"/>
          </p:cNvSpPr>
          <p:nvPr>
            <p:ph type="body" idx="1"/>
          </p:nvPr>
        </p:nvSpPr>
        <p:spPr>
          <a:xfrm>
            <a:off x="757820" y="884594"/>
            <a:ext cx="5157900" cy="35975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400"/>
              <a:buNone/>
            </a:pPr>
            <a:r>
              <a:rPr lang="en-US" sz="1800" dirty="0">
                <a:latin typeface="+mn-lt"/>
              </a:rPr>
              <a:t>Overall women have </a:t>
            </a:r>
            <a:r>
              <a:rPr lang="en-US" sz="2000" dirty="0">
                <a:latin typeface="+mn-lt"/>
              </a:rPr>
              <a:t>higher</a:t>
            </a:r>
            <a:r>
              <a:rPr lang="en-US" sz="1800" dirty="0">
                <a:latin typeface="+mn-lt"/>
              </a:rPr>
              <a:t> grades with p-value=0.0009 and mean: 12.2 vs 11.4</a:t>
            </a:r>
            <a:endParaRPr sz="1800" dirty="0">
              <a:latin typeface="+mn-lt"/>
            </a:endParaRPr>
          </a:p>
        </p:txBody>
      </p:sp>
      <p:sp>
        <p:nvSpPr>
          <p:cNvPr id="147" name="Google Shape;147;p6"/>
          <p:cNvSpPr txBox="1">
            <a:spLocks noGrp="1"/>
          </p:cNvSpPr>
          <p:nvPr>
            <p:ph type="body" idx="1"/>
          </p:nvPr>
        </p:nvSpPr>
        <p:spPr>
          <a:xfrm>
            <a:off x="5995447" y="592199"/>
            <a:ext cx="6196553" cy="652150"/>
          </a:xfrm>
          <a:prstGeom prst="rect">
            <a:avLst/>
          </a:prstGeom>
          <a:noFill/>
          <a:ln>
            <a:noFill/>
          </a:ln>
        </p:spPr>
        <p:txBody>
          <a:bodyPr spcFirstLastPara="1" wrap="square" lIns="91425" tIns="45700" rIns="91425" bIns="45700" anchor="b" anchorCtr="0">
            <a:noAutofit/>
          </a:bodyPr>
          <a:lstStyle/>
          <a:p>
            <a:pPr marL="0" lvl="0" indent="0" algn="just" rtl="0">
              <a:lnSpc>
                <a:spcPct val="90000"/>
              </a:lnSpc>
              <a:spcBef>
                <a:spcPts val="0"/>
              </a:spcBef>
              <a:spcAft>
                <a:spcPts val="0"/>
              </a:spcAft>
              <a:buClr>
                <a:schemeClr val="dk1"/>
              </a:buClr>
              <a:buSzPts val="2400"/>
              <a:buNone/>
            </a:pPr>
            <a:r>
              <a:rPr lang="en-US" sz="1800" dirty="0">
                <a:latin typeface="+mn-lt"/>
              </a:rPr>
              <a:t>The majority of women have low alcohol consumption per week. However, the majority of men have higher rate</a:t>
            </a:r>
            <a:r>
              <a:rPr lang="ru-RU" sz="1800" dirty="0">
                <a:latin typeface="+mn-lt"/>
              </a:rPr>
              <a:t>.</a:t>
            </a:r>
            <a:endParaRPr sz="1800" dirty="0">
              <a:latin typeface="+mn-lt"/>
            </a:endParaRPr>
          </a:p>
        </p:txBody>
      </p:sp>
      <p:pic>
        <p:nvPicPr>
          <p:cNvPr id="3" name="Picture 2" descr="Chart, bar chart&#10;&#10;Description automatically generated">
            <a:extLst>
              <a:ext uri="{FF2B5EF4-FFF2-40B4-BE49-F238E27FC236}">
                <a16:creationId xmlns:a16="http://schemas.microsoft.com/office/drawing/2014/main" id="{F3856A2E-2485-4804-A0D6-B0120E4C0028}"/>
              </a:ext>
            </a:extLst>
          </p:cNvPr>
          <p:cNvPicPr>
            <a:picLocks noChangeAspect="1"/>
          </p:cNvPicPr>
          <p:nvPr/>
        </p:nvPicPr>
        <p:blipFill>
          <a:blip r:embed="rId4"/>
          <a:stretch>
            <a:fillRect/>
          </a:stretch>
        </p:blipFill>
        <p:spPr>
          <a:xfrm>
            <a:off x="6049902" y="1244349"/>
            <a:ext cx="5830078" cy="56136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182689" y="0"/>
            <a:ext cx="7096800" cy="61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2600" dirty="0">
                <a:latin typeface="+mj-lt"/>
              </a:rPr>
              <a:t>Failed hypotheses</a:t>
            </a:r>
            <a:endParaRPr sz="2600" dirty="0">
              <a:latin typeface="+mj-lt"/>
            </a:endParaRPr>
          </a:p>
        </p:txBody>
      </p:sp>
      <p:sp>
        <p:nvSpPr>
          <p:cNvPr id="154" name="Google Shape;154;p7"/>
          <p:cNvSpPr txBox="1">
            <a:spLocks noGrp="1"/>
          </p:cNvSpPr>
          <p:nvPr>
            <p:ph type="body" idx="1"/>
          </p:nvPr>
        </p:nvSpPr>
        <p:spPr>
          <a:xfrm>
            <a:off x="672360" y="411600"/>
            <a:ext cx="5157900" cy="8238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400"/>
              <a:buNone/>
            </a:pPr>
            <a:r>
              <a:rPr lang="en-US" sz="1800" b="0" dirty="0">
                <a:latin typeface="+mn-lt"/>
              </a:rPr>
              <a:t>Failed to reject the null paid hypothesis with p-value=0.16 and mean: 11.9 vs 11.2</a:t>
            </a:r>
            <a:endParaRPr sz="1800" b="0" dirty="0">
              <a:latin typeface="+mn-lt"/>
            </a:endParaRPr>
          </a:p>
        </p:txBody>
      </p:sp>
      <p:pic>
        <p:nvPicPr>
          <p:cNvPr id="155" name="Google Shape;155;p7" descr="Chart, box and whisker chart&#10;&#10;Description automatically generated"/>
          <p:cNvPicPr preferRelativeResize="0">
            <a:picLocks noGrp="1"/>
          </p:cNvPicPr>
          <p:nvPr>
            <p:ph type="body" idx="2"/>
          </p:nvPr>
        </p:nvPicPr>
        <p:blipFill rotWithShape="1">
          <a:blip r:embed="rId3">
            <a:alphaModFix/>
          </a:blip>
          <a:srcRect/>
          <a:stretch/>
        </p:blipFill>
        <p:spPr>
          <a:xfrm>
            <a:off x="182689" y="1235400"/>
            <a:ext cx="5742600" cy="5622600"/>
          </a:xfrm>
          <a:prstGeom prst="rect">
            <a:avLst/>
          </a:prstGeom>
          <a:noFill/>
          <a:ln>
            <a:noFill/>
          </a:ln>
        </p:spPr>
      </p:pic>
      <p:sp>
        <p:nvSpPr>
          <p:cNvPr id="156" name="Google Shape;156;p7"/>
          <p:cNvSpPr txBox="1">
            <a:spLocks noGrp="1"/>
          </p:cNvSpPr>
          <p:nvPr>
            <p:ph type="body" idx="3"/>
          </p:nvPr>
        </p:nvSpPr>
        <p:spPr>
          <a:xfrm>
            <a:off x="6608413" y="411600"/>
            <a:ext cx="5183100" cy="82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400"/>
              <a:buNone/>
            </a:pPr>
            <a:r>
              <a:rPr lang="en-US" sz="1800" b="0" dirty="0">
                <a:latin typeface="+mn-lt"/>
              </a:rPr>
              <a:t>Failed to reject the null family hypothesis with p-value=0.13 and mean: 11.6 vs 12.05</a:t>
            </a:r>
            <a:endParaRPr sz="1800" b="0" dirty="0">
              <a:latin typeface="+mn-lt"/>
            </a:endParaRPr>
          </a:p>
        </p:txBody>
      </p:sp>
      <p:pic>
        <p:nvPicPr>
          <p:cNvPr id="157" name="Google Shape;157;p7" descr="Chart, box and whisker chart&#10;&#10;Description automatically generated"/>
          <p:cNvPicPr preferRelativeResize="0">
            <a:picLocks noGrp="1"/>
          </p:cNvPicPr>
          <p:nvPr>
            <p:ph type="body" idx="4"/>
          </p:nvPr>
        </p:nvPicPr>
        <p:blipFill rotWithShape="1">
          <a:blip r:embed="rId4">
            <a:alphaModFix/>
          </a:blip>
          <a:srcRect/>
          <a:stretch/>
        </p:blipFill>
        <p:spPr>
          <a:xfrm>
            <a:off x="6266713" y="1235400"/>
            <a:ext cx="5524800" cy="54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8"/>
          <p:cNvSpPr txBox="1">
            <a:spLocks noGrp="1"/>
          </p:cNvSpPr>
          <p:nvPr>
            <p:ph type="title"/>
          </p:nvPr>
        </p:nvSpPr>
        <p:spPr>
          <a:xfrm>
            <a:off x="143330" y="84768"/>
            <a:ext cx="11679535" cy="442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2880"/>
              <a:buFont typeface="Calibri"/>
              <a:buNone/>
            </a:pPr>
            <a:r>
              <a:rPr lang="en-US" sz="2880" dirty="0">
                <a:latin typeface="+mj-lt"/>
              </a:rPr>
              <a:t>Demographic hypotheses</a:t>
            </a:r>
            <a:endParaRPr dirty="0">
              <a:latin typeface="+mj-lt"/>
            </a:endParaRPr>
          </a:p>
        </p:txBody>
      </p:sp>
      <p:sp>
        <p:nvSpPr>
          <p:cNvPr id="163" name="Google Shape;163;p8"/>
          <p:cNvSpPr txBox="1">
            <a:spLocks noGrp="1"/>
          </p:cNvSpPr>
          <p:nvPr>
            <p:ph type="body" idx="1"/>
          </p:nvPr>
        </p:nvSpPr>
        <p:spPr>
          <a:xfrm>
            <a:off x="594942" y="507015"/>
            <a:ext cx="5157787" cy="82391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400"/>
              <a:buNone/>
            </a:pPr>
            <a:r>
              <a:rPr lang="en-US" sz="1800" b="0" dirty="0">
                <a:latin typeface="+mn-lt"/>
              </a:rPr>
              <a:t>Reject the null internet access hypothesis with p-value: 0.0001 and mean: 11.02 vs 12.17</a:t>
            </a:r>
            <a:endParaRPr sz="1800" b="0" dirty="0">
              <a:latin typeface="+mn-lt"/>
            </a:endParaRPr>
          </a:p>
        </p:txBody>
      </p:sp>
      <p:pic>
        <p:nvPicPr>
          <p:cNvPr id="164" name="Google Shape;164;p8" descr="Chart, box and whisker chart&#10;&#10;Description automatically generated"/>
          <p:cNvPicPr preferRelativeResize="0">
            <a:picLocks noGrp="1"/>
          </p:cNvPicPr>
          <p:nvPr>
            <p:ph type="body" idx="2"/>
          </p:nvPr>
        </p:nvPicPr>
        <p:blipFill rotWithShape="1">
          <a:blip r:embed="rId3">
            <a:alphaModFix/>
          </a:blip>
          <a:srcRect/>
          <a:stretch/>
        </p:blipFill>
        <p:spPr>
          <a:xfrm>
            <a:off x="143330" y="1365651"/>
            <a:ext cx="5609399" cy="5492349"/>
          </a:xfrm>
          <a:prstGeom prst="rect">
            <a:avLst/>
          </a:prstGeom>
          <a:noFill/>
          <a:ln>
            <a:noFill/>
          </a:ln>
        </p:spPr>
      </p:pic>
      <p:sp>
        <p:nvSpPr>
          <p:cNvPr id="165" name="Google Shape;165;p8"/>
          <p:cNvSpPr txBox="1">
            <a:spLocks noGrp="1"/>
          </p:cNvSpPr>
          <p:nvPr>
            <p:ph type="body" idx="3"/>
          </p:nvPr>
        </p:nvSpPr>
        <p:spPr>
          <a:xfrm>
            <a:off x="6204341" y="507015"/>
            <a:ext cx="5844329" cy="82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400"/>
              <a:buNone/>
            </a:pPr>
            <a:r>
              <a:rPr lang="en-US" sz="1800" b="0" dirty="0">
                <a:latin typeface="+mn-lt"/>
              </a:rPr>
              <a:t>Reject the null area type hypothesis with </a:t>
            </a:r>
          </a:p>
          <a:p>
            <a:pPr marL="0" lvl="0" indent="0" algn="ctr" rtl="0">
              <a:spcBef>
                <a:spcPts val="0"/>
              </a:spcBef>
              <a:spcAft>
                <a:spcPts val="0"/>
              </a:spcAft>
              <a:buClr>
                <a:schemeClr val="dk1"/>
              </a:buClr>
              <a:buSzPts val="2400"/>
              <a:buNone/>
            </a:pPr>
            <a:r>
              <a:rPr lang="en-US" sz="1800" b="0" dirty="0">
                <a:latin typeface="+mn-lt"/>
              </a:rPr>
              <a:t>p-value: 1.76-05 and mean: 12.2 vs 11.08</a:t>
            </a:r>
            <a:endParaRPr sz="1800" b="0" dirty="0">
              <a:latin typeface="+mn-lt"/>
            </a:endParaRPr>
          </a:p>
        </p:txBody>
      </p:sp>
      <p:pic>
        <p:nvPicPr>
          <p:cNvPr id="166" name="Google Shape;166;p8" descr="Chart, box and whisker chart&#10;&#10;Description automatically generated"/>
          <p:cNvPicPr preferRelativeResize="0">
            <a:picLocks noGrp="1"/>
          </p:cNvPicPr>
          <p:nvPr>
            <p:ph type="body" idx="4"/>
          </p:nvPr>
        </p:nvPicPr>
        <p:blipFill rotWithShape="1">
          <a:blip r:embed="rId4">
            <a:alphaModFix/>
          </a:blip>
          <a:srcRect/>
          <a:stretch/>
        </p:blipFill>
        <p:spPr>
          <a:xfrm>
            <a:off x="6073996" y="1411699"/>
            <a:ext cx="5974674" cy="54002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9"/>
          <p:cNvSpPr txBox="1">
            <a:spLocks noGrp="1"/>
          </p:cNvSpPr>
          <p:nvPr>
            <p:ph type="title"/>
          </p:nvPr>
        </p:nvSpPr>
        <p:spPr>
          <a:xfrm>
            <a:off x="230398" y="140667"/>
            <a:ext cx="5729688" cy="4871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Calibri"/>
              <a:buNone/>
            </a:pPr>
            <a:r>
              <a:rPr lang="en-US" sz="2600" dirty="0">
                <a:latin typeface="+mj-lt"/>
              </a:rPr>
              <a:t>Time hypotheses</a:t>
            </a:r>
            <a:endParaRPr sz="2600" dirty="0">
              <a:latin typeface="+mj-lt"/>
            </a:endParaRPr>
          </a:p>
        </p:txBody>
      </p:sp>
      <p:sp>
        <p:nvSpPr>
          <p:cNvPr id="172" name="Google Shape;172;p9"/>
          <p:cNvSpPr txBox="1">
            <a:spLocks noGrp="1"/>
          </p:cNvSpPr>
          <p:nvPr>
            <p:ph type="body" idx="1"/>
          </p:nvPr>
        </p:nvSpPr>
        <p:spPr>
          <a:xfrm>
            <a:off x="620805" y="768331"/>
            <a:ext cx="5116389" cy="66254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400"/>
              <a:buNone/>
            </a:pPr>
            <a:r>
              <a:rPr lang="en-US" sz="1800" b="0" dirty="0">
                <a:latin typeface="+mn-lt"/>
              </a:rPr>
              <a:t>Reject the null study time hypothesis with </a:t>
            </a:r>
          </a:p>
          <a:p>
            <a:pPr marL="0" lvl="0" indent="0" algn="ctr" rtl="0">
              <a:lnSpc>
                <a:spcPct val="90000"/>
              </a:lnSpc>
              <a:spcBef>
                <a:spcPts val="0"/>
              </a:spcBef>
              <a:spcAft>
                <a:spcPts val="0"/>
              </a:spcAft>
              <a:buClr>
                <a:schemeClr val="dk1"/>
              </a:buClr>
              <a:buSzPts val="2400"/>
              <a:buNone/>
            </a:pPr>
            <a:r>
              <a:rPr lang="en-US" sz="1800" b="0" dirty="0">
                <a:latin typeface="+mn-lt"/>
              </a:rPr>
              <a:t>p-value: 2.9-07 and mean: 11.58 vs 13.18</a:t>
            </a:r>
            <a:endParaRPr sz="1800" b="0" dirty="0">
              <a:latin typeface="+mn-lt"/>
            </a:endParaRPr>
          </a:p>
        </p:txBody>
      </p:sp>
      <p:pic>
        <p:nvPicPr>
          <p:cNvPr id="173" name="Google Shape;173;p9" descr="Chart, box and whisker chart&#10;&#10;Description automatically generated"/>
          <p:cNvPicPr preferRelativeResize="0">
            <a:picLocks noGrp="1"/>
          </p:cNvPicPr>
          <p:nvPr>
            <p:ph type="body" idx="2"/>
          </p:nvPr>
        </p:nvPicPr>
        <p:blipFill rotWithShape="1">
          <a:blip r:embed="rId3">
            <a:alphaModFix/>
          </a:blip>
          <a:srcRect/>
          <a:stretch/>
        </p:blipFill>
        <p:spPr>
          <a:xfrm>
            <a:off x="230398" y="1430873"/>
            <a:ext cx="5506796" cy="5239604"/>
          </a:xfrm>
          <a:prstGeom prst="rect">
            <a:avLst/>
          </a:prstGeom>
          <a:noFill/>
          <a:ln>
            <a:noFill/>
          </a:ln>
        </p:spPr>
      </p:pic>
      <p:sp>
        <p:nvSpPr>
          <p:cNvPr id="174" name="Google Shape;174;p9"/>
          <p:cNvSpPr txBox="1">
            <a:spLocks noGrp="1"/>
          </p:cNvSpPr>
          <p:nvPr>
            <p:ph type="body" idx="3"/>
          </p:nvPr>
        </p:nvSpPr>
        <p:spPr>
          <a:xfrm>
            <a:off x="6231916" y="357420"/>
            <a:ext cx="5729688" cy="107345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400"/>
              <a:buNone/>
            </a:pPr>
            <a:r>
              <a:rPr lang="en-US" sz="1800" b="0" dirty="0">
                <a:latin typeface="+mn-lt"/>
              </a:rPr>
              <a:t>Reject the null free time hypothesis with </a:t>
            </a:r>
          </a:p>
          <a:p>
            <a:pPr marL="0" lvl="0" indent="0" algn="ctr" rtl="0">
              <a:spcBef>
                <a:spcPts val="0"/>
              </a:spcBef>
              <a:spcAft>
                <a:spcPts val="0"/>
              </a:spcAft>
              <a:buClr>
                <a:schemeClr val="dk1"/>
              </a:buClr>
              <a:buSzPts val="2400"/>
              <a:buNone/>
            </a:pPr>
            <a:r>
              <a:rPr lang="en-US" sz="1800" b="0" dirty="0">
                <a:latin typeface="+mn-lt"/>
              </a:rPr>
              <a:t>p-value: 0.003 and mean: 12.19 vs 11.43 </a:t>
            </a:r>
            <a:endParaRPr sz="1800" b="0" dirty="0">
              <a:latin typeface="+mn-lt"/>
            </a:endParaRPr>
          </a:p>
        </p:txBody>
      </p:sp>
      <p:pic>
        <p:nvPicPr>
          <p:cNvPr id="175" name="Google Shape;175;p9" descr="Chart, box and whisker chart&#10;&#10;Description automatically generated"/>
          <p:cNvPicPr preferRelativeResize="0">
            <a:picLocks noGrp="1"/>
          </p:cNvPicPr>
          <p:nvPr>
            <p:ph type="body" idx="4"/>
          </p:nvPr>
        </p:nvPicPr>
        <p:blipFill rotWithShape="1">
          <a:blip r:embed="rId4">
            <a:alphaModFix/>
          </a:blip>
          <a:srcRect/>
          <a:stretch/>
        </p:blipFill>
        <p:spPr>
          <a:xfrm>
            <a:off x="5960086" y="1430873"/>
            <a:ext cx="6046311" cy="543392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1596</Words>
  <Application>Microsoft Office PowerPoint</Application>
  <PresentationFormat>Widescreen</PresentationFormat>
  <Paragraphs>80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Office Theme</vt:lpstr>
      <vt:lpstr>Student Features and Grades Analysis </vt:lpstr>
      <vt:lpstr>Introduction</vt:lpstr>
      <vt:lpstr>Project Overview</vt:lpstr>
      <vt:lpstr>Data Insights</vt:lpstr>
      <vt:lpstr>Data Insights</vt:lpstr>
      <vt:lpstr>Data Insights</vt:lpstr>
      <vt:lpstr>Failed hypotheses</vt:lpstr>
      <vt:lpstr>Demographic hypotheses</vt:lpstr>
      <vt:lpstr>Time hypotheses</vt:lpstr>
      <vt:lpstr>Family hypotheses</vt:lpstr>
      <vt:lpstr>Final conclusions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Features and Grades Analysis </dc:title>
  <dc:creator>itsme.alexsav@gmail.com</dc:creator>
  <cp:lastModifiedBy>itsme.alexsav@gmail.com</cp:lastModifiedBy>
  <cp:revision>137</cp:revision>
  <dcterms:created xsi:type="dcterms:W3CDTF">2020-12-31T04:54:06Z</dcterms:created>
  <dcterms:modified xsi:type="dcterms:W3CDTF">2020-12-31T21:04:48Z</dcterms:modified>
</cp:coreProperties>
</file>