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123\AppData\Roaming\Microsoft\Excel\&#1057;&#1090;&#1072;&#1090;%20(version%201).xlsb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123\AppData\Roaming\Microsoft\Excel\&#1057;&#1090;&#1072;&#1090;%20(version%201).xlsb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123\AppData\Roaming\Microsoft\Excel\&#1057;&#1090;&#1072;&#1090;%20(version%201).xlsb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123\Documents\Python\Twitter_alfa\&#1057;&#1090;&#1072;&#1090;1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123\Documents\Python\Twitter_alfa\&#1057;&#1090;&#1072;&#1090;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dirty="0"/>
              <a:t>Кол-во всех сообщений в </a:t>
            </a:r>
            <a:r>
              <a:rPr lang="ru-RU" dirty="0" err="1"/>
              <a:t>твиттере</a:t>
            </a:r>
            <a:r>
              <a:rPr lang="ru-RU" dirty="0"/>
              <a:t> </a:t>
            </a:r>
            <a:r>
              <a:rPr lang="ru-RU" dirty="0" err="1" smtClean="0"/>
              <a:t>Альфа-банка</a:t>
            </a:r>
            <a:r>
              <a:rPr lang="ru-RU" dirty="0" smtClean="0"/>
              <a:t> по</a:t>
            </a:r>
            <a:r>
              <a:rPr lang="ru-RU" baseline="0" dirty="0" smtClean="0"/>
              <a:t> месяцам</a:t>
            </a:r>
            <a:r>
              <a:rPr lang="ru-RU" dirty="0" smtClean="0"/>
              <a:t> </a:t>
            </a:r>
            <a:endParaRPr lang="ru-RU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Лист1!$B$9</c:f>
              <c:strCache>
                <c:ptCount val="1"/>
                <c:pt idx="0">
                  <c:v>Кол-во всех сообщений</c:v>
                </c:pt>
              </c:strCache>
            </c:strRef>
          </c:tx>
          <c:invertIfNegative val="0"/>
          <c:cat>
            <c:numRef>
              <c:f>Лист1!$A$10:$A$17</c:f>
              <c:numCache>
                <c:formatCode>m/d/yyyy</c:formatCode>
                <c:ptCount val="8"/>
                <c:pt idx="0">
                  <c:v>42248</c:v>
                </c:pt>
                <c:pt idx="1">
                  <c:v>42278</c:v>
                </c:pt>
                <c:pt idx="2">
                  <c:v>42309</c:v>
                </c:pt>
                <c:pt idx="3">
                  <c:v>42339</c:v>
                </c:pt>
                <c:pt idx="4">
                  <c:v>42370</c:v>
                </c:pt>
                <c:pt idx="5">
                  <c:v>42401</c:v>
                </c:pt>
                <c:pt idx="6">
                  <c:v>42430</c:v>
                </c:pt>
                <c:pt idx="7">
                  <c:v>42461</c:v>
                </c:pt>
              </c:numCache>
            </c:numRef>
          </c:cat>
          <c:val>
            <c:numRef>
              <c:f>Лист1!$B$10:$B$17</c:f>
              <c:numCache>
                <c:formatCode>General</c:formatCode>
                <c:ptCount val="8"/>
                <c:pt idx="0">
                  <c:v>382</c:v>
                </c:pt>
                <c:pt idx="1">
                  <c:v>470</c:v>
                </c:pt>
                <c:pt idx="2">
                  <c:v>339</c:v>
                </c:pt>
                <c:pt idx="3">
                  <c:v>498</c:v>
                </c:pt>
                <c:pt idx="4">
                  <c:v>305</c:v>
                </c:pt>
                <c:pt idx="5">
                  <c:v>429</c:v>
                </c:pt>
                <c:pt idx="6">
                  <c:v>402</c:v>
                </c:pt>
                <c:pt idx="7">
                  <c:v>373</c:v>
                </c:pt>
              </c:numCache>
            </c:numRef>
          </c:val>
        </c:ser>
        <c:ser>
          <c:idx val="1"/>
          <c:order val="1"/>
          <c:tx>
            <c:strRef>
              <c:f>Лист1!$C$9</c:f>
              <c:strCache>
                <c:ptCount val="1"/>
                <c:pt idx="0">
                  <c:v>Кол-во сообщений от Альфы</c:v>
                </c:pt>
              </c:strCache>
            </c:strRef>
          </c:tx>
          <c:invertIfNegative val="0"/>
          <c:dLbls>
            <c:dLbl>
              <c:idx val="7"/>
              <c:layout>
                <c:manualLayout>
                  <c:x val="2.2172708991747684E-3"/>
                  <c:y val="-3.149699636548204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solidFill>
                <a:srgbClr val="FF0000">
                  <a:alpha val="28000"/>
                </a:srgbClr>
              </a:solidFill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Лист1!$A$10:$A$17</c:f>
              <c:numCache>
                <c:formatCode>m/d/yyyy</c:formatCode>
                <c:ptCount val="8"/>
                <c:pt idx="0">
                  <c:v>42248</c:v>
                </c:pt>
                <c:pt idx="1">
                  <c:v>42278</c:v>
                </c:pt>
                <c:pt idx="2">
                  <c:v>42309</c:v>
                </c:pt>
                <c:pt idx="3">
                  <c:v>42339</c:v>
                </c:pt>
                <c:pt idx="4">
                  <c:v>42370</c:v>
                </c:pt>
                <c:pt idx="5">
                  <c:v>42401</c:v>
                </c:pt>
                <c:pt idx="6">
                  <c:v>42430</c:v>
                </c:pt>
                <c:pt idx="7">
                  <c:v>42461</c:v>
                </c:pt>
              </c:numCache>
            </c:numRef>
          </c:cat>
          <c:val>
            <c:numRef>
              <c:f>Лист1!$C$10:$C$17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15</c:v>
                </c:pt>
                <c:pt idx="3">
                  <c:v>22</c:v>
                </c:pt>
                <c:pt idx="4">
                  <c:v>6</c:v>
                </c:pt>
                <c:pt idx="5">
                  <c:v>16</c:v>
                </c:pt>
                <c:pt idx="6">
                  <c:v>16</c:v>
                </c:pt>
                <c:pt idx="7">
                  <c:v>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0380416"/>
        <c:axId val="154806528"/>
      </c:barChart>
      <c:dateAx>
        <c:axId val="120380416"/>
        <c:scaling>
          <c:orientation val="minMax"/>
        </c:scaling>
        <c:delete val="0"/>
        <c:axPos val="b"/>
        <c:numFmt formatCode="mm/yy" sourceLinked="0"/>
        <c:majorTickMark val="out"/>
        <c:minorTickMark val="none"/>
        <c:tickLblPos val="nextTo"/>
        <c:crossAx val="154806528"/>
        <c:crosses val="autoZero"/>
        <c:auto val="1"/>
        <c:lblOffset val="100"/>
        <c:baseTimeUnit val="months"/>
      </c:dateAx>
      <c:valAx>
        <c:axId val="1548065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/>
                  <a:t>Кол-во сообщений</a:t>
                </a:r>
              </a:p>
            </c:rich>
          </c:tx>
          <c:layout>
            <c:manualLayout>
              <c:xMode val="edge"/>
              <c:yMode val="edge"/>
              <c:x val="9.9642757502843172E-3"/>
              <c:y val="0.2207068758233212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2038041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dirty="0"/>
              <a:t>Кол-во всех сообщений в </a:t>
            </a:r>
            <a:r>
              <a:rPr lang="ru-RU" dirty="0" err="1"/>
              <a:t>твиттере</a:t>
            </a:r>
            <a:r>
              <a:rPr lang="ru-RU" dirty="0"/>
              <a:t> </a:t>
            </a:r>
            <a:r>
              <a:rPr lang="ru-RU" dirty="0" err="1"/>
              <a:t>Альфа-банка</a:t>
            </a:r>
            <a:r>
              <a:rPr lang="ru-RU" dirty="0"/>
              <a:t> по дням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Лист3!$B$1</c:f>
              <c:strCache>
                <c:ptCount val="1"/>
                <c:pt idx="0">
                  <c:v>id</c:v>
                </c:pt>
              </c:strCache>
            </c:strRef>
          </c:tx>
          <c:marker>
            <c:symbol val="none"/>
          </c:marker>
          <c:cat>
            <c:numRef>
              <c:f>Лист3!$A$2:$A$211</c:f>
              <c:numCache>
                <c:formatCode>m/d/yyyy</c:formatCode>
                <c:ptCount val="210"/>
                <c:pt idx="0">
                  <c:v>42256</c:v>
                </c:pt>
                <c:pt idx="1">
                  <c:v>42257</c:v>
                </c:pt>
                <c:pt idx="2">
                  <c:v>42258</c:v>
                </c:pt>
                <c:pt idx="3">
                  <c:v>42261</c:v>
                </c:pt>
                <c:pt idx="4">
                  <c:v>42262</c:v>
                </c:pt>
                <c:pt idx="5">
                  <c:v>42263</c:v>
                </c:pt>
                <c:pt idx="6">
                  <c:v>42264</c:v>
                </c:pt>
                <c:pt idx="7">
                  <c:v>42265</c:v>
                </c:pt>
                <c:pt idx="8">
                  <c:v>42268</c:v>
                </c:pt>
                <c:pt idx="9">
                  <c:v>42269</c:v>
                </c:pt>
                <c:pt idx="10">
                  <c:v>42270</c:v>
                </c:pt>
                <c:pt idx="11">
                  <c:v>42271</c:v>
                </c:pt>
                <c:pt idx="12">
                  <c:v>42272</c:v>
                </c:pt>
                <c:pt idx="13">
                  <c:v>42275</c:v>
                </c:pt>
                <c:pt idx="14">
                  <c:v>42276</c:v>
                </c:pt>
                <c:pt idx="15">
                  <c:v>42277</c:v>
                </c:pt>
                <c:pt idx="16">
                  <c:v>42278</c:v>
                </c:pt>
                <c:pt idx="17">
                  <c:v>42279</c:v>
                </c:pt>
                <c:pt idx="18">
                  <c:v>42282</c:v>
                </c:pt>
                <c:pt idx="19">
                  <c:v>42283</c:v>
                </c:pt>
                <c:pt idx="20">
                  <c:v>42284</c:v>
                </c:pt>
                <c:pt idx="21">
                  <c:v>42285</c:v>
                </c:pt>
                <c:pt idx="22">
                  <c:v>42286</c:v>
                </c:pt>
                <c:pt idx="23">
                  <c:v>42289</c:v>
                </c:pt>
                <c:pt idx="24">
                  <c:v>42290</c:v>
                </c:pt>
                <c:pt idx="25">
                  <c:v>42291</c:v>
                </c:pt>
                <c:pt idx="26">
                  <c:v>42292</c:v>
                </c:pt>
                <c:pt idx="27">
                  <c:v>42293</c:v>
                </c:pt>
                <c:pt idx="28">
                  <c:v>42296</c:v>
                </c:pt>
                <c:pt idx="29">
                  <c:v>42297</c:v>
                </c:pt>
                <c:pt idx="30">
                  <c:v>42298</c:v>
                </c:pt>
                <c:pt idx="31">
                  <c:v>42299</c:v>
                </c:pt>
                <c:pt idx="32">
                  <c:v>42300</c:v>
                </c:pt>
                <c:pt idx="33">
                  <c:v>42303</c:v>
                </c:pt>
                <c:pt idx="34">
                  <c:v>42304</c:v>
                </c:pt>
                <c:pt idx="35">
                  <c:v>42305</c:v>
                </c:pt>
                <c:pt idx="36">
                  <c:v>42306</c:v>
                </c:pt>
                <c:pt idx="37">
                  <c:v>42307</c:v>
                </c:pt>
                <c:pt idx="38">
                  <c:v>42310</c:v>
                </c:pt>
                <c:pt idx="39">
                  <c:v>42311</c:v>
                </c:pt>
                <c:pt idx="40">
                  <c:v>42312</c:v>
                </c:pt>
                <c:pt idx="41">
                  <c:v>42313</c:v>
                </c:pt>
                <c:pt idx="42">
                  <c:v>42314</c:v>
                </c:pt>
                <c:pt idx="43">
                  <c:v>42317</c:v>
                </c:pt>
                <c:pt idx="44">
                  <c:v>42318</c:v>
                </c:pt>
                <c:pt idx="45">
                  <c:v>42319</c:v>
                </c:pt>
                <c:pt idx="46">
                  <c:v>42320</c:v>
                </c:pt>
                <c:pt idx="47">
                  <c:v>42321</c:v>
                </c:pt>
                <c:pt idx="48">
                  <c:v>42324</c:v>
                </c:pt>
                <c:pt idx="49">
                  <c:v>42325</c:v>
                </c:pt>
                <c:pt idx="50">
                  <c:v>42326</c:v>
                </c:pt>
                <c:pt idx="51">
                  <c:v>42327</c:v>
                </c:pt>
                <c:pt idx="52">
                  <c:v>42328</c:v>
                </c:pt>
                <c:pt idx="53">
                  <c:v>42329</c:v>
                </c:pt>
                <c:pt idx="54">
                  <c:v>42330</c:v>
                </c:pt>
                <c:pt idx="55">
                  <c:v>42331</c:v>
                </c:pt>
                <c:pt idx="56">
                  <c:v>42332</c:v>
                </c:pt>
                <c:pt idx="57">
                  <c:v>42333</c:v>
                </c:pt>
                <c:pt idx="58">
                  <c:v>42334</c:v>
                </c:pt>
                <c:pt idx="59">
                  <c:v>42335</c:v>
                </c:pt>
                <c:pt idx="60">
                  <c:v>42336</c:v>
                </c:pt>
                <c:pt idx="61">
                  <c:v>42337</c:v>
                </c:pt>
                <c:pt idx="62">
                  <c:v>42338</c:v>
                </c:pt>
                <c:pt idx="63">
                  <c:v>42339</c:v>
                </c:pt>
                <c:pt idx="64">
                  <c:v>42340</c:v>
                </c:pt>
                <c:pt idx="65">
                  <c:v>42341</c:v>
                </c:pt>
                <c:pt idx="66">
                  <c:v>42342</c:v>
                </c:pt>
                <c:pt idx="67">
                  <c:v>42343</c:v>
                </c:pt>
                <c:pt idx="68">
                  <c:v>42344</c:v>
                </c:pt>
                <c:pt idx="69">
                  <c:v>42345</c:v>
                </c:pt>
                <c:pt idx="70">
                  <c:v>42346</c:v>
                </c:pt>
                <c:pt idx="71">
                  <c:v>42347</c:v>
                </c:pt>
                <c:pt idx="72">
                  <c:v>42348</c:v>
                </c:pt>
                <c:pt idx="73">
                  <c:v>42349</c:v>
                </c:pt>
                <c:pt idx="74">
                  <c:v>42350</c:v>
                </c:pt>
                <c:pt idx="75">
                  <c:v>42351</c:v>
                </c:pt>
                <c:pt idx="76">
                  <c:v>42352</c:v>
                </c:pt>
                <c:pt idx="77">
                  <c:v>42353</c:v>
                </c:pt>
                <c:pt idx="78">
                  <c:v>42354</c:v>
                </c:pt>
                <c:pt idx="79">
                  <c:v>42355</c:v>
                </c:pt>
                <c:pt idx="80">
                  <c:v>42356</c:v>
                </c:pt>
                <c:pt idx="81">
                  <c:v>42357</c:v>
                </c:pt>
                <c:pt idx="82">
                  <c:v>42358</c:v>
                </c:pt>
                <c:pt idx="83">
                  <c:v>42359</c:v>
                </c:pt>
                <c:pt idx="84">
                  <c:v>42360</c:v>
                </c:pt>
                <c:pt idx="85">
                  <c:v>42361</c:v>
                </c:pt>
                <c:pt idx="86">
                  <c:v>42362</c:v>
                </c:pt>
                <c:pt idx="87">
                  <c:v>42363</c:v>
                </c:pt>
                <c:pt idx="88">
                  <c:v>42364</c:v>
                </c:pt>
                <c:pt idx="89">
                  <c:v>42366</c:v>
                </c:pt>
                <c:pt idx="90">
                  <c:v>42367</c:v>
                </c:pt>
                <c:pt idx="91">
                  <c:v>42368</c:v>
                </c:pt>
                <c:pt idx="92">
                  <c:v>42369</c:v>
                </c:pt>
                <c:pt idx="93">
                  <c:v>42371</c:v>
                </c:pt>
                <c:pt idx="94">
                  <c:v>42372</c:v>
                </c:pt>
                <c:pt idx="95">
                  <c:v>42373</c:v>
                </c:pt>
                <c:pt idx="96">
                  <c:v>42374</c:v>
                </c:pt>
                <c:pt idx="97">
                  <c:v>42375</c:v>
                </c:pt>
                <c:pt idx="98">
                  <c:v>42376</c:v>
                </c:pt>
                <c:pt idx="99">
                  <c:v>42377</c:v>
                </c:pt>
                <c:pt idx="100">
                  <c:v>42378</c:v>
                </c:pt>
                <c:pt idx="101">
                  <c:v>42379</c:v>
                </c:pt>
                <c:pt idx="102">
                  <c:v>42380</c:v>
                </c:pt>
                <c:pt idx="103">
                  <c:v>42381</c:v>
                </c:pt>
                <c:pt idx="104">
                  <c:v>42382</c:v>
                </c:pt>
                <c:pt idx="105">
                  <c:v>42383</c:v>
                </c:pt>
                <c:pt idx="106">
                  <c:v>42384</c:v>
                </c:pt>
                <c:pt idx="107">
                  <c:v>42385</c:v>
                </c:pt>
                <c:pt idx="108">
                  <c:v>42386</c:v>
                </c:pt>
                <c:pt idx="109">
                  <c:v>42387</c:v>
                </c:pt>
                <c:pt idx="110">
                  <c:v>42388</c:v>
                </c:pt>
                <c:pt idx="111">
                  <c:v>42389</c:v>
                </c:pt>
                <c:pt idx="112">
                  <c:v>42390</c:v>
                </c:pt>
                <c:pt idx="113">
                  <c:v>42391</c:v>
                </c:pt>
                <c:pt idx="114">
                  <c:v>42392</c:v>
                </c:pt>
                <c:pt idx="115">
                  <c:v>42393</c:v>
                </c:pt>
                <c:pt idx="116">
                  <c:v>42394</c:v>
                </c:pt>
                <c:pt idx="117">
                  <c:v>42395</c:v>
                </c:pt>
                <c:pt idx="118">
                  <c:v>42396</c:v>
                </c:pt>
                <c:pt idx="119">
                  <c:v>42397</c:v>
                </c:pt>
                <c:pt idx="120">
                  <c:v>42398</c:v>
                </c:pt>
                <c:pt idx="121">
                  <c:v>42399</c:v>
                </c:pt>
                <c:pt idx="122">
                  <c:v>42400</c:v>
                </c:pt>
                <c:pt idx="123">
                  <c:v>42401</c:v>
                </c:pt>
                <c:pt idx="124">
                  <c:v>42402</c:v>
                </c:pt>
                <c:pt idx="125">
                  <c:v>42403</c:v>
                </c:pt>
                <c:pt idx="126">
                  <c:v>42404</c:v>
                </c:pt>
                <c:pt idx="127">
                  <c:v>42405</c:v>
                </c:pt>
                <c:pt idx="128">
                  <c:v>42406</c:v>
                </c:pt>
                <c:pt idx="129">
                  <c:v>42407</c:v>
                </c:pt>
                <c:pt idx="130">
                  <c:v>42408</c:v>
                </c:pt>
                <c:pt idx="131">
                  <c:v>42409</c:v>
                </c:pt>
                <c:pt idx="132">
                  <c:v>42410</c:v>
                </c:pt>
                <c:pt idx="133">
                  <c:v>42411</c:v>
                </c:pt>
                <c:pt idx="134">
                  <c:v>42412</c:v>
                </c:pt>
                <c:pt idx="135">
                  <c:v>42413</c:v>
                </c:pt>
                <c:pt idx="136">
                  <c:v>42414</c:v>
                </c:pt>
                <c:pt idx="137">
                  <c:v>42415</c:v>
                </c:pt>
                <c:pt idx="138">
                  <c:v>42416</c:v>
                </c:pt>
                <c:pt idx="139">
                  <c:v>42417</c:v>
                </c:pt>
                <c:pt idx="140">
                  <c:v>42418</c:v>
                </c:pt>
                <c:pt idx="141">
                  <c:v>42419</c:v>
                </c:pt>
                <c:pt idx="142">
                  <c:v>42420</c:v>
                </c:pt>
                <c:pt idx="143">
                  <c:v>42421</c:v>
                </c:pt>
                <c:pt idx="144">
                  <c:v>42422</c:v>
                </c:pt>
                <c:pt idx="145">
                  <c:v>42423</c:v>
                </c:pt>
                <c:pt idx="146">
                  <c:v>42424</c:v>
                </c:pt>
                <c:pt idx="147">
                  <c:v>42425</c:v>
                </c:pt>
                <c:pt idx="148">
                  <c:v>42426</c:v>
                </c:pt>
                <c:pt idx="149">
                  <c:v>42427</c:v>
                </c:pt>
                <c:pt idx="150">
                  <c:v>42428</c:v>
                </c:pt>
                <c:pt idx="151">
                  <c:v>42429</c:v>
                </c:pt>
                <c:pt idx="152">
                  <c:v>42430</c:v>
                </c:pt>
                <c:pt idx="153">
                  <c:v>42431</c:v>
                </c:pt>
                <c:pt idx="154">
                  <c:v>42432</c:v>
                </c:pt>
                <c:pt idx="155">
                  <c:v>42433</c:v>
                </c:pt>
                <c:pt idx="156">
                  <c:v>42434</c:v>
                </c:pt>
                <c:pt idx="157">
                  <c:v>42435</c:v>
                </c:pt>
                <c:pt idx="158">
                  <c:v>42436</c:v>
                </c:pt>
                <c:pt idx="159">
                  <c:v>42437</c:v>
                </c:pt>
                <c:pt idx="160">
                  <c:v>42438</c:v>
                </c:pt>
                <c:pt idx="161">
                  <c:v>42439</c:v>
                </c:pt>
                <c:pt idx="162">
                  <c:v>42440</c:v>
                </c:pt>
                <c:pt idx="163">
                  <c:v>42441</c:v>
                </c:pt>
                <c:pt idx="164">
                  <c:v>42442</c:v>
                </c:pt>
                <c:pt idx="165">
                  <c:v>42443</c:v>
                </c:pt>
                <c:pt idx="166">
                  <c:v>42444</c:v>
                </c:pt>
                <c:pt idx="167">
                  <c:v>42445</c:v>
                </c:pt>
                <c:pt idx="168">
                  <c:v>42446</c:v>
                </c:pt>
                <c:pt idx="169">
                  <c:v>42447</c:v>
                </c:pt>
                <c:pt idx="170">
                  <c:v>42448</c:v>
                </c:pt>
                <c:pt idx="171">
                  <c:v>42450</c:v>
                </c:pt>
                <c:pt idx="172">
                  <c:v>42451</c:v>
                </c:pt>
                <c:pt idx="173">
                  <c:v>42452</c:v>
                </c:pt>
                <c:pt idx="174">
                  <c:v>42453</c:v>
                </c:pt>
                <c:pt idx="175">
                  <c:v>42454</c:v>
                </c:pt>
                <c:pt idx="176">
                  <c:v>42455</c:v>
                </c:pt>
                <c:pt idx="177">
                  <c:v>42456</c:v>
                </c:pt>
                <c:pt idx="178">
                  <c:v>42457</c:v>
                </c:pt>
                <c:pt idx="179">
                  <c:v>42458</c:v>
                </c:pt>
                <c:pt idx="180">
                  <c:v>42459</c:v>
                </c:pt>
                <c:pt idx="181">
                  <c:v>42460</c:v>
                </c:pt>
                <c:pt idx="182">
                  <c:v>42461</c:v>
                </c:pt>
                <c:pt idx="183">
                  <c:v>42462</c:v>
                </c:pt>
                <c:pt idx="184">
                  <c:v>42463</c:v>
                </c:pt>
                <c:pt idx="185">
                  <c:v>42464</c:v>
                </c:pt>
                <c:pt idx="186">
                  <c:v>42465</c:v>
                </c:pt>
                <c:pt idx="187">
                  <c:v>42466</c:v>
                </c:pt>
                <c:pt idx="188">
                  <c:v>42467</c:v>
                </c:pt>
                <c:pt idx="189">
                  <c:v>42468</c:v>
                </c:pt>
                <c:pt idx="190">
                  <c:v>42469</c:v>
                </c:pt>
                <c:pt idx="191">
                  <c:v>42470</c:v>
                </c:pt>
                <c:pt idx="192">
                  <c:v>42471</c:v>
                </c:pt>
                <c:pt idx="193">
                  <c:v>42472</c:v>
                </c:pt>
                <c:pt idx="194">
                  <c:v>42473</c:v>
                </c:pt>
                <c:pt idx="195">
                  <c:v>42474</c:v>
                </c:pt>
                <c:pt idx="196">
                  <c:v>42475</c:v>
                </c:pt>
                <c:pt idx="197">
                  <c:v>42476</c:v>
                </c:pt>
                <c:pt idx="198">
                  <c:v>42477</c:v>
                </c:pt>
                <c:pt idx="199">
                  <c:v>42478</c:v>
                </c:pt>
                <c:pt idx="200">
                  <c:v>42479</c:v>
                </c:pt>
                <c:pt idx="201">
                  <c:v>42480</c:v>
                </c:pt>
                <c:pt idx="202">
                  <c:v>42481</c:v>
                </c:pt>
                <c:pt idx="203">
                  <c:v>42482</c:v>
                </c:pt>
                <c:pt idx="204">
                  <c:v>42483</c:v>
                </c:pt>
                <c:pt idx="205">
                  <c:v>42484</c:v>
                </c:pt>
                <c:pt idx="206">
                  <c:v>42485</c:v>
                </c:pt>
                <c:pt idx="207">
                  <c:v>42486</c:v>
                </c:pt>
                <c:pt idx="208">
                  <c:v>42487</c:v>
                </c:pt>
                <c:pt idx="209">
                  <c:v>42488</c:v>
                </c:pt>
              </c:numCache>
            </c:numRef>
          </c:cat>
          <c:val>
            <c:numRef>
              <c:f>Лист3!$B$2:$B$211</c:f>
              <c:numCache>
                <c:formatCode>General</c:formatCode>
                <c:ptCount val="210"/>
                <c:pt idx="0">
                  <c:v>20</c:v>
                </c:pt>
                <c:pt idx="1">
                  <c:v>18</c:v>
                </c:pt>
                <c:pt idx="2">
                  <c:v>20</c:v>
                </c:pt>
                <c:pt idx="3">
                  <c:v>33</c:v>
                </c:pt>
                <c:pt idx="4">
                  <c:v>16</c:v>
                </c:pt>
                <c:pt idx="5">
                  <c:v>33</c:v>
                </c:pt>
                <c:pt idx="6">
                  <c:v>14</c:v>
                </c:pt>
                <c:pt idx="7">
                  <c:v>14</c:v>
                </c:pt>
                <c:pt idx="8">
                  <c:v>23</c:v>
                </c:pt>
                <c:pt idx="9">
                  <c:v>9</c:v>
                </c:pt>
                <c:pt idx="10">
                  <c:v>15</c:v>
                </c:pt>
                <c:pt idx="11">
                  <c:v>22</c:v>
                </c:pt>
                <c:pt idx="12">
                  <c:v>25</c:v>
                </c:pt>
                <c:pt idx="13">
                  <c:v>62</c:v>
                </c:pt>
                <c:pt idx="14">
                  <c:v>35</c:v>
                </c:pt>
                <c:pt idx="15">
                  <c:v>23</c:v>
                </c:pt>
                <c:pt idx="16">
                  <c:v>25</c:v>
                </c:pt>
                <c:pt idx="17">
                  <c:v>31</c:v>
                </c:pt>
                <c:pt idx="18">
                  <c:v>11</c:v>
                </c:pt>
                <c:pt idx="19">
                  <c:v>16</c:v>
                </c:pt>
                <c:pt idx="20">
                  <c:v>18</c:v>
                </c:pt>
                <c:pt idx="21">
                  <c:v>22</c:v>
                </c:pt>
                <c:pt idx="22">
                  <c:v>21</c:v>
                </c:pt>
                <c:pt idx="23">
                  <c:v>42</c:v>
                </c:pt>
                <c:pt idx="24">
                  <c:v>16</c:v>
                </c:pt>
                <c:pt idx="25">
                  <c:v>17</c:v>
                </c:pt>
                <c:pt idx="26">
                  <c:v>6</c:v>
                </c:pt>
                <c:pt idx="27">
                  <c:v>15</c:v>
                </c:pt>
                <c:pt idx="28">
                  <c:v>33</c:v>
                </c:pt>
                <c:pt idx="29">
                  <c:v>20</c:v>
                </c:pt>
                <c:pt idx="30">
                  <c:v>24</c:v>
                </c:pt>
                <c:pt idx="31">
                  <c:v>28</c:v>
                </c:pt>
                <c:pt idx="32">
                  <c:v>35</c:v>
                </c:pt>
                <c:pt idx="33">
                  <c:v>19</c:v>
                </c:pt>
                <c:pt idx="34">
                  <c:v>22</c:v>
                </c:pt>
                <c:pt idx="35">
                  <c:v>7</c:v>
                </c:pt>
                <c:pt idx="36">
                  <c:v>16</c:v>
                </c:pt>
                <c:pt idx="37">
                  <c:v>26</c:v>
                </c:pt>
                <c:pt idx="38">
                  <c:v>31</c:v>
                </c:pt>
                <c:pt idx="39">
                  <c:v>19</c:v>
                </c:pt>
                <c:pt idx="40">
                  <c:v>1</c:v>
                </c:pt>
                <c:pt idx="41">
                  <c:v>10</c:v>
                </c:pt>
                <c:pt idx="42">
                  <c:v>23</c:v>
                </c:pt>
                <c:pt idx="43">
                  <c:v>23</c:v>
                </c:pt>
                <c:pt idx="44">
                  <c:v>7</c:v>
                </c:pt>
                <c:pt idx="45">
                  <c:v>9</c:v>
                </c:pt>
                <c:pt idx="46">
                  <c:v>15</c:v>
                </c:pt>
                <c:pt idx="47">
                  <c:v>19</c:v>
                </c:pt>
                <c:pt idx="48">
                  <c:v>12</c:v>
                </c:pt>
                <c:pt idx="49">
                  <c:v>17</c:v>
                </c:pt>
                <c:pt idx="50">
                  <c:v>15</c:v>
                </c:pt>
                <c:pt idx="51">
                  <c:v>9</c:v>
                </c:pt>
                <c:pt idx="52">
                  <c:v>14</c:v>
                </c:pt>
                <c:pt idx="53">
                  <c:v>10</c:v>
                </c:pt>
                <c:pt idx="54">
                  <c:v>3</c:v>
                </c:pt>
                <c:pt idx="55">
                  <c:v>13</c:v>
                </c:pt>
                <c:pt idx="56">
                  <c:v>9</c:v>
                </c:pt>
                <c:pt idx="57">
                  <c:v>25</c:v>
                </c:pt>
                <c:pt idx="58">
                  <c:v>18</c:v>
                </c:pt>
                <c:pt idx="59">
                  <c:v>13</c:v>
                </c:pt>
                <c:pt idx="60">
                  <c:v>6</c:v>
                </c:pt>
                <c:pt idx="61">
                  <c:v>6</c:v>
                </c:pt>
                <c:pt idx="62">
                  <c:v>12</c:v>
                </c:pt>
                <c:pt idx="63">
                  <c:v>18</c:v>
                </c:pt>
                <c:pt idx="64">
                  <c:v>15</c:v>
                </c:pt>
                <c:pt idx="65">
                  <c:v>18</c:v>
                </c:pt>
                <c:pt idx="66">
                  <c:v>6</c:v>
                </c:pt>
                <c:pt idx="67">
                  <c:v>18</c:v>
                </c:pt>
                <c:pt idx="68">
                  <c:v>17</c:v>
                </c:pt>
                <c:pt idx="69">
                  <c:v>7</c:v>
                </c:pt>
                <c:pt idx="70">
                  <c:v>25</c:v>
                </c:pt>
                <c:pt idx="71">
                  <c:v>21</c:v>
                </c:pt>
                <c:pt idx="72">
                  <c:v>14</c:v>
                </c:pt>
                <c:pt idx="73">
                  <c:v>15</c:v>
                </c:pt>
                <c:pt idx="74">
                  <c:v>12</c:v>
                </c:pt>
                <c:pt idx="75">
                  <c:v>6</c:v>
                </c:pt>
                <c:pt idx="76">
                  <c:v>27</c:v>
                </c:pt>
                <c:pt idx="77">
                  <c:v>38</c:v>
                </c:pt>
                <c:pt idx="78">
                  <c:v>18</c:v>
                </c:pt>
                <c:pt idx="79">
                  <c:v>13</c:v>
                </c:pt>
                <c:pt idx="80">
                  <c:v>18</c:v>
                </c:pt>
                <c:pt idx="81">
                  <c:v>8</c:v>
                </c:pt>
                <c:pt idx="82">
                  <c:v>5</c:v>
                </c:pt>
                <c:pt idx="83">
                  <c:v>15</c:v>
                </c:pt>
                <c:pt idx="84">
                  <c:v>21</c:v>
                </c:pt>
                <c:pt idx="85">
                  <c:v>24</c:v>
                </c:pt>
                <c:pt idx="86">
                  <c:v>28</c:v>
                </c:pt>
                <c:pt idx="87">
                  <c:v>16</c:v>
                </c:pt>
                <c:pt idx="88">
                  <c:v>22</c:v>
                </c:pt>
                <c:pt idx="89">
                  <c:v>18</c:v>
                </c:pt>
                <c:pt idx="90">
                  <c:v>12</c:v>
                </c:pt>
                <c:pt idx="91">
                  <c:v>16</c:v>
                </c:pt>
                <c:pt idx="92">
                  <c:v>7</c:v>
                </c:pt>
                <c:pt idx="93">
                  <c:v>1</c:v>
                </c:pt>
                <c:pt idx="94">
                  <c:v>3</c:v>
                </c:pt>
                <c:pt idx="95">
                  <c:v>2</c:v>
                </c:pt>
                <c:pt idx="96">
                  <c:v>1</c:v>
                </c:pt>
                <c:pt idx="97">
                  <c:v>2</c:v>
                </c:pt>
                <c:pt idx="98">
                  <c:v>3</c:v>
                </c:pt>
                <c:pt idx="99">
                  <c:v>7</c:v>
                </c:pt>
                <c:pt idx="100">
                  <c:v>2</c:v>
                </c:pt>
                <c:pt idx="101">
                  <c:v>10</c:v>
                </c:pt>
                <c:pt idx="102">
                  <c:v>16</c:v>
                </c:pt>
                <c:pt idx="103">
                  <c:v>11</c:v>
                </c:pt>
                <c:pt idx="104">
                  <c:v>8</c:v>
                </c:pt>
                <c:pt idx="105">
                  <c:v>12</c:v>
                </c:pt>
                <c:pt idx="106">
                  <c:v>11</c:v>
                </c:pt>
                <c:pt idx="107">
                  <c:v>9</c:v>
                </c:pt>
                <c:pt idx="108">
                  <c:v>7</c:v>
                </c:pt>
                <c:pt idx="109">
                  <c:v>6</c:v>
                </c:pt>
                <c:pt idx="110">
                  <c:v>7</c:v>
                </c:pt>
                <c:pt idx="111">
                  <c:v>9</c:v>
                </c:pt>
                <c:pt idx="112">
                  <c:v>12</c:v>
                </c:pt>
                <c:pt idx="113">
                  <c:v>16</c:v>
                </c:pt>
                <c:pt idx="114">
                  <c:v>4</c:v>
                </c:pt>
                <c:pt idx="115">
                  <c:v>5</c:v>
                </c:pt>
                <c:pt idx="116">
                  <c:v>20</c:v>
                </c:pt>
                <c:pt idx="117">
                  <c:v>19</c:v>
                </c:pt>
                <c:pt idx="118">
                  <c:v>10</c:v>
                </c:pt>
                <c:pt idx="119">
                  <c:v>17</c:v>
                </c:pt>
                <c:pt idx="120">
                  <c:v>20</c:v>
                </c:pt>
                <c:pt idx="121">
                  <c:v>46</c:v>
                </c:pt>
                <c:pt idx="122">
                  <c:v>9</c:v>
                </c:pt>
                <c:pt idx="123">
                  <c:v>11</c:v>
                </c:pt>
                <c:pt idx="124">
                  <c:v>15</c:v>
                </c:pt>
                <c:pt idx="125">
                  <c:v>28</c:v>
                </c:pt>
                <c:pt idx="126">
                  <c:v>15</c:v>
                </c:pt>
                <c:pt idx="127">
                  <c:v>8</c:v>
                </c:pt>
                <c:pt idx="128">
                  <c:v>6</c:v>
                </c:pt>
                <c:pt idx="129">
                  <c:v>5</c:v>
                </c:pt>
                <c:pt idx="130">
                  <c:v>27</c:v>
                </c:pt>
                <c:pt idx="131">
                  <c:v>13</c:v>
                </c:pt>
                <c:pt idx="132">
                  <c:v>36</c:v>
                </c:pt>
                <c:pt idx="133">
                  <c:v>26</c:v>
                </c:pt>
                <c:pt idx="134">
                  <c:v>6</c:v>
                </c:pt>
                <c:pt idx="135">
                  <c:v>6</c:v>
                </c:pt>
                <c:pt idx="136">
                  <c:v>3</c:v>
                </c:pt>
                <c:pt idx="137">
                  <c:v>7</c:v>
                </c:pt>
                <c:pt idx="138">
                  <c:v>14</c:v>
                </c:pt>
                <c:pt idx="139">
                  <c:v>10</c:v>
                </c:pt>
                <c:pt idx="140">
                  <c:v>24</c:v>
                </c:pt>
                <c:pt idx="141">
                  <c:v>39</c:v>
                </c:pt>
                <c:pt idx="142">
                  <c:v>15</c:v>
                </c:pt>
                <c:pt idx="143">
                  <c:v>6</c:v>
                </c:pt>
                <c:pt idx="144">
                  <c:v>8</c:v>
                </c:pt>
                <c:pt idx="145">
                  <c:v>12</c:v>
                </c:pt>
                <c:pt idx="146">
                  <c:v>16</c:v>
                </c:pt>
                <c:pt idx="147">
                  <c:v>29</c:v>
                </c:pt>
                <c:pt idx="148">
                  <c:v>22</c:v>
                </c:pt>
                <c:pt idx="149">
                  <c:v>2</c:v>
                </c:pt>
                <c:pt idx="150">
                  <c:v>6</c:v>
                </c:pt>
                <c:pt idx="151">
                  <c:v>14</c:v>
                </c:pt>
                <c:pt idx="152">
                  <c:v>15</c:v>
                </c:pt>
                <c:pt idx="153">
                  <c:v>23</c:v>
                </c:pt>
                <c:pt idx="154">
                  <c:v>29</c:v>
                </c:pt>
                <c:pt idx="155">
                  <c:v>14</c:v>
                </c:pt>
                <c:pt idx="156">
                  <c:v>5</c:v>
                </c:pt>
                <c:pt idx="157">
                  <c:v>7</c:v>
                </c:pt>
                <c:pt idx="158">
                  <c:v>3</c:v>
                </c:pt>
                <c:pt idx="159">
                  <c:v>2</c:v>
                </c:pt>
                <c:pt idx="160">
                  <c:v>11</c:v>
                </c:pt>
                <c:pt idx="161">
                  <c:v>5</c:v>
                </c:pt>
                <c:pt idx="162">
                  <c:v>12</c:v>
                </c:pt>
                <c:pt idx="163">
                  <c:v>2</c:v>
                </c:pt>
                <c:pt idx="164">
                  <c:v>4</c:v>
                </c:pt>
                <c:pt idx="165">
                  <c:v>17</c:v>
                </c:pt>
                <c:pt idx="166">
                  <c:v>16</c:v>
                </c:pt>
                <c:pt idx="167">
                  <c:v>10</c:v>
                </c:pt>
                <c:pt idx="168">
                  <c:v>34</c:v>
                </c:pt>
                <c:pt idx="169">
                  <c:v>1</c:v>
                </c:pt>
                <c:pt idx="170">
                  <c:v>6</c:v>
                </c:pt>
                <c:pt idx="171">
                  <c:v>32</c:v>
                </c:pt>
                <c:pt idx="172">
                  <c:v>31</c:v>
                </c:pt>
                <c:pt idx="173">
                  <c:v>14</c:v>
                </c:pt>
                <c:pt idx="174">
                  <c:v>12</c:v>
                </c:pt>
                <c:pt idx="175">
                  <c:v>19</c:v>
                </c:pt>
                <c:pt idx="176">
                  <c:v>4</c:v>
                </c:pt>
                <c:pt idx="177">
                  <c:v>9</c:v>
                </c:pt>
                <c:pt idx="178">
                  <c:v>12</c:v>
                </c:pt>
                <c:pt idx="179">
                  <c:v>14</c:v>
                </c:pt>
                <c:pt idx="180">
                  <c:v>23</c:v>
                </c:pt>
                <c:pt idx="181">
                  <c:v>16</c:v>
                </c:pt>
                <c:pt idx="182">
                  <c:v>23</c:v>
                </c:pt>
                <c:pt idx="183">
                  <c:v>9</c:v>
                </c:pt>
                <c:pt idx="184">
                  <c:v>9</c:v>
                </c:pt>
                <c:pt idx="185">
                  <c:v>4</c:v>
                </c:pt>
                <c:pt idx="186">
                  <c:v>26</c:v>
                </c:pt>
                <c:pt idx="187">
                  <c:v>13</c:v>
                </c:pt>
                <c:pt idx="188">
                  <c:v>28</c:v>
                </c:pt>
                <c:pt idx="189">
                  <c:v>8</c:v>
                </c:pt>
                <c:pt idx="190">
                  <c:v>6</c:v>
                </c:pt>
                <c:pt idx="191">
                  <c:v>12</c:v>
                </c:pt>
                <c:pt idx="192">
                  <c:v>9</c:v>
                </c:pt>
                <c:pt idx="193">
                  <c:v>16</c:v>
                </c:pt>
                <c:pt idx="194">
                  <c:v>8</c:v>
                </c:pt>
                <c:pt idx="195">
                  <c:v>7</c:v>
                </c:pt>
                <c:pt idx="196">
                  <c:v>12</c:v>
                </c:pt>
                <c:pt idx="197">
                  <c:v>11</c:v>
                </c:pt>
                <c:pt idx="198">
                  <c:v>5</c:v>
                </c:pt>
                <c:pt idx="199">
                  <c:v>27</c:v>
                </c:pt>
                <c:pt idx="200">
                  <c:v>15</c:v>
                </c:pt>
                <c:pt idx="201">
                  <c:v>6</c:v>
                </c:pt>
                <c:pt idx="202">
                  <c:v>16</c:v>
                </c:pt>
                <c:pt idx="203">
                  <c:v>14</c:v>
                </c:pt>
                <c:pt idx="204">
                  <c:v>5</c:v>
                </c:pt>
                <c:pt idx="205">
                  <c:v>14</c:v>
                </c:pt>
                <c:pt idx="206">
                  <c:v>15</c:v>
                </c:pt>
                <c:pt idx="207">
                  <c:v>17</c:v>
                </c:pt>
                <c:pt idx="208">
                  <c:v>15</c:v>
                </c:pt>
                <c:pt idx="209">
                  <c:v>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697792"/>
        <c:axId val="154808832"/>
      </c:lineChart>
      <c:dateAx>
        <c:axId val="121697792"/>
        <c:scaling>
          <c:orientation val="minMax"/>
        </c:scaling>
        <c:delete val="0"/>
        <c:axPos val="b"/>
        <c:numFmt formatCode="dd/mm/yy" sourceLinked="0"/>
        <c:majorTickMark val="out"/>
        <c:minorTickMark val="none"/>
        <c:tickLblPos val="nextTo"/>
        <c:crossAx val="154808832"/>
        <c:crosses val="autoZero"/>
        <c:auto val="1"/>
        <c:lblOffset val="100"/>
        <c:baseTimeUnit val="days"/>
        <c:majorUnit val="15"/>
        <c:majorTimeUnit val="days"/>
        <c:minorUnit val="10"/>
        <c:minorTimeUnit val="days"/>
      </c:dateAx>
      <c:valAx>
        <c:axId val="1548088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/>
                  <a:t>Кол-во сообщений</a:t>
                </a:r>
              </a:p>
            </c:rich>
          </c:tx>
          <c:layout>
            <c:manualLayout>
              <c:xMode val="edge"/>
              <c:yMode val="edge"/>
              <c:x val="1.0484927916120577E-2"/>
              <c:y val="0.2792344722887367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216977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/>
              <a:t>Среднее кол-во сообщений от пользователей к Альфа-банку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Лист2!$C$1</c:f>
              <c:strCache>
                <c:ptCount val="1"/>
                <c:pt idx="0">
                  <c:v>id</c:v>
                </c:pt>
              </c:strCache>
            </c:strRef>
          </c:tx>
          <c:invertIfNegative val="0"/>
          <c:cat>
            <c:numRef>
              <c:f>Лист2!$B$2:$B$8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Лист2!$C$2:$C$8</c:f>
              <c:numCache>
                <c:formatCode>General</c:formatCode>
                <c:ptCount val="7"/>
                <c:pt idx="0">
                  <c:v>17.727273</c:v>
                </c:pt>
                <c:pt idx="1">
                  <c:v>15.969697</c:v>
                </c:pt>
                <c:pt idx="2">
                  <c:v>15.176470999999999</c:v>
                </c:pt>
                <c:pt idx="3">
                  <c:v>16.441175999999999</c:v>
                </c:pt>
                <c:pt idx="4">
                  <c:v>16.5</c:v>
                </c:pt>
                <c:pt idx="5">
                  <c:v>9.3043479999999992</c:v>
                </c:pt>
                <c:pt idx="6">
                  <c:v>7.0476190000000001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1699840"/>
        <c:axId val="154811136"/>
      </c:barChart>
      <c:catAx>
        <c:axId val="1216998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Дни недели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4811136"/>
        <c:crosses val="autoZero"/>
        <c:auto val="1"/>
        <c:lblAlgn val="ctr"/>
        <c:lblOffset val="100"/>
        <c:noMultiLvlLbl val="0"/>
      </c:catAx>
      <c:valAx>
        <c:axId val="15481113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/>
                  <a:t>Кол-во сообщений</a:t>
                </a:r>
              </a:p>
            </c:rich>
          </c:tx>
          <c:layout>
            <c:manualLayout>
              <c:xMode val="edge"/>
              <c:yMode val="edge"/>
              <c:x val="1.4398848092152628E-2"/>
              <c:y val="0.349834422068520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216998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dirty="0"/>
              <a:t>Встречаемость слов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Лист4!$B$1</c:f>
              <c:strCache>
                <c:ptCount val="1"/>
                <c:pt idx="0">
                  <c:v>count</c:v>
                </c:pt>
              </c:strCache>
            </c:strRef>
          </c:tx>
          <c:invertIfNegative val="0"/>
          <c:cat>
            <c:strRef>
              <c:f>Лист4!$A$2:$A$11</c:f>
              <c:strCache>
                <c:ptCount val="10"/>
                <c:pt idx="0">
                  <c:v>альфа</c:v>
                </c:pt>
                <c:pt idx="1">
                  <c:v>банк</c:v>
                </c:pt>
                <c:pt idx="2">
                  <c:v>карта</c:v>
                </c:pt>
                <c:pt idx="3">
                  <c:v>наш</c:v>
                </c:pt>
                <c:pt idx="4">
                  <c:v>мобайл</c:v>
                </c:pt>
                <c:pt idx="5">
                  <c:v>новое</c:v>
                </c:pt>
                <c:pt idx="6">
                  <c:v>бизнес</c:v>
                </c:pt>
                <c:pt idx="7">
                  <c:v>клиент</c:v>
                </c:pt>
                <c:pt idx="8">
                  <c:v>клик</c:v>
                </c:pt>
                <c:pt idx="9">
                  <c:v>future</c:v>
                </c:pt>
              </c:strCache>
            </c:strRef>
          </c:cat>
          <c:val>
            <c:numRef>
              <c:f>Лист4!$B$2:$B$11</c:f>
              <c:numCache>
                <c:formatCode>General</c:formatCode>
                <c:ptCount val="10"/>
                <c:pt idx="0">
                  <c:v>42</c:v>
                </c:pt>
                <c:pt idx="1">
                  <c:v>32</c:v>
                </c:pt>
                <c:pt idx="2">
                  <c:v>30</c:v>
                </c:pt>
                <c:pt idx="3">
                  <c:v>10</c:v>
                </c:pt>
                <c:pt idx="4">
                  <c:v>10</c:v>
                </c:pt>
                <c:pt idx="5">
                  <c:v>8</c:v>
                </c:pt>
                <c:pt idx="6">
                  <c:v>8</c:v>
                </c:pt>
                <c:pt idx="7">
                  <c:v>7</c:v>
                </c:pt>
                <c:pt idx="8">
                  <c:v>7</c:v>
                </c:pt>
                <c:pt idx="9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10560"/>
        <c:axId val="123202368"/>
      </c:barChart>
      <c:catAx>
        <c:axId val="7810560"/>
        <c:scaling>
          <c:orientation val="maxMin"/>
        </c:scaling>
        <c:delete val="0"/>
        <c:axPos val="l"/>
        <c:numFmt formatCode="@" sourceLinked="0"/>
        <c:majorTickMark val="out"/>
        <c:minorTickMark val="none"/>
        <c:tickLblPos val="low"/>
        <c:crossAx val="123202368"/>
        <c:crosses val="autoZero"/>
        <c:auto val="1"/>
        <c:lblAlgn val="ctr"/>
        <c:lblOffset val="100"/>
        <c:noMultiLvlLbl val="0"/>
      </c:catAx>
      <c:valAx>
        <c:axId val="123202368"/>
        <c:scaling>
          <c:orientation val="minMax"/>
        </c:scaling>
        <c:delete val="0"/>
        <c:axPos val="t"/>
        <c:majorGridlines/>
        <c:numFmt formatCode="General" sourceLinked="1"/>
        <c:majorTickMark val="out"/>
        <c:minorTickMark val="none"/>
        <c:tickLblPos val="nextTo"/>
        <c:crossAx val="78105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ru-RU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/>
              <a:t>Встречаемость слов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Лист4!$I$1</c:f>
              <c:strCache>
                <c:ptCount val="1"/>
                <c:pt idx="0">
                  <c:v>count</c:v>
                </c:pt>
              </c:strCache>
            </c:strRef>
          </c:tx>
          <c:invertIfNegative val="0"/>
          <c:cat>
            <c:strRef>
              <c:f>Лист4!$H$2:$H$11</c:f>
              <c:strCache>
                <c:ptCount val="10"/>
                <c:pt idx="0">
                  <c:v>карта</c:v>
                </c:pt>
                <c:pt idx="1">
                  <c:v>банк</c:v>
                </c:pt>
                <c:pt idx="2">
                  <c:v>альфа</c:v>
                </c:pt>
                <c:pt idx="3">
                  <c:v>счет</c:v>
                </c:pt>
                <c:pt idx="4">
                  <c:v>приложение</c:v>
                </c:pt>
                <c:pt idx="5">
                  <c:v>клиент</c:v>
                </c:pt>
                <c:pt idx="6">
                  <c:v>работа</c:v>
                </c:pt>
                <c:pt idx="7">
                  <c:v>номер</c:v>
                </c:pt>
                <c:pt idx="8">
                  <c:v>банкомат</c:v>
                </c:pt>
                <c:pt idx="9">
                  <c:v>ваш</c:v>
                </c:pt>
              </c:strCache>
            </c:strRef>
          </c:cat>
          <c:val>
            <c:numRef>
              <c:f>Лист4!$I$2:$I$11</c:f>
              <c:numCache>
                <c:formatCode>General</c:formatCode>
                <c:ptCount val="10"/>
                <c:pt idx="0">
                  <c:v>461</c:v>
                </c:pt>
                <c:pt idx="1">
                  <c:v>373</c:v>
                </c:pt>
                <c:pt idx="2">
                  <c:v>281</c:v>
                </c:pt>
                <c:pt idx="3">
                  <c:v>171</c:v>
                </c:pt>
                <c:pt idx="4">
                  <c:v>147</c:v>
                </c:pt>
                <c:pt idx="5">
                  <c:v>128</c:v>
                </c:pt>
                <c:pt idx="6">
                  <c:v>124</c:v>
                </c:pt>
                <c:pt idx="7">
                  <c:v>107</c:v>
                </c:pt>
                <c:pt idx="8">
                  <c:v>106</c:v>
                </c:pt>
                <c:pt idx="9">
                  <c:v>106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0772096"/>
        <c:axId val="123200640"/>
      </c:barChart>
      <c:catAx>
        <c:axId val="120772096"/>
        <c:scaling>
          <c:orientation val="maxMin"/>
        </c:scaling>
        <c:delete val="0"/>
        <c:axPos val="l"/>
        <c:numFmt formatCode="@" sourceLinked="0"/>
        <c:majorTickMark val="out"/>
        <c:minorTickMark val="none"/>
        <c:tickLblPos val="low"/>
        <c:crossAx val="123200640"/>
        <c:crosses val="autoZero"/>
        <c:auto val="1"/>
        <c:lblAlgn val="ctr"/>
        <c:lblOffset val="100"/>
        <c:noMultiLvlLbl val="0"/>
      </c:catAx>
      <c:valAx>
        <c:axId val="123200640"/>
        <c:scaling>
          <c:orientation val="minMax"/>
        </c:scaling>
        <c:delete val="0"/>
        <c:axPos val="t"/>
        <c:majorGridlines/>
        <c:numFmt formatCode="General" sourceLinked="1"/>
        <c:majorTickMark val="out"/>
        <c:minorTickMark val="none"/>
        <c:tickLblPos val="nextTo"/>
        <c:crossAx val="1207720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ru-RU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22.05.2016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/>
          <a:p>
            <a:r>
              <a:rPr lang="ru-RU" dirty="0" err="1" smtClean="0"/>
              <a:t>Твиттер</a:t>
            </a:r>
            <a:r>
              <a:rPr lang="ru-RU" dirty="0" smtClean="0"/>
              <a:t> </a:t>
            </a:r>
            <a:r>
              <a:rPr lang="ru-RU" dirty="0" err="1" smtClean="0"/>
              <a:t>Альфа-банка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677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6825" y="188640"/>
            <a:ext cx="7416824" cy="792088"/>
          </a:xfrm>
        </p:spPr>
        <p:txBody>
          <a:bodyPr/>
          <a:lstStyle/>
          <a:p>
            <a:r>
              <a:rPr lang="ru-RU" dirty="0" smtClean="0"/>
              <a:t>Входные данные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37469" y="1628800"/>
            <a:ext cx="2736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Для анализа использовано </a:t>
            </a:r>
            <a:r>
              <a:rPr lang="en-US" dirty="0" smtClean="0"/>
              <a:t> 3198 </a:t>
            </a:r>
            <a:r>
              <a:rPr lang="ru-RU" dirty="0" smtClean="0"/>
              <a:t>сообщений из </a:t>
            </a:r>
            <a:r>
              <a:rPr lang="ru-RU" dirty="0" err="1" smtClean="0"/>
              <a:t>твиттера</a:t>
            </a:r>
            <a:r>
              <a:rPr lang="ru-RU" dirty="0" smtClean="0"/>
              <a:t> </a:t>
            </a:r>
            <a:r>
              <a:rPr lang="ru-RU" dirty="0" err="1" smtClean="0"/>
              <a:t>Альфа-банка</a:t>
            </a:r>
            <a:r>
              <a:rPr lang="ru-RU" dirty="0" smtClean="0"/>
              <a:t> за период с 09.09.2015 по </a:t>
            </a:r>
            <a:r>
              <a:rPr lang="en-US" dirty="0" smtClean="0"/>
              <a:t>28</a:t>
            </a:r>
            <a:r>
              <a:rPr lang="ru-RU" dirty="0" smtClean="0"/>
              <a:t>.04.2016.</a:t>
            </a:r>
            <a:endParaRPr lang="ru-RU" dirty="0"/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6670256"/>
              </p:ext>
            </p:extLst>
          </p:nvPr>
        </p:nvGraphicFramePr>
        <p:xfrm>
          <a:off x="3275856" y="980728"/>
          <a:ext cx="5727762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056505"/>
              </p:ext>
            </p:extLst>
          </p:nvPr>
        </p:nvGraphicFramePr>
        <p:xfrm>
          <a:off x="179512" y="3717032"/>
          <a:ext cx="8779743" cy="3140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5877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Распределение сообщений внутри месяца</a:t>
            </a:r>
            <a:endParaRPr lang="ru-RU" dirty="0"/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4641696"/>
              </p:ext>
            </p:extLst>
          </p:nvPr>
        </p:nvGraphicFramePr>
        <p:xfrm>
          <a:off x="1403648" y="1628800"/>
          <a:ext cx="5805437" cy="4473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760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Частота слов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996082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Автор – </a:t>
            </a:r>
            <a:r>
              <a:rPr lang="ru-RU" dirty="0" err="1" smtClean="0"/>
              <a:t>Альфа-банк</a:t>
            </a:r>
            <a:r>
              <a:rPr lang="ru-RU" dirty="0" smtClean="0"/>
              <a:t>. Всего сообщений 121, кол-во уникальных слов, с удалёнными окончаниями – 693.</a:t>
            </a:r>
            <a:endParaRPr lang="ru-RU" dirty="0"/>
          </a:p>
        </p:txBody>
      </p:sp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1011631"/>
              </p:ext>
            </p:extLst>
          </p:nvPr>
        </p:nvGraphicFramePr>
        <p:xfrm>
          <a:off x="251520" y="2196411"/>
          <a:ext cx="3600000" cy="45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5091947"/>
              </p:ext>
            </p:extLst>
          </p:nvPr>
        </p:nvGraphicFramePr>
        <p:xfrm>
          <a:off x="4860032" y="2165196"/>
          <a:ext cx="4156046" cy="45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48064" y="996081"/>
            <a:ext cx="3868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Автор – </a:t>
            </a:r>
            <a:r>
              <a:rPr lang="ru-RU" dirty="0" smtClean="0"/>
              <a:t>клиенты Альфы</a:t>
            </a:r>
            <a:r>
              <a:rPr lang="ru-RU" dirty="0" smtClean="0"/>
              <a:t>. </a:t>
            </a:r>
            <a:r>
              <a:rPr lang="ru-RU" dirty="0" smtClean="0"/>
              <a:t>Всего сообщений </a:t>
            </a:r>
            <a:r>
              <a:rPr lang="en-US" dirty="0" smtClean="0"/>
              <a:t>3077</a:t>
            </a:r>
            <a:r>
              <a:rPr lang="ru-RU" dirty="0" smtClean="0"/>
              <a:t>, </a:t>
            </a:r>
            <a:r>
              <a:rPr lang="ru-RU" dirty="0" smtClean="0"/>
              <a:t>кол-во уникальных слов, с удалёнными окончаниями – </a:t>
            </a:r>
            <a:r>
              <a:rPr lang="ru-RU" dirty="0" smtClean="0"/>
              <a:t>4825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378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Эмоциональный окрас сообщений</a:t>
            </a:r>
            <a:r>
              <a:rPr lang="en-US" dirty="0" smtClean="0"/>
              <a:t> </a:t>
            </a:r>
            <a:r>
              <a:rPr lang="ru-RU" dirty="0" smtClean="0"/>
              <a:t>клиентов 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580064"/>
              </p:ext>
            </p:extLst>
          </p:nvPr>
        </p:nvGraphicFramePr>
        <p:xfrm>
          <a:off x="251520" y="2204864"/>
          <a:ext cx="3194827" cy="190236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49637"/>
                <a:gridCol w="1345190"/>
              </a:tblGrid>
              <a:tr h="55534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 smtClean="0">
                          <a:effectLst/>
                        </a:rPr>
                        <a:t>Оценка</a:t>
                      </a:r>
                      <a:r>
                        <a:rPr lang="ru-RU" sz="1600" b="1" u="none" strike="noStrike" baseline="0" dirty="0" smtClean="0">
                          <a:effectLst/>
                        </a:rPr>
                        <a:t> окраса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 smtClean="0">
                          <a:effectLst/>
                        </a:rPr>
                        <a:t>Кол-во сообщений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4900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</a:rPr>
                        <a:t>Позитивный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529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4900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 smtClean="0">
                          <a:effectLst/>
                        </a:rPr>
                        <a:t>Негативный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292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4900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</a:rPr>
                        <a:t>Нейтральный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251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1412776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Оценка эмоционального окраса производилась с помощью </a:t>
            </a:r>
            <a:r>
              <a:rPr lang="en-US" dirty="0" err="1"/>
              <a:t>alchemyapi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139952" y="2204864"/>
            <a:ext cx="47525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Если посмотреть на распределение сообщений по эмоциональному окрасу, то можно сделать вывод, что клиенты Альфы в большинстве сообщений высказываются дружелюбно и не имеют претензий.</a:t>
            </a:r>
          </a:p>
          <a:p>
            <a:pPr algn="just"/>
            <a:r>
              <a:rPr lang="ru-RU" dirty="0" smtClean="0"/>
              <a:t>На самом деле это сарказм и ошибки распознавания.</a:t>
            </a:r>
          </a:p>
          <a:p>
            <a:pPr algn="just"/>
            <a:r>
              <a:rPr lang="ru-RU" dirty="0" smtClean="0"/>
              <a:t>Примеры на слайде 6 это отражают.</a:t>
            </a:r>
          </a:p>
          <a:p>
            <a:pPr algn="just"/>
            <a:r>
              <a:rPr lang="ru-RU" dirty="0" smtClean="0"/>
              <a:t>При этом сообщения с негативной и нейтральной окраской распознаются не плохо (на первый взгляд).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191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Примеры сообщений с прогнозом эмоциональной окраски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868720"/>
              </p:ext>
            </p:extLst>
          </p:nvPr>
        </p:nvGraphicFramePr>
        <p:xfrm>
          <a:off x="323528" y="2060848"/>
          <a:ext cx="8208912" cy="338899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63015"/>
                <a:gridCol w="6945897"/>
              </a:tblGrid>
              <a:tr h="3810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Позитивный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400" u="none" strike="noStrike" dirty="0">
                          <a:effectLst/>
                        </a:rPr>
                        <a:t>Ещё раз. Я спросил, какие я расходы понесу при снятии наличных. Вы ответили +2.5% от курса. А вышло +2.5%+150р. Это было честно?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9525" marR="9525" marT="9525" marB="0" anchor="ctr"/>
                </a:tc>
              </a:tr>
              <a:tr h="3810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400" u="none" strike="noStrike" dirty="0">
                          <a:effectLst/>
                        </a:rPr>
                        <a:t> Ну и да, пора попросить добавить в </a:t>
                      </a:r>
                      <a:r>
                        <a:rPr lang="ru-RU" sz="1400" u="none" strike="noStrike" dirty="0" err="1">
                          <a:effectLst/>
                        </a:rPr>
                        <a:t>CRMку</a:t>
                      </a:r>
                      <a:r>
                        <a:rPr lang="ru-RU" sz="1400" u="none" strike="noStrike" dirty="0">
                          <a:effectLst/>
                        </a:rPr>
                        <a:t> аккаунты клиентов в </a:t>
                      </a:r>
                      <a:r>
                        <a:rPr lang="ru-RU" sz="1400" u="none" strike="noStrike" dirty="0" err="1">
                          <a:effectLst/>
                        </a:rPr>
                        <a:t>соцсетях</a:t>
                      </a:r>
                      <a:r>
                        <a:rPr lang="ru-RU" sz="1400" u="none" strike="noStrike" dirty="0">
                          <a:effectLst/>
                        </a:rPr>
                        <a:t>:) А то к чему все эти вопросы? Что, когда, какой ПУ?:)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9525" marR="9525" marT="9525" marB="0" anchor="ctr"/>
                </a:tc>
              </a:tr>
              <a:tr h="3810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400" u="none" strike="noStrike">
                          <a:effectLst/>
                        </a:rPr>
                        <a:t>c карты на карту из  в  деньги идут очень долго. быстрее ногами дойти до банкомата сбера, снять там и положить в A. адок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9525" marR="9525" marT="9525" marB="0" anchor="ctr"/>
                </a:tc>
              </a:tr>
              <a:tr h="3810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Негативный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400" u="none" strike="noStrike" dirty="0">
                          <a:effectLst/>
                        </a:rPr>
                        <a:t>Сайт Альфа-Банка лежит, и банкоматы не работают. Это уже  или еще нет?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9525" marR="9525" marT="9525" marB="0" anchor="ctr"/>
                </a:tc>
              </a:tr>
              <a:tr h="3810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400" u="none" strike="noStrike" dirty="0">
                          <a:effectLst/>
                        </a:rPr>
                        <a:t>альфа-</a:t>
                      </a:r>
                      <a:r>
                        <a:rPr lang="ru-RU" sz="1400" u="none" strike="noStrike" dirty="0" err="1">
                          <a:effectLst/>
                        </a:rPr>
                        <a:t>Bank</a:t>
                      </a:r>
                      <a:r>
                        <a:rPr lang="ru-RU" sz="1400" u="none" strike="noStrike" dirty="0">
                          <a:effectLst/>
                        </a:rPr>
                        <a:t> сделал нечто невероятное со своим банк-клиентом. Так изуродовать приятный и удобный интерфейс не все могут.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9525" marR="9525" marT="9525" marB="0" anchor="ctr"/>
                </a:tc>
              </a:tr>
              <a:tr h="3810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r>
                        <a:rPr lang="ru-RU" sz="1400" dirty="0" smtClean="0"/>
                        <a:t>пр. Ленина 38 (м-н Фортуна) 2 часа назад не было связи с проц. центром(((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Нейтральный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400" u="none" strike="noStrike" dirty="0">
                          <a:effectLst/>
                        </a:rPr>
                        <a:t>А что ж вы с меня комиссию рубите, а? "Забыли" упомянуть?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9525" marR="9525" marT="9525" marB="0" anchor="ctr"/>
                </a:tc>
              </a:tr>
              <a:tr h="3810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400" u="none" strike="noStrike" dirty="0">
                          <a:effectLst/>
                        </a:rPr>
                        <a:t> не могу найти у вас комиссию на  конвертацию курса при оплате картой с привязанным валютным счетом. например, USD-&amp;</a:t>
                      </a:r>
                      <a:r>
                        <a:rPr lang="ru-RU" sz="1400" u="none" strike="noStrike" dirty="0" err="1">
                          <a:effectLst/>
                        </a:rPr>
                        <a:t>gt;RUB</a:t>
                      </a:r>
                      <a:r>
                        <a:rPr lang="ru-RU" sz="1400" u="none" strike="noStrike" dirty="0">
                          <a:effectLst/>
                        </a:rPr>
                        <a:t>.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400" u="none" strike="noStrike" dirty="0">
                          <a:effectLst/>
                        </a:rPr>
                        <a:t> все отправила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7971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3395</TotalTime>
  <Words>375</Words>
  <Application>Microsoft Office PowerPoint</Application>
  <PresentationFormat>Экран 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Твиттер Альфа-банка</vt:lpstr>
      <vt:lpstr>Входные данные</vt:lpstr>
      <vt:lpstr>Распределение сообщений внутри месяца</vt:lpstr>
      <vt:lpstr>Частота слов</vt:lpstr>
      <vt:lpstr>Эмоциональный окрас сообщений клиентов </vt:lpstr>
      <vt:lpstr>Примеры сообщений с прогнозом эмоциональной окраски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Твиттер Альфа-банка</dc:title>
  <dc:creator>Александр Клюшев</dc:creator>
  <cp:lastModifiedBy>Александр Клюшев</cp:lastModifiedBy>
  <cp:revision>14</cp:revision>
  <dcterms:created xsi:type="dcterms:W3CDTF">2016-05-15T13:16:16Z</dcterms:created>
  <dcterms:modified xsi:type="dcterms:W3CDTF">2016-05-22T21:09:53Z</dcterms:modified>
</cp:coreProperties>
</file>