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74" r:id="rId11"/>
    <p:sldId id="275" r:id="rId12"/>
    <p:sldId id="276" r:id="rId13"/>
    <p:sldId id="277" r:id="rId14"/>
    <p:sldId id="265" r:id="rId15"/>
    <p:sldId id="266" r:id="rId16"/>
  </p:sldIdLst>
  <p:sldSz cx="9144000" cy="5143500" type="screen16x9"/>
  <p:notesSz cx="6858000" cy="9144000"/>
  <p:embeddedFontLs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92410C-AA5D-45F3-A183-2AF650EE91FE}">
  <a:tblStyle styleId="{7992410C-AA5D-45F3-A183-2AF650EE91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77110" autoAdjust="0"/>
  </p:normalViewPr>
  <p:slideViewPr>
    <p:cSldViewPr snapToGrid="0">
      <p:cViewPr varScale="1">
        <p:scale>
          <a:sx n="118" d="100"/>
          <a:sy n="118" d="100"/>
        </p:scale>
        <p:origin x="2922" y="96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016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7197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013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2701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tus.ru/redirect/?to=https%3A%2F%2Fgithub.com%2FAleksMinin%2Fotus-pgsql-dba-dev%2Fblob%2Ff15675c9d07392fc8fd6fecbef3811e9d0446800%2FItogWork%2FItog_work.M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1151127" y="1090773"/>
            <a:ext cx="7379700" cy="3259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i="0" dirty="0" err="1">
                <a:solidFill>
                  <a:schemeClr val="bg1"/>
                </a:solidFill>
                <a:effectLst/>
                <a:latin typeface="Roboto" panose="020B0604020202020204" charset="0"/>
              </a:rPr>
              <a:t>PostgreSQL</a:t>
            </a:r>
            <a:r>
              <a:rPr lang="ru-RU" i="0" dirty="0">
                <a:solidFill>
                  <a:schemeClr val="bg1"/>
                </a:solidFill>
                <a:effectLst/>
                <a:latin typeface="Roboto" panose="020B0604020202020204" charset="0"/>
              </a:rPr>
              <a:t> для администраторов баз данных и разработчиков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126641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363BF8-34CB-CC7F-F644-1E5F2317B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6222" y="223745"/>
            <a:ext cx="5086075" cy="439680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0F9A180-E00C-1C6F-F894-FE6FEFF75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782787"/>
              </p:ext>
            </p:extLst>
          </p:nvPr>
        </p:nvGraphicFramePr>
        <p:xfrm>
          <a:off x="145657" y="663548"/>
          <a:ext cx="3600565" cy="3957004"/>
        </p:xfrm>
        <a:graphic>
          <a:graphicData uri="http://schemas.openxmlformats.org/drawingml/2006/table">
            <a:tbl>
              <a:tblPr firstRow="1" bandRow="1">
                <a:tableStyleId>{7992410C-AA5D-45F3-A183-2AF650EE91FE}</a:tableStyleId>
              </a:tblPr>
              <a:tblGrid>
                <a:gridCol w="3600565">
                  <a:extLst>
                    <a:ext uri="{9D8B030D-6E8A-4147-A177-3AD203B41FA5}">
                      <a16:colId xmlns:a16="http://schemas.microsoft.com/office/drawing/2014/main" val="2165315805"/>
                    </a:ext>
                  </a:extLst>
                </a:gridCol>
              </a:tblGrid>
              <a:tr h="3957004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ru-RU" sz="1200" b="1" u="none" dirty="0">
                          <a:effectLst/>
                        </a:rPr>
                        <a:t>Вариант: 1 (</a:t>
                      </a:r>
                      <a:r>
                        <a:rPr lang="en-US" sz="1200" b="1" u="none" dirty="0">
                          <a:effectLst/>
                        </a:rPr>
                        <a:t>CTE + </a:t>
                      </a:r>
                      <a:r>
                        <a:rPr lang="ru-RU" sz="1200" b="1" u="none" dirty="0" err="1">
                          <a:effectLst/>
                        </a:rPr>
                        <a:t>доп.индексы</a:t>
                      </a:r>
                      <a:r>
                        <a:rPr lang="ru-RU" sz="1200" b="1" u="none" dirty="0">
                          <a:effectLst/>
                        </a:rPr>
                        <a:t> + </a:t>
                      </a:r>
                      <a:r>
                        <a:rPr lang="en-US" sz="1200" b="1" u="none" dirty="0" err="1">
                          <a:effectLst/>
                        </a:rPr>
                        <a:t>work_mem</a:t>
                      </a:r>
                      <a:r>
                        <a:rPr lang="ru-RU" sz="1200" b="1" u="none" dirty="0">
                          <a:effectLst/>
                        </a:rPr>
                        <a:t>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ru-RU" sz="1200" dirty="0">
                        <a:effectLst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ru-RU" sz="1200" dirty="0">
                          <a:effectLst/>
                        </a:rPr>
                        <a:t>Созданы 2 </a:t>
                      </a:r>
                      <a:r>
                        <a:rPr lang="ru-RU" sz="1200" dirty="0" err="1">
                          <a:effectLst/>
                        </a:rPr>
                        <a:t>доп.индекса</a:t>
                      </a:r>
                      <a:r>
                        <a:rPr lang="ru-RU" sz="1200" dirty="0"/>
                        <a:t> 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n"/>
                      </a:pPr>
                      <a:r>
                        <a:rPr lang="en-US" sz="1200" dirty="0">
                          <a:effectLst/>
                        </a:rPr>
                        <a:t>create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>
                          <a:effectLst/>
                        </a:rPr>
                        <a:t>index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seat_fkbus_idx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>
                          <a:effectLst/>
                        </a:rPr>
                        <a:t>on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>
                          <a:effectLst/>
                        </a:rPr>
                        <a:t>book</a:t>
                      </a:r>
                      <a:r>
                        <a:rPr lang="en-US" sz="1200" dirty="0" err="1"/>
                        <a:t>.</a:t>
                      </a:r>
                      <a:r>
                        <a:rPr lang="en-US" sz="1200" dirty="0" err="1">
                          <a:effectLst/>
                        </a:rPr>
                        <a:t>seat</a:t>
                      </a:r>
                      <a:r>
                        <a:rPr lang="en-US" sz="1200" dirty="0"/>
                        <a:t> (</a:t>
                      </a:r>
                      <a:r>
                        <a:rPr lang="en-US" sz="1200" dirty="0" err="1"/>
                        <a:t>fkbus</a:t>
                      </a:r>
                      <a:r>
                        <a:rPr lang="en-US" sz="1200" dirty="0"/>
                        <a:t>); </a:t>
                      </a:r>
                      <a:endParaRPr lang="ru-RU" sz="1200" dirty="0"/>
                    </a:p>
                    <a:p>
                      <a:pPr marL="171450" indent="-171450">
                        <a:buFont typeface="Wingdings" panose="05000000000000000000" pitchFamily="2" charset="2"/>
                        <a:buChar char="n"/>
                      </a:pPr>
                      <a:r>
                        <a:rPr lang="en-US" sz="1200" dirty="0">
                          <a:effectLst/>
                        </a:rPr>
                        <a:t>create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>
                          <a:effectLst/>
                        </a:rPr>
                        <a:t>index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tickets_fkride_idx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>
                          <a:effectLst/>
                        </a:rPr>
                        <a:t>on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>
                          <a:effectLst/>
                        </a:rPr>
                        <a:t>book</a:t>
                      </a:r>
                      <a:r>
                        <a:rPr lang="en-US" sz="1200" dirty="0" err="1"/>
                        <a:t>.</a:t>
                      </a:r>
                      <a:r>
                        <a:rPr lang="en-US" sz="1200" dirty="0" err="1">
                          <a:effectLst/>
                        </a:rPr>
                        <a:t>tickets</a:t>
                      </a:r>
                      <a:r>
                        <a:rPr lang="en-US" sz="1200" dirty="0"/>
                        <a:t> (</a:t>
                      </a:r>
                      <a:r>
                        <a:rPr lang="en-US" sz="1200" dirty="0" err="1"/>
                        <a:t>fkride</a:t>
                      </a:r>
                      <a:r>
                        <a:rPr lang="en-US" sz="1200" dirty="0"/>
                        <a:t>);</a:t>
                      </a:r>
                      <a:endParaRPr lang="ru-RU" sz="1200" dirty="0"/>
                    </a:p>
                    <a:p>
                      <a:pPr marL="171450" indent="-171450">
                        <a:buFont typeface="Wingdings" panose="05000000000000000000" pitchFamily="2" charset="2"/>
                        <a:buChar char="n"/>
                      </a:pPr>
                      <a:r>
                        <a:rPr lang="ru-RU" sz="1200" dirty="0"/>
                        <a:t>Увеличен параметр </a:t>
                      </a:r>
                      <a:r>
                        <a:rPr lang="en-US" sz="1200" dirty="0" err="1"/>
                        <a:t>work_mem</a:t>
                      </a:r>
                      <a:r>
                        <a:rPr lang="en-US" sz="1200" dirty="0"/>
                        <a:t> </a:t>
                      </a:r>
                      <a:r>
                        <a:rPr lang="ru-RU" sz="1200" dirty="0"/>
                        <a:t>с </a:t>
                      </a:r>
                      <a:r>
                        <a:rPr lang="en-US" sz="1200" dirty="0"/>
                        <a:t>55MB </a:t>
                      </a:r>
                      <a:r>
                        <a:rPr lang="ru-RU" sz="1200" dirty="0"/>
                        <a:t>до 200</a:t>
                      </a:r>
                      <a:r>
                        <a:rPr lang="en-US" sz="1200" dirty="0"/>
                        <a:t>MB </a:t>
                      </a:r>
                      <a:r>
                        <a:rPr lang="ru-RU" sz="1200" dirty="0"/>
                        <a:t>для 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n"/>
                      </a:pPr>
                      <a:r>
                        <a:rPr lang="ru-RU" sz="1200" dirty="0"/>
                        <a:t>Запрос переписан с применением </a:t>
                      </a:r>
                      <a:r>
                        <a:rPr lang="en-US" sz="1200" dirty="0"/>
                        <a:t>CTE</a:t>
                      </a:r>
                      <a:endParaRPr lang="ru-RU" sz="1200" dirty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200" dirty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ru-RU" sz="120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807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77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126641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0F9A180-E00C-1C6F-F894-FE6FEFF75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775745"/>
              </p:ext>
            </p:extLst>
          </p:nvPr>
        </p:nvGraphicFramePr>
        <p:xfrm>
          <a:off x="145657" y="663548"/>
          <a:ext cx="8771766" cy="4053840"/>
        </p:xfrm>
        <a:graphic>
          <a:graphicData uri="http://schemas.openxmlformats.org/drawingml/2006/table">
            <a:tbl>
              <a:tblPr firstRow="1" bandRow="1">
                <a:tableStyleId>{7992410C-AA5D-45F3-A183-2AF650EE91FE}</a:tableStyleId>
              </a:tblPr>
              <a:tblGrid>
                <a:gridCol w="8771766">
                  <a:extLst>
                    <a:ext uri="{9D8B030D-6E8A-4147-A177-3AD203B41FA5}">
                      <a16:colId xmlns:a16="http://schemas.microsoft.com/office/drawing/2014/main" val="2165315805"/>
                    </a:ext>
                  </a:extLst>
                </a:gridCol>
              </a:tblGrid>
              <a:tr h="3957004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ru-RU" sz="1200" b="1" u="none" dirty="0">
                          <a:effectLst/>
                        </a:rPr>
                        <a:t>Вариант: 1 (</a:t>
                      </a:r>
                      <a:r>
                        <a:rPr lang="en-US" sz="1200" b="1" u="none" dirty="0">
                          <a:effectLst/>
                        </a:rPr>
                        <a:t>CTE + </a:t>
                      </a:r>
                      <a:r>
                        <a:rPr lang="ru-RU" sz="1200" b="1" u="none" dirty="0" err="1">
                          <a:effectLst/>
                        </a:rPr>
                        <a:t>доп.индексы</a:t>
                      </a:r>
                      <a:r>
                        <a:rPr lang="ru-RU" sz="1200" b="1" u="none" dirty="0">
                          <a:effectLst/>
                        </a:rPr>
                        <a:t> + </a:t>
                      </a:r>
                      <a:r>
                        <a:rPr lang="en-US" sz="1200" b="1" u="none" dirty="0" err="1">
                          <a:effectLst/>
                        </a:rPr>
                        <a:t>work_mem</a:t>
                      </a:r>
                      <a:r>
                        <a:rPr lang="ru-RU" sz="1200" b="1" u="none" dirty="0">
                          <a:effectLst/>
                        </a:rPr>
                        <a:t>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ru-RU" sz="1200" dirty="0">
                        <a:effectLst/>
                      </a:endParaRPr>
                    </a:p>
                    <a:p>
                      <a:r>
                        <a:rPr lang="ru-RU" sz="1400" b="1" i="0" u="sng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Стенд с SSD (CTE с </a:t>
                      </a:r>
                      <a:r>
                        <a:rPr lang="ru-RU" sz="1400" b="1" i="0" u="sng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доп.индексами</a:t>
                      </a:r>
                      <a:r>
                        <a:rPr lang="ru-RU" sz="1400" b="1" i="0" u="sng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):</a:t>
                      </a:r>
                    </a:p>
                    <a:p>
                      <a:r>
                        <a:rPr lang="ru-RU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Исходый</a:t>
                      </a:r>
                      <a:r>
                        <a:rPr lang="ru-RU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запрос: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cost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=64 137 403.40..64 163 653.40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actual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time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=494 850.868..494 909.358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rows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=1 500 000)</a:t>
                      </a:r>
                    </a:p>
                    <a:p>
                      <a:r>
                        <a:rPr lang="ru-RU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Оптимизированный запрос: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cost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=3 560 944.75..3 561 132.25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actual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time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=30 790.133..31 037.933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rows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=1 500 000)</a:t>
                      </a:r>
                    </a:p>
                    <a:p>
                      <a:r>
                        <a:rPr lang="ru-RU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    Сокращение времени выполнения 16 - кратное, по стоимости 18 кратное снижение стоимости.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200" dirty="0"/>
                    </a:p>
                    <a:p>
                      <a:endParaRPr lang="ru-RU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ru-RU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ru-RU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Стенд с HDD (CTE + </a:t>
                      </a:r>
                      <a:r>
                        <a:rPr lang="ru-RU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доп.индексы</a:t>
                      </a:r>
                      <a:r>
                        <a:rPr lang="ru-RU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):</a:t>
                      </a:r>
                    </a:p>
                    <a:p>
                      <a:r>
                        <a:rPr lang="ru-RU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Исходный запрос: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cost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=66 205 753.29..66 232 003.29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actual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time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=506 195.079..506 257.456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rows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=1 500 000)</a:t>
                      </a:r>
                    </a:p>
                    <a:p>
                      <a:r>
                        <a:rPr lang="ru-RU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Оптимизированный запрос: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cost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=4 526 250.27..4 526 437.77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actual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time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=49 081.757..49 312.201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rows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=1 500 000)</a:t>
                      </a:r>
                    </a:p>
                    <a:p>
                      <a:r>
                        <a:rPr lang="ru-RU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    Сокращение времени выполнения 10 - кратное, по стоимости 14.6 кратное снижение стоимости.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807172"/>
                  </a:ext>
                </a:extLst>
              </a:tr>
            </a:tbl>
          </a:graphicData>
        </a:graphic>
      </p:graphicFrame>
      <p:pic>
        <p:nvPicPr>
          <p:cNvPr id="2" name="Google Shape;288;p30">
            <a:extLst>
              <a:ext uri="{FF2B5EF4-FFF2-40B4-BE49-F238E27FC236}">
                <a16:creationId xmlns:a16="http://schemas.microsoft.com/office/drawing/2014/main" id="{6FCC80FF-4B88-0D62-15E5-9F3CB17A352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034" y="4274212"/>
            <a:ext cx="182881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288;p30">
            <a:extLst>
              <a:ext uri="{FF2B5EF4-FFF2-40B4-BE49-F238E27FC236}">
                <a16:creationId xmlns:a16="http://schemas.microsoft.com/office/drawing/2014/main" id="{3A39566F-7AD5-B695-969C-54A78D14D51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437" y="2163472"/>
            <a:ext cx="182881" cy="182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3807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126641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 </a:t>
            </a:r>
            <a:r>
              <a:rPr lang="ru" sz="3000" dirty="0"/>
              <a:t>Что получилось</a:t>
            </a:r>
            <a:endParaRPr sz="3000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0F9A180-E00C-1C6F-F894-FE6FEFF75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42638"/>
              </p:ext>
            </p:extLst>
          </p:nvPr>
        </p:nvGraphicFramePr>
        <p:xfrm>
          <a:off x="213360" y="674591"/>
          <a:ext cx="3966358" cy="3957004"/>
        </p:xfrm>
        <a:graphic>
          <a:graphicData uri="http://schemas.openxmlformats.org/drawingml/2006/table">
            <a:tbl>
              <a:tblPr firstRow="1" bandRow="1">
                <a:tableStyleId>{7992410C-AA5D-45F3-A183-2AF650EE91FE}</a:tableStyleId>
              </a:tblPr>
              <a:tblGrid>
                <a:gridCol w="3966358">
                  <a:extLst>
                    <a:ext uri="{9D8B030D-6E8A-4147-A177-3AD203B41FA5}">
                      <a16:colId xmlns:a16="http://schemas.microsoft.com/office/drawing/2014/main" val="2165315805"/>
                    </a:ext>
                  </a:extLst>
                </a:gridCol>
              </a:tblGrid>
              <a:tr h="3957004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ru-RU" sz="1200" b="1" u="none" dirty="0">
                          <a:effectLst/>
                        </a:rPr>
                        <a:t>Вариант: 2 (</a:t>
                      </a:r>
                      <a:r>
                        <a:rPr lang="ru-RU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CTE + запросы с UNION </a:t>
                      </a:r>
                      <a:r>
                        <a:rPr lang="en-US" sz="1200" b="1" u="none" dirty="0">
                          <a:effectLst/>
                        </a:rPr>
                        <a:t>+ </a:t>
                      </a:r>
                      <a:r>
                        <a:rPr lang="en-US" sz="1200" b="1" u="none" dirty="0" err="1">
                          <a:effectLst/>
                        </a:rPr>
                        <a:t>work_mem</a:t>
                      </a:r>
                      <a:r>
                        <a:rPr lang="ru-RU" sz="1200" b="1" u="none" dirty="0">
                          <a:effectLst/>
                        </a:rPr>
                        <a:t>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ru-RU" sz="1200" dirty="0">
                        <a:effectLst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200" dirty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ru-RU" sz="120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807172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F977BA-DF60-C436-A185-E219F8212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664" y="126641"/>
            <a:ext cx="4386690" cy="478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43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126641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0F9A180-E00C-1C6F-F894-FE6FEFF75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37298"/>
              </p:ext>
            </p:extLst>
          </p:nvPr>
        </p:nvGraphicFramePr>
        <p:xfrm>
          <a:off x="145657" y="663548"/>
          <a:ext cx="8771766" cy="4236720"/>
        </p:xfrm>
        <a:graphic>
          <a:graphicData uri="http://schemas.openxmlformats.org/drawingml/2006/table">
            <a:tbl>
              <a:tblPr firstRow="1" bandRow="1">
                <a:tableStyleId>{7992410C-AA5D-45F3-A183-2AF650EE91FE}</a:tableStyleId>
              </a:tblPr>
              <a:tblGrid>
                <a:gridCol w="8771766">
                  <a:extLst>
                    <a:ext uri="{9D8B030D-6E8A-4147-A177-3AD203B41FA5}">
                      <a16:colId xmlns:a16="http://schemas.microsoft.com/office/drawing/2014/main" val="2165315805"/>
                    </a:ext>
                  </a:extLst>
                </a:gridCol>
              </a:tblGrid>
              <a:tr h="3957004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ru-RU" sz="1200" b="1" u="none" dirty="0">
                          <a:effectLst/>
                        </a:rPr>
                        <a:t>Вариант: 2 (</a:t>
                      </a:r>
                      <a:r>
                        <a:rPr lang="ru-RU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CTE + запросы с UNION</a:t>
                      </a:r>
                      <a:r>
                        <a:rPr lang="en-US" sz="1200" b="1" u="none" dirty="0">
                          <a:effectLst/>
                        </a:rPr>
                        <a:t> + </a:t>
                      </a:r>
                      <a:r>
                        <a:rPr lang="en-US" sz="1200" b="1" u="none" dirty="0" err="1">
                          <a:effectLst/>
                        </a:rPr>
                        <a:t>work_mem</a:t>
                      </a:r>
                      <a:r>
                        <a:rPr lang="ru-RU" sz="1200" b="1" u="none" dirty="0">
                          <a:effectLst/>
                        </a:rPr>
                        <a:t>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ru-RU" sz="1200" dirty="0">
                        <a:effectLst/>
                      </a:endParaRPr>
                    </a:p>
                    <a:p>
                      <a:r>
                        <a:rPr lang="ru-RU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Стенд с SSD (CTE + запросы с UNION):</a:t>
                      </a:r>
                    </a:p>
                    <a:p>
                      <a:r>
                        <a:rPr lang="ru-RU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Исходый</a:t>
                      </a:r>
                      <a:r>
                        <a:rPr lang="ru-RU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запрос: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cost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=79 981 274.91..80 007 524.91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actual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time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=573 957.860..574 076.002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rows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=1 500 000)</a:t>
                      </a:r>
                    </a:p>
                    <a:p>
                      <a:r>
                        <a:rPr lang="ru-RU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Оптимизированный запрос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cost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=2 220 258.80..2 220 258.83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actual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time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=16 042.159..16 251.034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rows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=1 500 000)</a:t>
                      </a:r>
                    </a:p>
                    <a:p>
                      <a:r>
                        <a:rPr lang="ru-RU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    Сокращение времени выполнения 35 - кратное, по стоимости 36 кратное снижение стоимости.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200" dirty="0"/>
                    </a:p>
                    <a:p>
                      <a:endParaRPr lang="ru-RU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ru-RU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ru-RU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Вывод по HDD (CTE + запросы с UNION):</a:t>
                      </a:r>
                    </a:p>
                    <a:p>
                      <a:r>
                        <a:rPr lang="ru-RU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Исходный запрос: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cost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=80 590 536.40..80 616 786.40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actual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time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=637 070.144..637 197.838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rows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=1 500 000)</a:t>
                      </a:r>
                    </a:p>
                    <a:p>
                      <a:r>
                        <a:rPr lang="ru-RU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Оптимизированный запрос: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cost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=2 226 820.09..2 226 820.12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actual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time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=22 118.558..22 346.421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rows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=1 500 000)</a:t>
                      </a:r>
                    </a:p>
                    <a:p>
                      <a:r>
                        <a:rPr lang="ru-RU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   Сокращение времени выполнения 28.5 - кратное, по стоимости 36 кратное снижение стоимости.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ru-RU" sz="120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807172"/>
                  </a:ext>
                </a:extLst>
              </a:tr>
            </a:tbl>
          </a:graphicData>
        </a:graphic>
      </p:graphicFrame>
      <p:pic>
        <p:nvPicPr>
          <p:cNvPr id="3" name="Google Shape;288;p30">
            <a:extLst>
              <a:ext uri="{FF2B5EF4-FFF2-40B4-BE49-F238E27FC236}">
                <a16:creationId xmlns:a16="http://schemas.microsoft.com/office/drawing/2014/main" id="{B8F35295-9C26-8F79-FCBC-992E8DC0035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437" y="2163472"/>
            <a:ext cx="182881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88;p30">
            <a:extLst>
              <a:ext uri="{FF2B5EF4-FFF2-40B4-BE49-F238E27FC236}">
                <a16:creationId xmlns:a16="http://schemas.microsoft.com/office/drawing/2014/main" id="{7417E5C9-A138-B5C3-1BF5-9D04845A125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197" y="4274212"/>
            <a:ext cx="182881" cy="182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3481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Выводы и планы по развитию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1349793090"/>
              </p:ext>
            </p:extLst>
          </p:nvPr>
        </p:nvGraphicFramePr>
        <p:xfrm>
          <a:off x="952500" y="1544194"/>
          <a:ext cx="7239000" cy="2764244"/>
        </p:xfrm>
        <a:graphic>
          <a:graphicData uri="http://schemas.openxmlformats.org/drawingml/2006/table">
            <a:tbl>
              <a:tblPr>
                <a:noFill/>
                <a:tableStyleId>{7992410C-AA5D-45F3-A183-2AF650EE91FE}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 время выполнения данной работы получил полезный опыт и дополнительные знания по оптимизации запросов, понял как можно влиять на планировщик выполнения запросов, упорядочил информацию о видах соединений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Hash, Merge, Nested Loop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узнал о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jit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–компиляторе.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Курс помог получить полезные знания и навыки по настройкам кластера, работы с процедурами/функциями, секционированием,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репликациями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ближайших планах у клиентов провести настройки мониторинга и уведомлений, еще одна практика, которую очень хотелось попробовать при работе с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PG.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Также, было бы интересно поучиться на следующем курсе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Advanced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59550" y="443575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Тема: </a:t>
            </a:r>
            <a:r>
              <a:rPr lang="ru-RU" sz="2800" i="0" u="sng" dirty="0">
                <a:solidFill>
                  <a:srgbClr val="000000"/>
                </a:solidFill>
                <a:effectLst/>
                <a:latin typeface="Roboto" panose="020B0604020202020204" charset="0"/>
              </a:rPr>
              <a:t>Оптимизация настроек и структуры запросов для работы с большими данными»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2156110" y="2712310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Roboto"/>
                <a:ea typeface="Roboto"/>
                <a:cs typeface="Roboto"/>
                <a:sym typeface="Roboto"/>
              </a:rPr>
              <a:t>Минин Александр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2156110" y="310658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Студент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OTUS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3525865310"/>
              </p:ext>
            </p:extLst>
          </p:nvPr>
        </p:nvGraphicFramePr>
        <p:xfrm>
          <a:off x="952500" y="1544194"/>
          <a:ext cx="7239000" cy="2187102"/>
        </p:xfrm>
        <a:graphic>
          <a:graphicData uri="http://schemas.openxmlformats.org/drawingml/2006/table">
            <a:tbl>
              <a:tblPr>
                <a:noFill/>
                <a:tableStyleId>{7992410C-AA5D-45F3-A183-2AF650EE91FE}</a:tableStyleId>
              </a:tblPr>
              <a:tblGrid>
                <a:gridCol w="722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6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Цель: Максимально ускорить выполнение аналитического запроса по пассажирским перевозкам на объеме данных в 60 млн. записей.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Задача: Необходимо максимально быстро получать информацию о всех автобусных рейсах с подсчетом общего числа посадочных мест на рейс, количества проданных билетов на рейс и место отправления (Город, автовокзал) для аналитики.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результате выполнения задачи, оптимизировал время получения данных для аналитики в 35раз.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Что планировалось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3142028659"/>
              </p:ext>
            </p:extLst>
          </p:nvPr>
        </p:nvGraphicFramePr>
        <p:xfrm>
          <a:off x="952500" y="1426624"/>
          <a:ext cx="7239000" cy="2870616"/>
        </p:xfrm>
        <a:graphic>
          <a:graphicData uri="http://schemas.openxmlformats.org/drawingml/2006/table">
            <a:tbl>
              <a:tblPr>
                <a:noFill/>
                <a:tableStyleId>{7992410C-AA5D-45F3-A183-2AF650EE91FE}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Хотел больше изучить методы оптимизации производительности запросов в СУБД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т.к. сейчас стало больше задач по данной СУБД, в частности - импортозамещение. Ранее работал с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Oracle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Планировалось использовать несколько подходов для выполнения поставленной задачи чтобы понять, что наиболее оптимально предпринимать в подобных случаях, которых в работе достаточно много.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Выполнение задачи заняло 6 подходов по 3-5 часов свободного вечернего времени (чтение документации, пересмотр лекций, миллион утомительных по ожиданию тестов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Wingdings" panose="05000000000000000000" pitchFamily="2" charset="2"/>
                        </a:rPr>
                        <a:t>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на двух стендах (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HDD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SSD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),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 разборами текстов планировщика, проверка каждой новой версии запроса на корректность получаемых данных).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1011277073"/>
              </p:ext>
            </p:extLst>
          </p:nvPr>
        </p:nvGraphicFramePr>
        <p:xfrm>
          <a:off x="952500" y="1544194"/>
          <a:ext cx="7239000" cy="2308568"/>
        </p:xfrm>
        <a:graphic>
          <a:graphicData uri="http://schemas.openxmlformats.org/drawingml/2006/table">
            <a:tbl>
              <a:tblPr>
                <a:noFill/>
                <a:tableStyleId>{7992410C-AA5D-45F3-A183-2AF650EE91FE}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Средства виртуализации: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YandexCloud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Oracle VirtualBox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WSL</a:t>
                      </a:r>
                      <a:endParaRPr lang="ru-RU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Две виртуальные машины (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CPU-4core, RAM16Gb, 40Gb SSD/HDD)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Операционная система: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Linux Ubuntu 22.04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консольная и с графической средой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Взаимодействие СУДБ и инструментарий: СУБД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PostgresSQL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15.5;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IDE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Dbeaver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CE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PSQL, PG_TOP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процессе обучения открыл для себя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YC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это оказалось очень удобно, быстро и не дорого для выполнения работ по тестированию.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Также познакомился с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чего ранее не удавалось.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A6D5E39-5977-A729-90BC-418171F0E6AF}"/>
              </a:ext>
            </a:extLst>
          </p:cNvPr>
          <p:cNvSpPr txBox="1"/>
          <p:nvPr/>
        </p:nvSpPr>
        <p:spPr>
          <a:xfrm>
            <a:off x="840360" y="4219163"/>
            <a:ext cx="78409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ru-RU" sz="1400" dirty="0">
                <a:hlinkClick r:id="rId3"/>
              </a:rPr>
              <a:t>Ссылка на подробное описание проектной работы на </a:t>
            </a:r>
            <a:r>
              <a:rPr lang="en-US" sz="1400" dirty="0" err="1">
                <a:hlinkClick r:id="rId3"/>
              </a:rPr>
              <a:t>GItHub</a:t>
            </a:r>
            <a:endParaRPr lang="ru-RU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187800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Схемы (архитектура, БД)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86421B-AA4A-9E11-85FA-D098CCB5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73" y="826392"/>
            <a:ext cx="8397140" cy="35028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126641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Исходный запрос</a:t>
            </a:r>
            <a:endParaRPr sz="30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00550" y="1134877"/>
            <a:ext cx="39216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907588-51D8-6DA5-EBE1-2E0291A16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2924" y="765798"/>
            <a:ext cx="8278152" cy="37906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892</Words>
  <Application>Microsoft Office PowerPoint</Application>
  <PresentationFormat>Экран (16:9)</PresentationFormat>
  <Paragraphs>102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Courier New</vt:lpstr>
      <vt:lpstr>Roboto</vt:lpstr>
      <vt:lpstr>Arial</vt:lpstr>
      <vt:lpstr>Wingdings</vt:lpstr>
      <vt:lpstr>Светлая тема</vt:lpstr>
      <vt:lpstr>PostgreSQL для администраторов баз данных и разработчиков</vt:lpstr>
      <vt:lpstr>Меня хорошо видно &amp;&amp; слышно?</vt:lpstr>
      <vt:lpstr>Защита проекта Тема: Оптимизация настроек и структуры запросов для работы с большими данными» </vt:lpstr>
      <vt:lpstr>План защиты </vt:lpstr>
      <vt:lpstr>Цели проекта</vt:lpstr>
      <vt:lpstr>Что планировалось </vt:lpstr>
      <vt:lpstr>Используемые технологии  </vt:lpstr>
      <vt:lpstr>Схемы (архитектура, БД)   </vt:lpstr>
      <vt:lpstr>Исходный запрос</vt:lpstr>
      <vt:lpstr>Что получилось</vt:lpstr>
      <vt:lpstr>Что получилось</vt:lpstr>
      <vt:lpstr> Что получилось</vt:lpstr>
      <vt:lpstr>Что получилось</vt:lpstr>
      <vt:lpstr>Выводы и планы по развитию   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 для администраторов баз данных и разработчиков</dc:title>
  <cp:lastModifiedBy>Александр Минин</cp:lastModifiedBy>
  <cp:revision>7</cp:revision>
  <dcterms:modified xsi:type="dcterms:W3CDTF">2023-12-15T13:22:05Z</dcterms:modified>
</cp:coreProperties>
</file>