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  <p:embeddedFont>
      <p:font typeface="Inter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7.xml"/><Relationship Id="rId22" Type="http://schemas.openxmlformats.org/officeDocument/2006/relationships/font" Target="fonts/Inter-bold.fntdata"/><Relationship Id="rId10" Type="http://schemas.openxmlformats.org/officeDocument/2006/relationships/slide" Target="slides/slide6.xml"/><Relationship Id="rId21" Type="http://schemas.openxmlformats.org/officeDocument/2006/relationships/font" Target="fonts/Inter-regular.fntdata"/><Relationship Id="rId13" Type="http://schemas.openxmlformats.org/officeDocument/2006/relationships/font" Target="fonts/Raleway-regular.fntdata"/><Relationship Id="rId24" Type="http://schemas.openxmlformats.org/officeDocument/2006/relationships/font" Target="fonts/Inter-boldItalic.fntdata"/><Relationship Id="rId12" Type="http://schemas.openxmlformats.org/officeDocument/2006/relationships/slide" Target="slides/slide8.xml"/><Relationship Id="rId23" Type="http://schemas.openxmlformats.org/officeDocument/2006/relationships/font" Target="fonts/Inter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slide" Target="slides/slide1.xml"/><Relationship Id="rId19" Type="http://schemas.openxmlformats.org/officeDocument/2006/relationships/font" Target="fonts/Lato-italic.fntdata"/><Relationship Id="rId6" Type="http://schemas.openxmlformats.org/officeDocument/2006/relationships/slide" Target="slides/slide2.xml"/><Relationship Id="rId18" Type="http://schemas.openxmlformats.org/officeDocument/2006/relationships/font" Target="fonts/La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3303633" y="554200"/>
            <a:ext cx="83256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3303633" y="6320000"/>
            <a:ext cx="83256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566931" y="554200"/>
            <a:ext cx="2445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3162300" y="840300"/>
            <a:ext cx="8442000" cy="2055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3187022" y="4317933"/>
            <a:ext cx="8442000" cy="1655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11330666" y="6251679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566934" y="6320000"/>
            <a:ext cx="11062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566934" y="554200"/>
            <a:ext cx="110625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1138600" y="1739800"/>
            <a:ext cx="9914700" cy="2051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Lato"/>
              <a:buNone/>
              <a:defRPr sz="1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Lato"/>
              <a:buNone/>
              <a:defRPr sz="1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Lato"/>
              <a:buNone/>
              <a:defRPr sz="1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Lato"/>
              <a:buNone/>
              <a:defRPr sz="1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Lato"/>
              <a:buNone/>
              <a:defRPr sz="1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Lato"/>
              <a:buNone/>
              <a:defRPr sz="1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Lato"/>
              <a:buNone/>
              <a:defRPr sz="1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Lato"/>
              <a:buNone/>
              <a:defRPr sz="1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Lato"/>
              <a:buNone/>
              <a:defRPr sz="1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1138600" y="3892600"/>
            <a:ext cx="9914700" cy="1428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11330666" y="6251679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11330666" y="6251679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566934" y="554200"/>
            <a:ext cx="110625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566934" y="6320000"/>
            <a:ext cx="110625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541900" y="2409100"/>
            <a:ext cx="11062500" cy="2055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11330666" y="6251679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3303633" y="554200"/>
            <a:ext cx="83256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3303633" y="6320000"/>
            <a:ext cx="8325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566931" y="554200"/>
            <a:ext cx="244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3200333" y="767933"/>
            <a:ext cx="8428800" cy="847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3213483" y="2127701"/>
            <a:ext cx="8428800" cy="4003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11330666" y="6251679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3303633" y="554200"/>
            <a:ext cx="83256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3303633" y="6320000"/>
            <a:ext cx="8325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566931" y="554200"/>
            <a:ext cx="244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3200333" y="767933"/>
            <a:ext cx="8428800" cy="847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3200403" y="2136900"/>
            <a:ext cx="4095300" cy="4003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7534096" y="2136900"/>
            <a:ext cx="4095300" cy="4003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11330666" y="6251679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04400" y="548767"/>
            <a:ext cx="11360700" cy="852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11330666" y="6251679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566931" y="554200"/>
            <a:ext cx="244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426000" y="12488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26000" y="2462405"/>
            <a:ext cx="3744000" cy="3741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11330666" y="6251679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566931" y="554200"/>
            <a:ext cx="2445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377471" y="949521"/>
            <a:ext cx="8325600" cy="5114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11330666" y="6251679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6096000" y="167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6706233" y="5994000"/>
            <a:ext cx="624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354000" y="1863133"/>
            <a:ext cx="5393700" cy="175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354000" y="3647161"/>
            <a:ext cx="5393700" cy="179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11330666" y="6251679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566934" y="6320000"/>
            <a:ext cx="11062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566931" y="554200"/>
            <a:ext cx="244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437356" y="5634700"/>
            <a:ext cx="111849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11330666" y="6251679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200333" y="767933"/>
            <a:ext cx="8428800" cy="8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Raleway"/>
              <a:buNone/>
              <a:defRPr b="1" sz="4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Raleway"/>
              <a:buNone/>
              <a:defRPr b="1" sz="4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Raleway"/>
              <a:buNone/>
              <a:defRPr b="1" sz="4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Raleway"/>
              <a:buNone/>
              <a:defRPr b="1" sz="4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Raleway"/>
              <a:buNone/>
              <a:defRPr b="1" sz="4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Raleway"/>
              <a:buNone/>
              <a:defRPr b="1" sz="4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Raleway"/>
              <a:buNone/>
              <a:defRPr b="1" sz="4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Raleway"/>
              <a:buNone/>
              <a:defRPr b="1" sz="4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Raleway"/>
              <a:buNone/>
              <a:defRPr b="1" sz="4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213483" y="2127701"/>
            <a:ext cx="8428800" cy="40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Lato"/>
              <a:buChar char="●"/>
              <a:defRPr sz="24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492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ato"/>
              <a:buChar char="○"/>
              <a:defRPr sz="1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492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ato"/>
              <a:buChar char="■"/>
              <a:defRPr sz="1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492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ato"/>
              <a:buChar char="●"/>
              <a:defRPr sz="1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492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ato"/>
              <a:buChar char="○"/>
              <a:defRPr sz="1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492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ato"/>
              <a:buChar char="■"/>
              <a:defRPr sz="1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492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ato"/>
              <a:buChar char="●"/>
              <a:defRPr sz="1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492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ato"/>
              <a:buChar char="○"/>
              <a:defRPr sz="1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492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ato"/>
              <a:buChar char="■"/>
              <a:defRPr sz="1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330666" y="6251679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ctrTitle"/>
          </p:nvPr>
        </p:nvSpPr>
        <p:spPr>
          <a:xfrm>
            <a:off x="5772178" y="1139224"/>
            <a:ext cx="5624400" cy="2806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1" lang="ru-RU"/>
              <a:t>Молотов Вячеслав Михайлович</a:t>
            </a:r>
            <a:endParaRPr/>
          </a:p>
        </p:txBody>
      </p:sp>
      <p:sp>
        <p:nvSpPr>
          <p:cNvPr id="79" name="Google Shape;79;p14"/>
          <p:cNvSpPr txBox="1"/>
          <p:nvPr>
            <p:ph idx="1" type="subTitle"/>
          </p:nvPr>
        </p:nvSpPr>
        <p:spPr>
          <a:xfrm>
            <a:off x="9988952" y="4856324"/>
            <a:ext cx="2202900" cy="13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/>
              <a:t>Жаворонкова Александра Алексеевна ИКБО-74-23</a:t>
            </a:r>
            <a:endParaRPr/>
          </a:p>
        </p:txBody>
      </p:sp>
      <p:pic>
        <p:nvPicPr>
          <p:cNvPr id="80" name="Google Shape;8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5502" y="117937"/>
            <a:ext cx="4906828" cy="6463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300">
        <p:fade thruBlk="1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Inter"/>
              <a:buNone/>
            </a:pPr>
            <a:r>
              <a:rPr b="1" i="0" lang="ru-RU">
                <a:solidFill>
                  <a:srgbClr val="0C0C0C"/>
                </a:solidFill>
                <a:latin typeface="Inter"/>
                <a:ea typeface="Inter"/>
                <a:cs typeface="Inter"/>
                <a:sym typeface="Inter"/>
              </a:rPr>
              <a:t>Детство и юность</a:t>
            </a:r>
            <a:endParaRPr>
              <a:solidFill>
                <a:srgbClr val="0C0C0C"/>
              </a:solidFill>
            </a:endParaRPr>
          </a:p>
        </p:txBody>
      </p:sp>
      <p:sp>
        <p:nvSpPr>
          <p:cNvPr id="86" name="Google Shape;86;p15"/>
          <p:cNvSpPr txBox="1"/>
          <p:nvPr>
            <p:ph idx="1" type="body"/>
          </p:nvPr>
        </p:nvSpPr>
        <p:spPr>
          <a:xfrm>
            <a:off x="838200" y="1825625"/>
            <a:ext cx="4807226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2800"/>
              <a:buNone/>
            </a:pPr>
            <a:r>
              <a:rPr lang="ru-RU"/>
              <a:t>Вячеслав Скрябин (настоящая фамилия революционера) родился 25 февраля (9 марта) 1890 года в слободе Кукарка Вятской губернии в зажиточной семье мещанина и купеческой дочери.</a:t>
            </a:r>
            <a:endParaRPr/>
          </a:p>
        </p:txBody>
      </p:sp>
      <p:pic>
        <p:nvPicPr>
          <p:cNvPr id="87" name="Google Shape;8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46574" y="109255"/>
            <a:ext cx="5257800" cy="6639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6390861" y="1931504"/>
            <a:ext cx="5085522" cy="2994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rgbClr val="0C0C0C"/>
              </a:buClr>
              <a:buSzPts val="2800"/>
              <a:buNone/>
            </a:pPr>
            <a:r>
              <a:rPr b="0" i="0" lang="ru-RU">
                <a:solidFill>
                  <a:srgbClr val="0C0C0C"/>
                </a:solidFill>
                <a:latin typeface="Inter"/>
                <a:ea typeface="Inter"/>
                <a:cs typeface="Inter"/>
                <a:sym typeface="Inter"/>
              </a:rPr>
              <a:t>Проникшись идеями немецкого философа </a:t>
            </a:r>
            <a:r>
              <a:rPr b="0" i="0" lang="ru-RU" strike="noStrike">
                <a:solidFill>
                  <a:srgbClr val="0C0C0C"/>
                </a:solidFill>
                <a:latin typeface="Inter"/>
                <a:ea typeface="Inter"/>
                <a:cs typeface="Inter"/>
                <a:sym typeface="Inter"/>
              </a:rPr>
              <a:t>Карла Маркса</a:t>
            </a:r>
            <a:r>
              <a:rPr b="0" i="0" lang="ru-RU">
                <a:solidFill>
                  <a:srgbClr val="0C0C0C"/>
                </a:solidFill>
                <a:latin typeface="Inter"/>
                <a:ea typeface="Inter"/>
                <a:cs typeface="Inter"/>
                <a:sym typeface="Inter"/>
              </a:rPr>
              <a:t>, юный Скрябин вступил в один из социалистических кружков, где познакомился с сыном богатого купца Виктором Тихомировым.</a:t>
            </a:r>
            <a:endParaRPr>
              <a:solidFill>
                <a:srgbClr val="0C0C0C"/>
              </a:solidFill>
            </a:endParaRPr>
          </a:p>
        </p:txBody>
      </p:sp>
      <p:pic>
        <p:nvPicPr>
          <p:cNvPr id="93" name="Google Shape;9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0055" y="0"/>
            <a:ext cx="538939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6"/>
          <p:cNvSpPr txBox="1"/>
          <p:nvPr/>
        </p:nvSpPr>
        <p:spPr>
          <a:xfrm>
            <a:off x="256622" y="158197"/>
            <a:ext cx="1998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Виктор Тихомиров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300">
        <p:fade thruBlk="1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241850" y="-337925"/>
            <a:ext cx="83391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Inter"/>
              <a:buNone/>
            </a:pPr>
            <a:r>
              <a:rPr b="1" i="0" lang="ru-RU">
                <a:latin typeface="Inter"/>
                <a:ea typeface="Inter"/>
                <a:cs typeface="Inter"/>
                <a:sym typeface="Inter"/>
              </a:rPr>
              <a:t>Революционная деятельность</a:t>
            </a:r>
            <a:endParaRPr/>
          </a:p>
        </p:txBody>
      </p:sp>
      <p:sp>
        <p:nvSpPr>
          <p:cNvPr id="100" name="Google Shape;100;p17"/>
          <p:cNvSpPr txBox="1"/>
          <p:nvPr>
            <p:ph idx="1" type="body"/>
          </p:nvPr>
        </p:nvSpPr>
        <p:spPr>
          <a:xfrm>
            <a:off x="0" y="987632"/>
            <a:ext cx="4892828" cy="57444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0" i="0" lang="ru-RU">
                <a:latin typeface="Inter"/>
                <a:ea typeface="Inter"/>
                <a:cs typeface="Inter"/>
                <a:sym typeface="Inter"/>
              </a:rPr>
              <a:t>В 1909 году Вячеслав Скрябин был арестован за революционную деятельность и отправлен в Вологду для отбывания ссылки.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0" i="0" lang="ru-RU">
                <a:latin typeface="Inter"/>
                <a:ea typeface="Inter"/>
                <a:cs typeface="Inter"/>
                <a:sym typeface="Inter"/>
              </a:rPr>
              <a:t>В 1914 году, скрываясь от преследования правоохранительных органов, Скрябин взял себе псевдоним — Молотов, под которым прожил до конца своих дней. 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2800"/>
              <a:buNone/>
            </a:pPr>
            <a:r>
              <a:rPr b="0" i="0" lang="ru-RU">
                <a:latin typeface="Inter"/>
                <a:ea typeface="Inter"/>
                <a:cs typeface="Inter"/>
                <a:sym typeface="Inter"/>
              </a:rPr>
              <a:t>В 1915 году Молотов был повторно арестован и на 3 года сослан в Иркутскую область. </a:t>
            </a:r>
            <a:endParaRPr/>
          </a:p>
        </p:txBody>
      </p:sp>
      <p:pic>
        <p:nvPicPr>
          <p:cNvPr id="101" name="Google Shape;10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32656" y="834887"/>
            <a:ext cx="7299171" cy="58972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623828" y="306893"/>
            <a:ext cx="7788965" cy="9070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Inter"/>
              <a:buNone/>
            </a:pPr>
            <a:r>
              <a:rPr b="1" i="0" lang="ru-RU">
                <a:latin typeface="Inter"/>
                <a:ea typeface="Inter"/>
                <a:cs typeface="Inter"/>
                <a:sym typeface="Inter"/>
              </a:rPr>
              <a:t>Политическая работа при СССР</a:t>
            </a:r>
            <a:endParaRPr/>
          </a:p>
        </p:txBody>
      </p:sp>
      <p:sp>
        <p:nvSpPr>
          <p:cNvPr id="107" name="Google Shape;107;p18"/>
          <p:cNvSpPr txBox="1"/>
          <p:nvPr>
            <p:ph idx="1" type="body"/>
          </p:nvPr>
        </p:nvSpPr>
        <p:spPr>
          <a:xfrm>
            <a:off x="7832034" y="1669682"/>
            <a:ext cx="4051853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2800"/>
              <a:buNone/>
            </a:pPr>
            <a:r>
              <a:rPr b="0" i="0" lang="ru-RU">
                <a:latin typeface="Inter"/>
                <a:ea typeface="Inter"/>
                <a:cs typeface="Inter"/>
                <a:sym typeface="Inter"/>
              </a:rPr>
              <a:t>После установления власти советов Молотов занимал руководящие посты, делая блестящую карьеру. В 1939 году был назначен на пост министра иностранных дел СССР </a:t>
            </a:r>
            <a:endParaRPr/>
          </a:p>
        </p:txBody>
      </p:sp>
      <p:pic>
        <p:nvPicPr>
          <p:cNvPr id="108" name="Google Shape;10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551" y="1320002"/>
            <a:ext cx="7535457" cy="52311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idx="1" type="body"/>
          </p:nvPr>
        </p:nvSpPr>
        <p:spPr>
          <a:xfrm>
            <a:off x="0" y="119269"/>
            <a:ext cx="12192000" cy="16962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2800"/>
              <a:buNone/>
            </a:pPr>
            <a:r>
              <a:rPr b="0" i="0" lang="ru-RU">
                <a:latin typeface="Inter"/>
                <a:ea typeface="Inter"/>
                <a:cs typeface="Inter"/>
                <a:sym typeface="Inter"/>
              </a:rPr>
              <a:t>На новом посту Молотов принял участие в трехсторонних переговорах в Москве (Англия — Франция — СССР) и после их провала в августе 1939 года подготовил Договор о ненападении с Германией — пакт Риббентропа — Молотова.</a:t>
            </a:r>
            <a:endParaRPr/>
          </a:p>
        </p:txBody>
      </p:sp>
      <p:pic>
        <p:nvPicPr>
          <p:cNvPr id="114" name="Google Shape;11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8224" y="1548575"/>
            <a:ext cx="8495075" cy="5309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type="title"/>
          </p:nvPr>
        </p:nvSpPr>
        <p:spPr>
          <a:xfrm>
            <a:off x="467139" y="32536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Inter"/>
              <a:buNone/>
            </a:pPr>
            <a:r>
              <a:rPr b="1" i="0" lang="ru-RU">
                <a:latin typeface="Inter"/>
                <a:ea typeface="Inter"/>
                <a:cs typeface="Inter"/>
                <a:sym typeface="Inter"/>
              </a:rPr>
              <a:t>Личная жизнь</a:t>
            </a:r>
            <a:endParaRPr/>
          </a:p>
        </p:txBody>
      </p:sp>
      <p:sp>
        <p:nvSpPr>
          <p:cNvPr id="120" name="Google Shape;120;p20"/>
          <p:cNvSpPr txBox="1"/>
          <p:nvPr>
            <p:ph idx="1" type="body"/>
          </p:nvPr>
        </p:nvSpPr>
        <p:spPr>
          <a:xfrm>
            <a:off x="467139" y="1852130"/>
            <a:ext cx="3959087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2800"/>
              <a:buNone/>
            </a:pPr>
            <a:r>
              <a:rPr b="0" i="0" lang="ru-RU">
                <a:latin typeface="Inter"/>
                <a:ea typeface="Inter"/>
                <a:cs typeface="Inter"/>
                <a:sym typeface="Inter"/>
              </a:rPr>
              <a:t>В 1921 году Молотов женился на Полине Семеновне Жемчужной, которая по национальности была еврейкой. В браке у супругов родилась их единственная дочь Светлана.</a:t>
            </a:r>
            <a:endParaRPr/>
          </a:p>
        </p:txBody>
      </p:sp>
      <p:pic>
        <p:nvPicPr>
          <p:cNvPr id="121" name="Google Shape;12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94714" y="988149"/>
            <a:ext cx="7797286" cy="50372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7885664" y="500062"/>
            <a:ext cx="217004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Inter"/>
              <a:buNone/>
            </a:pPr>
            <a:r>
              <a:rPr b="1" i="0" lang="ru-RU">
                <a:latin typeface="Inter"/>
                <a:ea typeface="Inter"/>
                <a:cs typeface="Inter"/>
                <a:sym typeface="Inter"/>
              </a:rPr>
              <a:t>Смерть</a:t>
            </a:r>
            <a:endParaRPr b="1"/>
          </a:p>
        </p:txBody>
      </p:sp>
      <p:sp>
        <p:nvSpPr>
          <p:cNvPr id="127" name="Google Shape;127;p21"/>
          <p:cNvSpPr txBox="1"/>
          <p:nvPr>
            <p:ph idx="1" type="body"/>
          </p:nvPr>
        </p:nvSpPr>
        <p:spPr>
          <a:xfrm>
            <a:off x="6096000" y="1825625"/>
            <a:ext cx="5950226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rgbClr val="0C0C0C"/>
              </a:buClr>
              <a:buSzPts val="2800"/>
              <a:buNone/>
            </a:pPr>
            <a:r>
              <a:rPr b="0" i="0" lang="ru-RU">
                <a:solidFill>
                  <a:srgbClr val="0C0C0C"/>
                </a:solidFill>
                <a:latin typeface="Inter"/>
                <a:ea typeface="Inter"/>
                <a:cs typeface="Inter"/>
                <a:sym typeface="Inter"/>
              </a:rPr>
              <a:t>Несмотря на то, что Молотов пережил 7 сердечных приступов, скончался он в преклонном возрасте, немного не дожив до векового юбилея. Вячеслав Михайлович Молотов ушел из жизни 8 ноября 1986 года в московской больнице.</a:t>
            </a:r>
            <a:endParaRPr>
              <a:solidFill>
                <a:srgbClr val="0C0C0C"/>
              </a:solidFill>
            </a:endParaRPr>
          </a:p>
        </p:txBody>
      </p:sp>
      <p:pic>
        <p:nvPicPr>
          <p:cNvPr id="128" name="Google Shape;12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0"/>
            <a:ext cx="466725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