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58" r:id="rId5"/>
    <p:sldId id="265" r:id="rId6"/>
    <p:sldId id="259" r:id="rId7"/>
    <p:sldId id="266" r:id="rId8"/>
    <p:sldId id="269" r:id="rId9"/>
    <p:sldId id="271" r:id="rId10"/>
    <p:sldId id="260" r:id="rId11"/>
    <p:sldId id="272" r:id="rId12"/>
    <p:sldId id="261" r:id="rId13"/>
    <p:sldId id="262" r:id="rId14"/>
    <p:sldId id="263" r:id="rId15"/>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67079" autoAdjust="0"/>
  </p:normalViewPr>
  <p:slideViewPr>
    <p:cSldViewPr snapToGrid="0">
      <p:cViewPr varScale="1">
        <p:scale>
          <a:sx n="105" d="100"/>
          <a:sy n="105" d="100"/>
        </p:scale>
        <p:origin x="1488" y="90"/>
      </p:cViewPr>
      <p:guideLst>
        <p:guide orient="horz" pos="2160"/>
        <p:guide pos="4543"/>
        <p:guide pos="1685"/>
        <p:guide pos="7129"/>
        <p:guide orient="horz" pos="1620"/>
        <p:guide pos="3407"/>
        <p:guide pos="1264"/>
        <p:guide pos="5347"/>
      </p:guideLst>
    </p:cSldViewPr>
  </p:slideViewPr>
  <p:notesTextViewPr>
    <p:cViewPr>
      <p:scale>
        <a:sx n="1" d="1"/>
        <a:sy n="1" d="1"/>
      </p:scale>
      <p:origin x="0" y="0"/>
    </p:cViewPr>
  </p:notesText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6/14/2022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Експоненцијална експанзија технологије и електронике у двадесет и првом веку допринела је великом ослањању просечног човека на њене способности. Од мобилних телефона, медицинских уређаја, преко потрошачке електронике и мултимедије, па тако и аутомобилске индустрије, људи се све више ослањају на наменске уграђене системе који им олакшавају свакодневни живот. Рапидни развој аутомобилске индустрије јавља се као одговор инжењерске заједнице на питање безбедности саобраћаја, самог возила и његових путника, али и условно побољшање људских могућности и способности приликом управљања возилима. Па тако, развијају се напредни системи за асистенцију возачу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Advanced Driver Assistance System – ADAS</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који служе управо томе.</a:t>
            </a:r>
          </a:p>
          <a:p>
            <a:r>
              <a:rPr lang="sr-Cyrl-RS" sz="1800" dirty="0">
                <a:effectLst/>
                <a:latin typeface="Times New Roman" panose="02020603050405020304" pitchFamily="18" charset="0"/>
                <a:ea typeface="Times New Roman" panose="02020603050405020304" pitchFamily="18" charset="0"/>
              </a:rPr>
              <a:t>У аутомобилима, све је већи број система који олакшавају њихово управљање, где за пример можемо узети адаптивни </a:t>
            </a:r>
            <a:r>
              <a:rPr lang="sr-Cyrl-RS" sz="1800" dirty="0" err="1">
                <a:effectLst/>
                <a:latin typeface="Times New Roman" panose="02020603050405020304" pitchFamily="18" charset="0"/>
                <a:ea typeface="Times New Roman" panose="02020603050405020304" pitchFamily="18" charset="0"/>
              </a:rPr>
              <a:t>темпомат</a:t>
            </a:r>
            <a:r>
              <a:rPr lang="sr-Cyrl-RS" sz="1800" dirty="0">
                <a:effectLst/>
                <a:latin typeface="Times New Roman" panose="02020603050405020304" pitchFamily="18" charset="0"/>
                <a:ea typeface="Times New Roman" panose="02020603050405020304" pitchFamily="18" charset="0"/>
              </a:rPr>
              <a:t>, системе за асистирање приликом паркирања, али и системе који под одређеним околностима самостално управљају возилом. Пример система који самостално управља возилом по отвореном путу, али очекује да човек интервенише у случају да сам систем није способан донети одлуку, јесте ауто пилот систем компаније Тесла, уграђен у истоимене аутомобиле. </a:t>
            </a:r>
            <a:endParaRPr lang="en-US" sz="1800" dirty="0">
              <a:effectLst/>
              <a:latin typeface="Times New Roman" panose="02020603050405020304" pitchFamily="18" charset="0"/>
              <a:ea typeface="Times New Roman" panose="02020603050405020304" pitchFamily="18" charset="0"/>
            </a:endParaRPr>
          </a:p>
          <a:p>
            <a:r>
              <a:rPr lang="sr-Cyrl-RS" sz="1800" dirty="0">
                <a:effectLst/>
                <a:latin typeface="Times New Roman" panose="02020603050405020304" pitchFamily="18" charset="0"/>
                <a:ea typeface="Times New Roman" panose="02020603050405020304" pitchFamily="18" charset="0"/>
              </a:rPr>
              <a:t>Машинско учење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Machine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learning</a:t>
            </a:r>
            <a:r>
              <a:rPr lang="sr-Cyrl-RS" sz="1800" dirty="0">
                <a:effectLst/>
                <a:latin typeface="Times New Roman" panose="02020603050405020304" pitchFamily="18" charset="0"/>
                <a:ea typeface="Times New Roman" panose="02020603050405020304" pitchFamily="18" charset="0"/>
              </a:rPr>
              <a:t>)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У алгоритме машинског учења спадају и вештачке неуронске мреже коју сачињавају скупови вештачких неурона који су повезани конекцијама које прослеђују сигнале до других вештачких неурона</a:t>
            </a:r>
            <a:r>
              <a:rPr lang="en-US" sz="1800" dirty="0">
                <a:effectLst/>
                <a:latin typeface="Times New Roman" panose="02020603050405020304" pitchFamily="18" charset="0"/>
                <a:ea typeface="Times New Roman" panose="02020603050405020304" pitchFamily="18" charset="0"/>
              </a:rPr>
              <a:t>.</a:t>
            </a:r>
          </a:p>
          <a:p>
            <a:r>
              <a:rPr lang="sr-Cyrl-RS" sz="1800" dirty="0">
                <a:effectLst/>
                <a:latin typeface="Times New Roman" panose="02020603050405020304" pitchFamily="18" charset="0"/>
                <a:ea typeface="Times New Roman" panose="02020603050405020304" pitchFamily="18" charset="0"/>
              </a:rPr>
              <a:t>Стицањем искуства или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Само обучавање врши се уз помоћ сета података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Dataset</a:t>
            </a:r>
            <a:r>
              <a:rPr lang="sr-Cyrl-RS" sz="1800" dirty="0">
                <a:effectLst/>
                <a:latin typeface="Times New Roman" panose="02020603050405020304" pitchFamily="18" charset="0"/>
                <a:ea typeface="Times New Roman" panose="02020603050405020304" pitchFamily="18" charset="0"/>
              </a:rPr>
              <a:t>) који неуронској мрежи омогућава да формира потребан математички модел. </a:t>
            </a:r>
          </a:p>
          <a:p>
            <a:r>
              <a:rPr lang="sr-Cyrl-RS" sz="1800" dirty="0">
                <a:effectLst/>
                <a:latin typeface="Times New Roman" panose="02020603050405020304" pitchFamily="18" charset="0"/>
                <a:ea typeface="Times New Roman" panose="02020603050405020304" pitchFamily="18" charset="0"/>
              </a:rPr>
              <a:t>Поред механизма обраде фотографије и екстракције потребних информација, за деловање на механичке системе, па тако и системе управљања аутомобила, потребно је искористити и методе система аутоматског управљања. Систем аутоматског управљања, уз помоћ контролера има могућност сталног поређења жељених излазних резултата са тренутним резултатима, где се примењује сигнал разлике како би се систем довео у жељено стање.</a:t>
            </a:r>
          </a:p>
          <a:p>
            <a:r>
              <a:rPr lang="sr-Cyrl-RS" sz="1800" dirty="0">
                <a:effectLst/>
                <a:latin typeface="Times New Roman" panose="02020603050405020304" pitchFamily="18" charset="0"/>
                <a:ea typeface="Times New Roman" panose="02020603050405020304" pitchFamily="18" charset="0"/>
              </a:rPr>
              <a:t>Па тако, овај рад описује једно решење система за адаптивно одржавање </a:t>
            </a:r>
            <a:r>
              <a:rPr lang="sr-Cyrl-RS" sz="1800" dirty="0" err="1">
                <a:effectLst/>
                <a:latin typeface="Times New Roman" panose="02020603050405020304" pitchFamily="18" charset="0"/>
                <a:ea typeface="Times New Roman" panose="02020603050405020304" pitchFamily="18" charset="0"/>
              </a:rPr>
              <a:t>растојањ</a:t>
            </a:r>
            <a:r>
              <a:rPr lang="sr-Cyrl-RS" sz="1800" dirty="0">
                <a:effectLst/>
                <a:latin typeface="Times New Roman" panose="02020603050405020304" pitchFamily="18" charset="0"/>
                <a:ea typeface="Times New Roman" panose="02020603050405020304" pitchFamily="18" charset="0"/>
              </a:rPr>
              <a:t> између возила коришћењем техника машинског учења и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неуронских мрежа као механизма обраде фотографије и коришћењем теорије система аутоматског управљања како би се деловало на механичке делове аутомобила и тиме се он у потпуности контролисао без интервенције човека.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20045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Како би се избегло нагло додавање гаса или нагло притискање кочнице, </a:t>
            </a:r>
            <a:r>
              <a:rPr lang="sr-Cyrl-RS" sz="1800" dirty="0" err="1">
                <a:effectLst/>
                <a:latin typeface="Times New Roman" panose="02020603050405020304" pitchFamily="18" charset="0"/>
                <a:ea typeface="Times New Roman" panose="02020603050405020304" pitchFamily="18" charset="0"/>
              </a:rPr>
              <a:t>минимизација</a:t>
            </a:r>
            <a:r>
              <a:rPr lang="sr-Cyrl-RS" sz="1800" dirty="0">
                <a:effectLst/>
                <a:latin typeface="Times New Roman" panose="02020603050405020304" pitchFamily="18" charset="0"/>
                <a:ea typeface="Times New Roman" panose="02020603050405020304" pitchFamily="18" charset="0"/>
              </a:rPr>
              <a:t> разлике између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и стварне брзине возила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не сме бити у великим корацима. Другим речима, стварна брзина возила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треба да конвергира у мањим корацима до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како се путници у аутомобилу не би осећали нелагодно и како би се минимизовало трошење механичких делова аутомобила. Ово се постиже </a:t>
            </a:r>
            <a:r>
              <a:rPr lang="sr-Cyrl-RS" sz="1800" dirty="0" err="1">
                <a:effectLst/>
                <a:latin typeface="Times New Roman" panose="02020603050405020304" pitchFamily="18" charset="0"/>
                <a:ea typeface="Times New Roman" panose="02020603050405020304" pitchFamily="18" charset="0"/>
              </a:rPr>
              <a:t>наштимавањем</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респективно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K</a:t>
            </a:r>
            <a:r>
              <a:rPr lang="en-US" sz="1800" i="1" baseline="-25000" dirty="0">
                <a:effectLst/>
                <a:latin typeface="Times New Roman" panose="02020603050405020304" pitchFamily="18" charset="0"/>
                <a:ea typeface="Times New Roman" panose="02020603050405020304" pitchFamily="18" charset="0"/>
              </a:rPr>
              <a:t>i</a:t>
            </a:r>
            <a:r>
              <a:rPr lang="sr-Cyrl-RS" sz="1800" dirty="0">
                <a:effectLst/>
                <a:latin typeface="Times New Roman" panose="02020603050405020304" pitchFamily="18" charset="0"/>
                <a:ea typeface="Times New Roman" panose="02020603050405020304" pitchFamily="18" charset="0"/>
              </a:rPr>
              <a:t> и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a:t>
            </a:r>
          </a:p>
          <a:p>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Иако постоје разне методе за проналажење оптималног решења задатог проблема, за </a:t>
            </a:r>
            <a:r>
              <a:rPr lang="sr-Cyrl-RS" sz="1800" dirty="0" err="1">
                <a:effectLst/>
                <a:latin typeface="Times New Roman" panose="02020603050405020304" pitchFamily="18" charset="0"/>
                <a:ea typeface="Times New Roman" panose="02020603050405020304" pitchFamily="18" charset="0"/>
              </a:rPr>
              <a:t>наштимавање</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ПИД контролера кориштеног у овом систему искоришћена је метода претраге мреже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Grid search</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Метода претраге мреже одликује се проласком кроз све могуће наведене комбинације тражених параметара примењујући их итеративно унутар једне симулације понашања система.</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Приликом </a:t>
            </a:r>
            <a:r>
              <a:rPr lang="sr-Cyrl-RS" sz="1800" dirty="0" err="1">
                <a:effectLst/>
                <a:latin typeface="Times New Roman" panose="02020603050405020304" pitchFamily="18" charset="0"/>
                <a:ea typeface="Times New Roman" panose="02020603050405020304" pitchFamily="18" charset="0"/>
              </a:rPr>
              <a:t>наштимавања</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за кориштени ПИД контролер, могуће вредности коефицијената кориштене су вредности у распону од 10</a:t>
            </a:r>
            <a:r>
              <a:rPr lang="sr-Cyrl-RS" sz="1800" baseline="300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до 10</a:t>
            </a:r>
            <a:r>
              <a:rPr lang="sr-Cyrl-RS" sz="1800" baseline="300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са фактором множења 10</a:t>
            </a:r>
            <a:r>
              <a:rPr lang="en-US" sz="1800"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endParaRPr lang="sr-Cyrl-RS" dirty="0"/>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Како наредни елемент контролне петље овог решења, односно лонгитудинални систем контроле аутомобила, који делује на механичке делове аутомобила, прима сигнале у распону вредности </a:t>
            </a:r>
            <a:r>
              <a:rPr lang="en-US" sz="1800" dirty="0">
                <a:effectLst/>
                <a:latin typeface="Times New Roman" panose="02020603050405020304" pitchFamily="18" charset="0"/>
                <a:ea typeface="Times New Roman" panose="02020603050405020304" pitchFamily="18" charset="0"/>
              </a:rPr>
              <a:t>[0, 1]</a:t>
            </a:r>
            <a:r>
              <a:rPr lang="sr-Cyrl-RS" sz="1800" dirty="0">
                <a:effectLst/>
                <a:latin typeface="Times New Roman" panose="02020603050405020304" pitchFamily="18" charset="0"/>
                <a:ea typeface="Times New Roman" panose="02020603050405020304" pitchFamily="18" charset="0"/>
              </a:rPr>
              <a:t>, а чије су улазне вредности заправо излазне вредности ПИД контролера, функција доброте омогућава њихову оптимизацију. Како не би долазило до наглог убрзавања и пренаглог кочења, излазни сигнали ПИД контролера ограничени су у распону вредности </a:t>
            </a:r>
            <a:r>
              <a:rPr lang="en-US" sz="1800" dirty="0">
                <a:effectLst/>
                <a:latin typeface="Times New Roman" panose="02020603050405020304" pitchFamily="18" charset="0"/>
                <a:ea typeface="Times New Roman" panose="02020603050405020304" pitchFamily="18" charset="0"/>
              </a:rPr>
              <a:t>[-0.7, 0.7]</a:t>
            </a:r>
            <a:r>
              <a:rPr lang="sr-Cyrl-RS" sz="1800" dirty="0">
                <a:effectLst/>
                <a:latin typeface="Times New Roman" panose="02020603050405020304" pitchFamily="18" charset="0"/>
                <a:ea typeface="Times New Roman" panose="02020603050405020304" pitchFamily="18" charset="0"/>
              </a:rPr>
              <a:t>. Пренагло кочење или убрзавање аутомобила, поред утицаја на удобност вожње може довести и до </a:t>
            </a:r>
            <a:r>
              <a:rPr lang="sr-Cyrl-RS" sz="1800" dirty="0" err="1">
                <a:effectLst/>
                <a:latin typeface="Times New Roman" panose="02020603050405020304" pitchFamily="18" charset="0"/>
                <a:ea typeface="Times New Roman" panose="02020603050405020304" pitchFamily="18" charset="0"/>
              </a:rPr>
              <a:t>проклизавања</a:t>
            </a:r>
            <a:r>
              <a:rPr lang="sr-Cyrl-RS" sz="1800" dirty="0">
                <a:effectLst/>
                <a:latin typeface="Times New Roman" panose="02020603050405020304" pitchFamily="18" charset="0"/>
                <a:ea typeface="Times New Roman" panose="02020603050405020304" pitchFamily="18" charset="0"/>
              </a:rPr>
              <a:t> аутомобила у оба случаја, а како је КАРЛА симулатор користи реалне моделе аутомобила, ова појава се огледа и у њему.</a:t>
            </a:r>
          </a:p>
          <a:p>
            <a:r>
              <a:rPr lang="sr-Cyrl-RS" sz="1800" dirty="0">
                <a:effectLst/>
                <a:latin typeface="Times New Roman" panose="02020603050405020304" pitchFamily="18" charset="0"/>
                <a:ea typeface="Times New Roman" panose="02020603050405020304" pitchFamily="18" charset="0"/>
              </a:rPr>
              <a:t>Функција доброте прво елиминише све нулте вредности излазног сигнала ПИД контролера, те рачна број вредности које упадају у поменути интервал. Напослетку, рачуна се однос броја вредности које упадају у интервал </a:t>
            </a:r>
            <a:r>
              <a:rPr lang="en-US" sz="1800" dirty="0">
                <a:effectLst/>
                <a:latin typeface="Times New Roman" panose="02020603050405020304" pitchFamily="18" charset="0"/>
                <a:ea typeface="Times New Roman" panose="02020603050405020304" pitchFamily="18" charset="0"/>
              </a:rPr>
              <a:t>[-0.7, 0.7] </a:t>
            </a:r>
            <a:r>
              <a:rPr lang="sr-Cyrl-RS" sz="1800" dirty="0">
                <a:effectLst/>
                <a:latin typeface="Times New Roman" panose="02020603050405020304" pitchFamily="18" charset="0"/>
                <a:ea typeface="Times New Roman" panose="02020603050405020304" pitchFamily="18" charset="0"/>
              </a:rPr>
              <a:t>и број укупних </a:t>
            </a:r>
            <a:r>
              <a:rPr lang="sr-Cyrl-RS" sz="1800" dirty="0" err="1">
                <a:effectLst/>
                <a:latin typeface="Times New Roman" panose="02020603050405020304" pitchFamily="18" charset="0"/>
                <a:ea typeface="Times New Roman" panose="02020603050405020304" pitchFamily="18" charset="0"/>
              </a:rPr>
              <a:t>ненултих</a:t>
            </a:r>
            <a:r>
              <a:rPr lang="sr-Cyrl-RS" sz="1800" dirty="0">
                <a:effectLst/>
                <a:latin typeface="Times New Roman" panose="02020603050405020304" pitchFamily="18" charset="0"/>
                <a:ea typeface="Times New Roman" panose="02020603050405020304" pitchFamily="18" charset="0"/>
              </a:rPr>
              <a:t> излазних вредности ПИД контролера, по формули са слајда.</a:t>
            </a:r>
          </a:p>
          <a:p>
            <a:endParaRPr lang="sr-Cyrl-RS" sz="1800" dirty="0">
              <a:effectLst/>
              <a:latin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Након иницијалног проласка кроз тродимензионалну мрежу коефицијената, врши се </a:t>
            </a:r>
            <a:r>
              <a:rPr lang="sr-Cyrl-RS" sz="1800" dirty="0" err="1">
                <a:effectLst/>
                <a:latin typeface="Times New Roman" panose="02020603050405020304" pitchFamily="18" charset="0"/>
                <a:ea typeface="Times New Roman" panose="02020603050405020304" pitchFamily="18" charset="0"/>
              </a:rPr>
              <a:t>доштимавање</a:t>
            </a:r>
            <a:r>
              <a:rPr lang="sr-Cyrl-RS" sz="1800" dirty="0">
                <a:effectLst/>
                <a:latin typeface="Times New Roman" panose="02020603050405020304" pitchFamily="18" charset="0"/>
                <a:ea typeface="Times New Roman" panose="02020603050405020304" pitchFamily="18" charset="0"/>
              </a:rPr>
              <a:t> коефицијената поновним проласком кроз нову тродимензионалну мрежу чије се вредности налазе у околини вредности које применом функције доброте дају најбоље резултате.</a:t>
            </a:r>
          </a:p>
          <a:p>
            <a:r>
              <a:rPr lang="sr-Cyrl-RS" sz="1800" dirty="0">
                <a:effectLst/>
                <a:latin typeface="Times New Roman" panose="02020603050405020304" pitchFamily="18" charset="0"/>
                <a:ea typeface="Times New Roman" panose="02020603050405020304" pitchFamily="18" charset="0"/>
              </a:rPr>
              <a:t>Применом методе претраге мреже и коришћењем реализоване функције доброте најбоље понашање ПИД контролера остварено је са коефицијентима из табеле.</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113346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КАРЛА симулатор нам, као што је већ поменуто, омогућава креирање КАРЛА </a:t>
            </a:r>
            <a:r>
              <a:rPr lang="sr-Cyrl-RS" sz="1800" dirty="0" err="1">
                <a:effectLst/>
                <a:latin typeface="Times New Roman" panose="02020603050405020304" pitchFamily="18" charset="0"/>
                <a:ea typeface="Times New Roman" panose="02020603050405020304" pitchFamily="18" charset="0"/>
              </a:rPr>
              <a:t>симулационог</a:t>
            </a:r>
            <a:r>
              <a:rPr lang="sr-Cyrl-RS" sz="1800" dirty="0">
                <a:effectLst/>
                <a:latin typeface="Times New Roman" panose="02020603050405020304" pitchFamily="18" charset="0"/>
                <a:ea typeface="Times New Roman" panose="02020603050405020304" pitchFamily="18" charset="0"/>
              </a:rPr>
              <a:t> света у коме се може креирати реалан сценарио жељених саобраћајних ситуација. Оно што се може сматрати као недостатак КАРЛА симулатора јесте што не постоји, поред додатне екстерне библиотеке покретача сценарија, уграђени механизам који би омогућио креирање више различитих сценарија и њихово секвенцијално извршавање.</a:t>
            </a:r>
            <a:r>
              <a:rPr lang="en-US" sz="1800" dirty="0">
                <a:effectLst/>
                <a:latin typeface="Times New Roman" panose="02020603050405020304" pitchFamily="18" charset="0"/>
                <a:ea typeface="Times New Roman" panose="02020603050405020304" pitchFamily="18" charset="0"/>
              </a:rPr>
              <a:t> M</a:t>
            </a:r>
            <a:r>
              <a:rPr lang="sr-Cyrl-RS" sz="1800" dirty="0" err="1">
                <a:effectLst/>
                <a:latin typeface="Times New Roman" panose="02020603050405020304" pitchFamily="18" charset="0"/>
                <a:ea typeface="Times New Roman" panose="02020603050405020304" pitchFamily="18" charset="0"/>
              </a:rPr>
              <a:t>еђутим</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приликом израде овог рада примећено је и да је поменута библиотека изразито тешка за постављање, комплексна и нестабилна.  Због тога за потребе овог рада, у програмском језику Питон имплементиран је један такав механизам који омогућава поменуту функционалност. Симболично, овај механизам назван је </a:t>
            </a:r>
            <a:r>
              <a:rPr lang="en-US" sz="1800" i="1" dirty="0" err="1">
                <a:effectLst/>
                <a:latin typeface="Times New Roman" panose="02020603050405020304" pitchFamily="18" charset="0"/>
                <a:ea typeface="Times New Roman" panose="02020603050405020304" pitchFamily="18" charset="0"/>
              </a:rPr>
              <a:t>SimScenarioRunner</a:t>
            </a:r>
            <a:r>
              <a:rPr lang="sr-Cyrl-R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имплементира га истоимена класа програмског језика Питон</a:t>
            </a:r>
            <a:r>
              <a:rPr lang="en-US" sz="1800"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Приликом конструкције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објекта кроз програмски језик Питон, као параметри објекта шаљу се информације о клијенту КАРЛА симулатора (који садржи информације о КАРЛА </a:t>
            </a:r>
            <a:r>
              <a:rPr lang="sr-Cyrl-RS" sz="1800" dirty="0" err="1">
                <a:effectLst/>
                <a:latin typeface="Times New Roman" panose="02020603050405020304" pitchFamily="18" charset="0"/>
                <a:ea typeface="Times New Roman" panose="02020603050405020304" pitchFamily="18" charset="0"/>
              </a:rPr>
              <a:t>симулационом</a:t>
            </a:r>
            <a:r>
              <a:rPr lang="sr-Cyrl-RS" sz="1800" dirty="0">
                <a:effectLst/>
                <a:latin typeface="Times New Roman" panose="02020603050405020304" pitchFamily="18" charset="0"/>
                <a:ea typeface="Times New Roman" panose="02020603050405020304" pitchFamily="18" charset="0"/>
              </a:rPr>
              <a:t> свету), услове за завршетак сваког појединачног сценарија, те за сваки сценарио почетне позиције околног саобраћаја и почетна позиција его возила којим систем за адаптивно прилагођавање брзине управља. Подаци о саобраћају представљени су матрицама у којима једна врста представља један сценарио, а потребни су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објекту како би успешно могао да затражи од КАРЛА сервера креирање одговарајућих саобраћајних учесника кроз блок „Иницијализација сценарија“.</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Блок „Иницијализација сценарија“ имплементира методу </a:t>
            </a:r>
            <a:r>
              <a:rPr lang="sr-Cyrl-RS" sz="1800" i="1" dirty="0" err="1">
                <a:effectLst/>
                <a:latin typeface="Times New Roman" panose="02020603050405020304" pitchFamily="18" charset="0"/>
                <a:ea typeface="Times New Roman" panose="02020603050405020304" pitchFamily="18" charset="0"/>
              </a:rPr>
              <a:t>initScenario</a:t>
            </a:r>
            <a:r>
              <a:rPr lang="sr-Cyrl-RS" sz="1800" dirty="0">
                <a:effectLst/>
                <a:latin typeface="Times New Roman" panose="02020603050405020304" pitchFamily="18" charset="0"/>
                <a:ea typeface="Times New Roman" panose="02020603050405020304" pitchFamily="18" charset="0"/>
              </a:rPr>
              <a:t> која као параметар прима индекс сценарија који идући треба да се </a:t>
            </a:r>
            <a:r>
              <a:rPr lang="sr-Cyrl-RS" sz="1800" dirty="0" err="1">
                <a:effectLst/>
                <a:latin typeface="Times New Roman" panose="02020603050405020304" pitchFamily="18" charset="0"/>
                <a:ea typeface="Times New Roman" panose="02020603050405020304" pitchFamily="18" charset="0"/>
              </a:rPr>
              <a:t>иницијализује</a:t>
            </a:r>
            <a:r>
              <a:rPr lang="sr-Cyrl-RS" sz="1800" dirty="0">
                <a:effectLst/>
                <a:latin typeface="Times New Roman" panose="02020603050405020304" pitchFamily="18" charset="0"/>
                <a:ea typeface="Times New Roman" panose="02020603050405020304" pitchFamily="18" charset="0"/>
              </a:rPr>
              <a:t>, проверава да ли је потребно </a:t>
            </a:r>
            <a:r>
              <a:rPr lang="sr-Cyrl-RS" sz="1800" dirty="0" err="1">
                <a:effectLst/>
                <a:latin typeface="Times New Roman" panose="02020603050405020304" pitchFamily="18" charset="0"/>
                <a:ea typeface="Times New Roman" panose="02020603050405020304" pitchFamily="18" charset="0"/>
              </a:rPr>
              <a:t>деиницијализовати</a:t>
            </a:r>
            <a:r>
              <a:rPr lang="sr-Cyrl-RS" sz="1800" dirty="0">
                <a:effectLst/>
                <a:latin typeface="Times New Roman" panose="02020603050405020304" pitchFamily="18" charset="0"/>
                <a:ea typeface="Times New Roman" panose="02020603050405020304" pitchFamily="18" charset="0"/>
              </a:rPr>
              <a:t> претходни сценарио, те </a:t>
            </a:r>
            <a:r>
              <a:rPr lang="sr-Cyrl-RS" sz="1800" dirty="0" err="1">
                <a:effectLst/>
                <a:latin typeface="Times New Roman" panose="02020603050405020304" pitchFamily="18" charset="0"/>
                <a:ea typeface="Times New Roman" panose="02020603050405020304" pitchFamily="18" charset="0"/>
              </a:rPr>
              <a:t>иницијализује</a:t>
            </a:r>
            <a:r>
              <a:rPr lang="sr-Cyrl-RS" sz="1800" dirty="0">
                <a:effectLst/>
                <a:latin typeface="Times New Roman" panose="02020603050405020304" pitchFamily="18" charset="0"/>
                <a:ea typeface="Times New Roman" panose="02020603050405020304" pitchFamily="18" charset="0"/>
              </a:rPr>
              <a:t> нови. </a:t>
            </a:r>
            <a:r>
              <a:rPr lang="sr-Cyrl-RS" sz="1800" dirty="0" err="1">
                <a:effectLst/>
                <a:latin typeface="Times New Roman" panose="02020603050405020304" pitchFamily="18" charset="0"/>
                <a:ea typeface="Times New Roman" panose="02020603050405020304" pitchFamily="18" charset="0"/>
              </a:rPr>
              <a:t>Имеђу</a:t>
            </a:r>
            <a:r>
              <a:rPr lang="sr-Cyrl-RS" sz="1800" dirty="0">
                <a:effectLst/>
                <a:latin typeface="Times New Roman" panose="02020603050405020304" pitchFamily="18" charset="0"/>
                <a:ea typeface="Times New Roman" panose="02020603050405020304" pitchFamily="18" charset="0"/>
              </a:rPr>
              <a:t> осталог, ова метода омогућава поставља потребан РГБ камера сензор на его возило, те ПИД контролер. По извршавању овог блока, прелази се на извршавање сценарија кроз блок „Сценарио“. Након што се изврши један </a:t>
            </a:r>
            <a:r>
              <a:rPr lang="sr-Cyrl-RS" sz="1800" dirty="0" err="1">
                <a:effectLst/>
                <a:latin typeface="Times New Roman" panose="02020603050405020304" pitchFamily="18" charset="0"/>
                <a:ea typeface="Times New Roman" panose="02020603050405020304" pitchFamily="18" charset="0"/>
              </a:rPr>
              <a:t>симулациони</a:t>
            </a:r>
            <a:r>
              <a:rPr lang="sr-Cyrl-RS" sz="1800" dirty="0">
                <a:effectLst/>
                <a:latin typeface="Times New Roman" panose="02020603050405020304" pitchFamily="18" charset="0"/>
                <a:ea typeface="Times New Roman" panose="02020603050405020304" pitchFamily="18" charset="0"/>
              </a:rPr>
              <a:t> корак сценарија,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механизам кроз блок „Провера завршетка сценарија“ имплементира методу </a:t>
            </a:r>
            <a:r>
              <a:rPr lang="sr-Cyrl-RS" sz="1800" i="1" dirty="0" err="1">
                <a:effectLst/>
                <a:latin typeface="Times New Roman" panose="02020603050405020304" pitchFamily="18" charset="0"/>
                <a:ea typeface="Times New Roman" panose="02020603050405020304" pitchFamily="18" charset="0"/>
              </a:rPr>
              <a:t>nextScenario</a:t>
            </a:r>
            <a:r>
              <a:rPr lang="sr-Cyrl-RS" sz="1800" dirty="0">
                <a:effectLst/>
                <a:latin typeface="Times New Roman" panose="02020603050405020304" pitchFamily="18" charset="0"/>
                <a:ea typeface="Times New Roman" panose="02020603050405020304" pitchFamily="18" charset="0"/>
              </a:rPr>
              <a:t> која проверава да ли су се стекли услови за завршетак тренутног сценарија. Уколико нису, контрола се назад препушта блоку „Сценарио“, те се овај поступак понавља све док се не стекну услови потребни за његово завршавање. Када се стекну ти услови, проверава се да ли је то последњи сценарио у листи сценарија које је потребно извршити. Уколико јесте, контрола тока се препушта блоку „Завршетак“ који шаље поруку КАРЛА серверу да је потребно </a:t>
            </a:r>
            <a:r>
              <a:rPr lang="sr-Cyrl-RS" sz="1800" dirty="0" err="1">
                <a:effectLst/>
                <a:latin typeface="Times New Roman" panose="02020603050405020304" pitchFamily="18" charset="0"/>
                <a:ea typeface="Times New Roman" panose="02020603050405020304" pitchFamily="18" charset="0"/>
              </a:rPr>
              <a:t>деиницијализовати</a:t>
            </a:r>
            <a:r>
              <a:rPr lang="sr-Cyrl-RS" sz="1800" dirty="0">
                <a:effectLst/>
                <a:latin typeface="Times New Roman" panose="02020603050405020304" pitchFamily="18" charset="0"/>
                <a:ea typeface="Times New Roman" panose="02020603050405020304" pitchFamily="18" charset="0"/>
              </a:rPr>
              <a:t> све објекте који су генерисани приликом извршавања последњег блока „Иницијализација сценарија“, те да КАРЛА клијент завршава са радом. Уколико су се стекли услови за завршетак сценарија, а то није последњи сценарио у листи сценарија које је потребно извршити, контрола тока се препушта блоку „Иницијализација сценарија“ све док се не стекну услови препуштање контроле блоку „Завршетак“. </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Поред описаних функционалности,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имплементира методу </a:t>
            </a:r>
            <a:r>
              <a:rPr lang="sr-Cyrl-RS" sz="1800" i="1" dirty="0" err="1">
                <a:effectLst/>
                <a:latin typeface="Times New Roman" panose="02020603050405020304" pitchFamily="18" charset="0"/>
                <a:ea typeface="Times New Roman" panose="02020603050405020304" pitchFamily="18" charset="0"/>
              </a:rPr>
              <a:t>periodicSimScenarioRunner</a:t>
            </a:r>
            <a:r>
              <a:rPr lang="sr-Cyrl-RS" sz="1800" dirty="0">
                <a:effectLst/>
                <a:latin typeface="Times New Roman" panose="02020603050405020304" pitchFamily="18" charset="0"/>
                <a:ea typeface="Times New Roman" panose="02020603050405020304" pitchFamily="18" charset="0"/>
              </a:rPr>
              <a:t> која се може користити за увођење произвољних динамичких промена сценарија у току времена извршавања (форсирање одређеног возила на промену возне траке, интеракција са саобраћајном инфраструктуром у тачно дефинисаном тренутку, итд.).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67379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слој има могућност смањивања просторне димензије сигнала у циљу смањења снаге потребне за израчунавање и обраду података.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lvl="0" indent="0" algn="just" defTabSz="914400" rtl="0" eaLnBrk="1" fontAlgn="auto" latinLnBrk="0" hangingPunct="1">
              <a:lnSpc>
                <a:spcPct val="150000"/>
              </a:lnSpc>
              <a:spcBef>
                <a:spcPts val="600"/>
              </a:spcBef>
              <a:spcAft>
                <a:spcPts val="600"/>
              </a:spcAft>
              <a:buClrTx/>
              <a:buSzTx/>
              <a:buFont typeface="Symbol" panose="05050102010706020507" pitchFamily="18" charset="2"/>
              <a:buNone/>
              <a:tabLst/>
              <a:defRPr/>
            </a:pPr>
            <a:r>
              <a:rPr lang="sr-Cyrl-RS" sz="1800" dirty="0">
                <a:effectLst/>
                <a:latin typeface="Times New Roman" panose="02020603050405020304" pitchFamily="18" charset="0"/>
                <a:ea typeface="Times New Roman" panose="02020603050405020304" pitchFamily="18" charset="0"/>
              </a:rPr>
              <a:t>Пропорционално-интеграционо-диференцијални (ПИД) контролер је елемент контролне петље система аутоматског управљања који се користи у системима који захтевају сталну контролу излазног сигнала. ПИД контролер има могућност рачунања вредности грешке </a:t>
            </a:r>
            <a:r>
              <a:rPr lang="en-US" sz="1800" i="1" dirty="0">
                <a:effectLst/>
                <a:latin typeface="Times New Roman" panose="02020603050405020304" pitchFamily="18" charset="0"/>
                <a:ea typeface="Times New Roman" panose="02020603050405020304" pitchFamily="18" charset="0"/>
              </a:rPr>
              <a:t>e(t)</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као разлике жељеног излазног сигнала и стварног измереног излазног сигнала, примењујући корекцију на основу пропорционалног, интеграционог и диференцијалног члана. </a:t>
            </a:r>
          </a:p>
          <a:p>
            <a:pPr marL="0" marR="0" lvl="0" indent="0" algn="just">
              <a:lnSpc>
                <a:spcPct val="150000"/>
              </a:lnSpc>
              <a:spcBef>
                <a:spcPts val="600"/>
              </a:spcBef>
              <a:spcAft>
                <a:spcPts val="600"/>
              </a:spcAft>
              <a:buFont typeface="Symbol" panose="05050102010706020507" pitchFamily="18" charset="2"/>
              <a:buNone/>
            </a:pPr>
            <a:endParaRPr lang="sr-Cyrl-RS" sz="1800" b="1"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Пропорционални члан (</a:t>
            </a:r>
            <a:r>
              <a:rPr lang="en-US" sz="1800" b="1" i="1" dirty="0">
                <a:effectLst/>
                <a:latin typeface="Times New Roman" panose="02020603050405020304" pitchFamily="18" charset="0"/>
                <a:ea typeface="Times New Roman" panose="02020603050405020304" pitchFamily="18" charset="0"/>
              </a:rPr>
              <a:t>P</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пропорционалан је тренутној вредности сигнала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и у случају да је грешка велика и позитивна,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биће пропорционално велик и позитиван</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Другим речима, повећањем пропорционалног члана повећава се брзина одзива система аутоматског управљања.</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Интеграциони члан (</a:t>
            </a:r>
            <a:r>
              <a:rPr lang="en-US" sz="1800" b="1" i="1" dirty="0">
                <a:effectLst/>
                <a:latin typeface="Times New Roman" panose="02020603050405020304" pitchFamily="18" charset="0"/>
                <a:ea typeface="Times New Roman" panose="02020603050405020304" pitchFamily="18" charset="0"/>
              </a:rPr>
              <a:t>I</a:t>
            </a:r>
            <a:r>
              <a:rPr lang="sr-Cyrl-RS" sz="1800" b="1"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сумира сигнал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кроз време што резултира тиме да ће и мала грешка навести интеграциони члан да порасте са циљем што боље конвергенције излазног сигнала жељеном сигналу.</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Диференцијални члан (</a:t>
            </a:r>
            <a:r>
              <a:rPr lang="en-US" sz="1800" b="1" i="1" dirty="0">
                <a:effectLst/>
                <a:latin typeface="Times New Roman" panose="02020603050405020304" pitchFamily="18" charset="0"/>
                <a:ea typeface="Times New Roman" panose="02020603050405020304" pitchFamily="18" charset="0"/>
              </a:rPr>
              <a:t>D</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постиже ефекат смањења сигнала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уколико се излазни сигнал почне интензивно повећавати. Другим речима, уколико излазни сигнал сувише брзо прилази жељној вредности сигнала, диференцијални члан деловаће </a:t>
            </a:r>
            <a:r>
              <a:rPr lang="sr-Cyrl-RS" sz="1800" dirty="0" err="1">
                <a:effectLst/>
                <a:latin typeface="Times New Roman" panose="02020603050405020304" pitchFamily="18" charset="0"/>
                <a:ea typeface="Times New Roman" panose="02020603050405020304" pitchFamily="18" charset="0"/>
              </a:rPr>
              <a:t>ублажавајуће</a:t>
            </a:r>
            <a:r>
              <a:rPr lang="sr-Cyrl-RS" sz="1800" dirty="0">
                <a:effectLst/>
                <a:latin typeface="Times New Roman" panose="02020603050405020304" pitchFamily="18" charset="0"/>
                <a:ea typeface="Times New Roman" panose="02020603050405020304" pitchFamily="18" charset="0"/>
              </a:rPr>
              <a:t> 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a:t>
            </a:r>
          </a:p>
          <a:p>
            <a:endParaRPr lang="sr-Cyrl-RS" dirty="0"/>
          </a:p>
          <a:p>
            <a:r>
              <a:rPr lang="sr-Cyrl-RS" sz="1800" dirty="0">
                <a:effectLst/>
                <a:latin typeface="Times New Roman" panose="02020603050405020304" pitchFamily="18" charset="0"/>
                <a:ea typeface="Times New Roman" panose="02020603050405020304" pitchFamily="18" charset="0"/>
              </a:rPr>
              <a:t>Математичка поставка ПИД контролера дата је формулом са слајда, где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p</a:t>
            </a:r>
            <a:r>
              <a:rPr lang="en-US" sz="1800" i="1" dirty="0">
                <a:effectLst/>
                <a:latin typeface="Times New Roman" panose="02020603050405020304" pitchFamily="18" charset="0"/>
                <a:ea typeface="Times New Roman" panose="02020603050405020304" pitchFamily="18" charset="0"/>
              </a:rPr>
              <a:t>, K</a:t>
            </a:r>
            <a:r>
              <a:rPr lang="en-US" sz="1800" i="1" baseline="-25000" dirty="0">
                <a:effectLst/>
                <a:latin typeface="Times New Roman" panose="02020603050405020304" pitchFamily="18" charset="0"/>
                <a:ea typeface="Times New Roman" panose="02020603050405020304" pitchFamily="18" charset="0"/>
              </a:rPr>
              <a:t>i </a:t>
            </a:r>
            <a:r>
              <a:rPr lang="en-US" sz="1800" i="1" dirty="0" err="1">
                <a:effectLst/>
                <a:latin typeface="Times New Roman" panose="02020603050405020304" pitchFamily="18" charset="0"/>
                <a:ea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представљају коефицијенте појачања пропорционалног, интегралног и диференцијалног члана ПИД контролера, респективно. Уколико се ти фактори појачања ПИД контролера лоше изаберу, систем аутоматског управљања може постати нестабилан, односно његов излазни сигнал може дивергирати у односу на жељену вредност излазног сигнала.</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389607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sr-Cyrl-RS" sz="1800" dirty="0">
                <a:effectLst/>
                <a:latin typeface="Times New Roman" panose="02020603050405020304" pitchFamily="18" charset="0"/>
                <a:ea typeface="Times New Roman" panose="02020603050405020304" pitchFamily="18" charset="0"/>
              </a:rPr>
              <a:t>КАРЛА симулатор представља симулатор отвореног кода направљен са циљем подржавања аспеката развоја аутономне вожње. КАРЛА пружа могућност модуларног и флексибилног корисничког интерфејса како би се олакшао развој програмских решења аутономне вожње. Сам симулатор развијен је уз помоћ</a:t>
            </a:r>
            <a:r>
              <a:rPr lang="sr-Cyrl-RS"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Unreal Engine 4</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технологије за покретање симулација и користи последњу верзију </a:t>
            </a:r>
            <a:r>
              <a:rPr lang="en-US" sz="1800" i="1" dirty="0" err="1">
                <a:effectLst/>
                <a:latin typeface="Times New Roman" panose="02020603050405020304" pitchFamily="18" charset="0"/>
                <a:ea typeface="Times New Roman" panose="02020603050405020304" pitchFamily="18" charset="0"/>
              </a:rPr>
              <a:t>OpenDRIVE</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стандарда за дефинисање путева и урбаних средина. Начин функционисања симулатора заснива се на клијент-сервер комуникацији, где је симулаторски сервер задужен за све радње које се тичу саме симулације, као што су: читање сензора, прерачунавање физике, ажурирање стања КАРЛА </a:t>
            </a:r>
            <a:r>
              <a:rPr lang="sr-Cyrl-RS" sz="1800" dirty="0" err="1">
                <a:effectLst/>
                <a:latin typeface="Times New Roman" panose="02020603050405020304" pitchFamily="18" charset="0"/>
                <a:ea typeface="Times New Roman" panose="02020603050405020304" pitchFamily="18" charset="0"/>
              </a:rPr>
              <a:t>симулационог</a:t>
            </a:r>
            <a:r>
              <a:rPr lang="sr-Cyrl-RS" sz="1800" dirty="0">
                <a:effectLst/>
                <a:latin typeface="Times New Roman" panose="02020603050405020304" pitchFamily="18" charset="0"/>
                <a:ea typeface="Times New Roman" panose="02020603050405020304" pitchFamily="18" charset="0"/>
              </a:rPr>
              <a:t> света и инстанци саобраћајних објеката у њему. Са друге стране, КАРЛА клијент састоји се од различитих модула који контролишу логику инстанци саобраћајних објеката, као и постављања поставке КАРЛА </a:t>
            </a:r>
            <a:r>
              <a:rPr lang="sr-Cyrl-RS" sz="1800" dirty="0" err="1">
                <a:effectLst/>
                <a:latin typeface="Times New Roman" panose="02020603050405020304" pitchFamily="18" charset="0"/>
                <a:ea typeface="Times New Roman" panose="02020603050405020304" pitchFamily="18" charset="0"/>
              </a:rPr>
              <a:t>симулационог</a:t>
            </a:r>
            <a:r>
              <a:rPr lang="sr-Cyrl-RS" sz="1800" dirty="0">
                <a:effectLst/>
                <a:latin typeface="Times New Roman" panose="02020603050405020304" pitchFamily="18" charset="0"/>
                <a:ea typeface="Times New Roman" panose="02020603050405020304" pitchFamily="18" charset="0"/>
              </a:rPr>
              <a:t> света.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Неке од уграђених функционалности које овај симулатор пружа су:</a:t>
            </a:r>
          </a:p>
          <a:p>
            <a:pPr marL="342900" marR="0" lvl="0" indent="-342900" algn="just">
              <a:lnSpc>
                <a:spcPct val="150000"/>
              </a:lnSpc>
              <a:spcBef>
                <a:spcPts val="0"/>
              </a:spcBef>
              <a:spcAft>
                <a:spcPts val="0"/>
              </a:spcAft>
              <a:buFont typeface="Symbol" panose="05050102010706020507" pitchFamily="18" charset="2"/>
              <a:buChar char=""/>
            </a:pPr>
            <a:r>
              <a:rPr lang="sr-Cyrl-RS" sz="1800" i="1" dirty="0">
                <a:effectLst/>
                <a:latin typeface="Times New Roman" panose="02020603050405020304" pitchFamily="18" charset="0"/>
                <a:ea typeface="Times New Roman" panose="02020603050405020304" pitchFamily="18" charset="0"/>
              </a:rPr>
              <a:t>Управитељ саобраћајем</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Traffic manager</a:t>
            </a:r>
            <a:r>
              <a:rPr lang="en-US" sz="1800" dirty="0">
                <a:effectLst/>
                <a:latin typeface="Times New Roman" panose="02020603050405020304" pitchFamily="18" charset="0"/>
                <a:ea typeface="Times New Roman" panose="02020603050405020304" pitchFamily="18" charset="0"/>
              </a:rPr>
              <a:t>) – </a:t>
            </a:r>
            <a:r>
              <a:rPr lang="sr-Cyrl-RS" sz="1800" dirty="0">
                <a:effectLst/>
                <a:latin typeface="Times New Roman" panose="02020603050405020304" pitchFamily="18" charset="0"/>
                <a:ea typeface="Times New Roman" panose="02020603050405020304" pitchFamily="18" charset="0"/>
              </a:rPr>
              <a:t>омогућава контролу свих возила, осим возила које је предмет експеримента – его возило. Служи као посредник за генерисање урбаног саобраћаја са реалистичним понашањем.</a:t>
            </a:r>
          </a:p>
          <a:p>
            <a:pPr marL="342900" marR="0" lvl="0" indent="-342900" algn="just">
              <a:lnSpc>
                <a:spcPct val="150000"/>
              </a:lnSpc>
              <a:spcBef>
                <a:spcPts val="0"/>
              </a:spcBef>
              <a:spcAft>
                <a:spcPts val="0"/>
              </a:spcAft>
              <a:buFont typeface="Symbol" panose="05050102010706020507" pitchFamily="18" charset="2"/>
              <a:buChar char=""/>
            </a:pPr>
            <a:r>
              <a:rPr lang="sr-Cyrl-RS" sz="1800" i="1" dirty="0">
                <a:effectLst/>
                <a:latin typeface="Times New Roman" panose="02020603050405020304" pitchFamily="18" charset="0"/>
                <a:ea typeface="Times New Roman" panose="02020603050405020304" pitchFamily="18" charset="0"/>
              </a:rPr>
              <a:t>Сензори</a:t>
            </a:r>
            <a:r>
              <a:rPr lang="sr-Cyrl-RS" sz="1800" dirty="0">
                <a:effectLst/>
                <a:latin typeface="Times New Roman" panose="02020603050405020304" pitchFamily="18" charset="0"/>
                <a:ea typeface="Times New Roman" panose="02020603050405020304" pitchFamily="18" charset="0"/>
              </a:rPr>
              <a:t> – служе за прикупљање информација о окружењу у коме се возило налази, могу бити прикачени на било које возило унутар КАРЛА симулације тако да су подаци које читају доступни у било ком моменту. Неки од подржаних сензора: камера, радар, </a:t>
            </a:r>
            <a:r>
              <a:rPr lang="sr-Cyrl-RS" sz="1800" dirty="0" err="1">
                <a:effectLst/>
                <a:latin typeface="Times New Roman" panose="02020603050405020304" pitchFamily="18" charset="0"/>
                <a:ea typeface="Times New Roman" panose="02020603050405020304" pitchFamily="18" charset="0"/>
              </a:rPr>
              <a:t>лидар</a:t>
            </a:r>
            <a:r>
              <a:rPr lang="sr-Cyrl-RS" sz="1800" dirty="0">
                <a:effectLst/>
                <a:latin typeface="Times New Roman" panose="02020603050405020304" pitchFamily="18" charset="0"/>
                <a:ea typeface="Times New Roman" panose="02020603050405020304" pitchFamily="18" charset="0"/>
              </a:rPr>
              <a:t>, ротирајући </a:t>
            </a:r>
            <a:r>
              <a:rPr lang="sr-Cyrl-RS" sz="1800" dirty="0" err="1">
                <a:effectLst/>
                <a:latin typeface="Times New Roman" panose="02020603050405020304" pitchFamily="18" charset="0"/>
                <a:ea typeface="Times New Roman" panose="02020603050405020304" pitchFamily="18" charset="0"/>
              </a:rPr>
              <a:t>лидар</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геолокацијски</a:t>
            </a:r>
            <a:r>
              <a:rPr lang="sr-Cyrl-RS" sz="1800" dirty="0">
                <a:effectLst/>
                <a:latin typeface="Times New Roman" panose="02020603050405020304" pitchFamily="18" charset="0"/>
                <a:ea typeface="Times New Roman" panose="02020603050405020304" pitchFamily="18" charset="0"/>
              </a:rPr>
              <a:t> сензор, и многи други.</a:t>
            </a:r>
          </a:p>
          <a:p>
            <a:pPr marL="342900" marR="0" lvl="0" indent="-342900" algn="just">
              <a:lnSpc>
                <a:spcPct val="150000"/>
              </a:lnSpc>
              <a:spcBef>
                <a:spcPts val="0"/>
              </a:spcBef>
              <a:spcAft>
                <a:spcPts val="0"/>
              </a:spcAft>
              <a:buFont typeface="Symbol" panose="05050102010706020507" pitchFamily="18" charset="2"/>
              <a:buChar char=""/>
            </a:pPr>
            <a:r>
              <a:rPr lang="sr-Cyrl-RS" sz="1800" dirty="0">
                <a:effectLst/>
                <a:latin typeface="Times New Roman" panose="02020603050405020304" pitchFamily="18" charset="0"/>
                <a:ea typeface="Times New Roman" panose="02020603050405020304" pitchFamily="18" charset="0"/>
              </a:rPr>
              <a:t> </a:t>
            </a:r>
            <a:r>
              <a:rPr lang="sr-Cyrl-RS" sz="1800" i="1" dirty="0">
                <a:effectLst/>
                <a:latin typeface="Times New Roman" panose="02020603050405020304" pitchFamily="18" charset="0"/>
                <a:ea typeface="Times New Roman" panose="02020603050405020304" pitchFamily="18" charset="0"/>
              </a:rPr>
              <a:t>Библиотека возила и окружења</a:t>
            </a:r>
            <a:r>
              <a:rPr lang="sr-Cyrl-RS" sz="1800" dirty="0">
                <a:effectLst/>
                <a:latin typeface="Times New Roman" panose="02020603050405020304" pitchFamily="18" charset="0"/>
                <a:ea typeface="Times New Roman" panose="02020603050405020304" pitchFamily="18" charset="0"/>
              </a:rPr>
              <a:t> – симулатор пружа разнолику библиотеку возила, почев од бицикла, преко познатих аутомобила, све до специјалних возила хитне помоћи, полицијских и ватрогасних возила. Такође, симулатор располаже сетом од 8 предефинисаних градова, са различитим саобраћајним инфраструктурама, као и различитим временским приликама.</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32076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Како би се имплементирао систем за адаптивно одржавање растојања потребно је размотрити све компоненте које су потребне за његово извршавање, а дате су на илустрацији. Потребни елементи су: Извор фотографија – РГБ камера, механизам обраде фотографија уз могућност доношења закључака – конволутивна неуронска мрежа, компонента која поставља жељену брзину кретања возила – адаптивни блок, контролер који омогућава генерисање сигнала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 ПИД контролер и механизам који за улаз прима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 систем лонгитудиналне контроле аутомобила.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Па тако:</a:t>
            </a: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Конволутивна неуронска мрежа</a:t>
            </a:r>
            <a:r>
              <a:rPr lang="sr-Cyrl-RS" sz="1800" dirty="0">
                <a:effectLst/>
                <a:latin typeface="Times New Roman" panose="02020603050405020304" pitchFamily="18" charset="0"/>
                <a:ea typeface="Times New Roman" panose="02020603050405020304" pitchFamily="18" charset="0"/>
              </a:rPr>
              <a:t> – прва у ланцу извршавања, даје информацију на основу улазне слике </a:t>
            </a:r>
            <a:r>
              <a:rPr lang="en-US" sz="1800" i="1" dirty="0">
                <a:effectLst/>
                <a:latin typeface="Times New Roman" panose="02020603050405020304" pitchFamily="18" charset="0"/>
                <a:ea typeface="Times New Roman" panose="02020603050405020304" pitchFamily="18" charset="0"/>
              </a:rPr>
              <a:t>x</a:t>
            </a:r>
            <a:r>
              <a:rPr lang="sr-Cyrl-RS" sz="1800" dirty="0">
                <a:effectLst/>
                <a:latin typeface="Times New Roman" panose="02020603050405020304" pitchFamily="18" charset="0"/>
                <a:ea typeface="Times New Roman" panose="02020603050405020304" pitchFamily="18" charset="0"/>
              </a:rPr>
              <a:t>, да ли се на њој налазе возила, у којој возној траци су присутна возила и колико је безбедно убрзати, да ли је потребно одржавати растојање или је потребно кочити. </a:t>
            </a: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Адаптивни блок</a:t>
            </a:r>
            <a:r>
              <a:rPr lang="sr-Cyrl-RS" sz="1800" dirty="0">
                <a:effectLst/>
                <a:latin typeface="Times New Roman" panose="02020603050405020304" pitchFamily="18" charset="0"/>
                <a:ea typeface="Times New Roman" panose="02020603050405020304" pitchFamily="18" charset="0"/>
              </a:rPr>
              <a:t> – на основу излаза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поставља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пропагира је даље у ланац извршавања</a:t>
            </a:r>
            <a:r>
              <a:rPr lang="en-US" sz="1800" dirty="0">
                <a:effectLst/>
                <a:latin typeface="Times New Roman" panose="02020603050405020304" pitchFamily="18" charset="0"/>
                <a:ea typeface="Times New Roman" panose="02020603050405020304" pitchFamily="18" charset="0"/>
              </a:rPr>
              <a:t>. </a:t>
            </a:r>
            <a:endParaRPr lang="sr-Cyrl-R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Лонгитудинални ПИД контролер</a:t>
            </a:r>
            <a:r>
              <a:rPr lang="sr-Cyrl-RS" sz="1800" dirty="0">
                <a:effectLst/>
                <a:latin typeface="Times New Roman" panose="02020603050405020304" pitchFamily="18" charset="0"/>
                <a:ea typeface="Times New Roman" panose="02020603050405020304" pitchFamily="18" charset="0"/>
              </a:rPr>
              <a:t> – на основу разлике између постављене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стварне брзине </a:t>
            </a:r>
            <a:r>
              <a:rPr lang="en-US" sz="1800" i="1" dirty="0">
                <a:effectLst/>
                <a:latin typeface="Times New Roman" panose="02020603050405020304" pitchFamily="18" charset="0"/>
                <a:ea typeface="Times New Roman" panose="02020603050405020304" pitchFamily="18" charset="0"/>
              </a:rPr>
              <a:t>v</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прерачунава степен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у виду излазног сигнала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Уколико је сигнал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већи од нуле степен додавања гаса јесте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 </a:t>
            </a:r>
            <a:r>
              <a:rPr lang="sr-Cyrl-RS"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a:t>
            </a:r>
            <a:r>
              <a:rPr lang="sr-Cyrl-R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у супротном степен кочења јесте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 </a:t>
            </a:r>
            <a:r>
              <a:rPr lang="sr-Cyrl-RS"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a:t>
            </a:r>
            <a:r>
              <a:rPr lang="sr-Cyrl-RS" sz="1800" i="1"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Систем лонгитудиналне контроле аутомобила</a:t>
            </a:r>
            <a:r>
              <a:rPr lang="sr-Cyrl-RS" sz="1800" dirty="0">
                <a:effectLst/>
                <a:latin typeface="Times New Roman" panose="02020603050405020304" pitchFamily="18" charset="0"/>
                <a:ea typeface="Times New Roman" panose="02020603050405020304" pitchFamily="18" charset="0"/>
              </a:rPr>
              <a:t>  - на основу једног од улазних сигнала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или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примењује контролу гаса или кочења. Овај систем због своје комплексности није предмет обраде овог рада, а добављен је као саставни део КАРЛА симулатора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42689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sr-Cyrl-RS" sz="1800" dirty="0">
                <a:effectLst/>
                <a:latin typeface="Times New Roman" panose="02020603050405020304" pitchFamily="18" charset="0"/>
                <a:ea typeface="Times New Roman" panose="02020603050405020304" pitchFamily="18" charset="0"/>
              </a:rPr>
              <a:t>За потребе овог рада, конволутивна неуронска мрежа пројектована је од почетка, без наслеђених тежинских коефицијената</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те обучавана над скупом података који је самостално прикупљен уз помоћ КАРЛА симулатора. Уз помоћ доступних функционалности за аутоматско кретање свих возила које пружа КАРЛА симулатор, генерише се насумичан саобраћај, те се фотографије са РГБ камере чувају на тврди диск рачунара. Овим поступком прикупљено је </a:t>
            </a:r>
            <a:r>
              <a:rPr lang="en-US" sz="1800" dirty="0">
                <a:effectLst/>
                <a:latin typeface="Times New Roman" panose="02020603050405020304" pitchFamily="18" charset="0"/>
                <a:ea typeface="Times New Roman" panose="02020603050405020304" pitchFamily="18" charset="0"/>
              </a:rPr>
              <a:t>16568 </a:t>
            </a:r>
            <a:r>
              <a:rPr lang="sr-Cyrl-RS" sz="1800" dirty="0">
                <a:effectLst/>
                <a:latin typeface="Times New Roman" panose="02020603050405020304" pitchFamily="18" charset="0"/>
                <a:ea typeface="Times New Roman" panose="02020603050405020304" pitchFamily="18" charset="0"/>
              </a:rPr>
              <a:t>различитих фотографија, из различитих саобраћајних ситуација, које су ручно означене према очекиваним излазним вредностима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a:t>
            </a:r>
            <a:endParaRPr lang="sr-Cyrl-R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Улаз у мрежу чини црно-бела фотографија димензија 200</a:t>
            </a:r>
            <a:r>
              <a:rPr lang="en-US" sz="1800" dirty="0">
                <a:effectLst/>
                <a:latin typeface="Times New Roman" panose="02020603050405020304" pitchFamily="18" charset="0"/>
                <a:ea typeface="Times New Roman" panose="02020603050405020304" pitchFamily="18" charset="0"/>
              </a:rPr>
              <a:t>x</a:t>
            </a:r>
            <a:r>
              <a:rPr lang="sr-Cyrl-RS" sz="1800" dirty="0">
                <a:effectLst/>
                <a:latin typeface="Times New Roman" panose="02020603050405020304" pitchFamily="18" charset="0"/>
                <a:ea typeface="Times New Roman" panose="02020603050405020304" pitchFamily="18" charset="0"/>
              </a:rPr>
              <a:t>200 која пролази кроз први конволутивни слој чији је </a:t>
            </a:r>
            <a:r>
              <a:rPr lang="sr-Cyrl-RS" sz="1800" dirty="0" err="1">
                <a:effectLst/>
                <a:latin typeface="Times New Roman" panose="02020603050405020304" pitchFamily="18" charset="0"/>
                <a:ea typeface="Times New Roman" panose="02020603050405020304" pitchFamily="18" charset="0"/>
              </a:rPr>
              <a:t>кернел</a:t>
            </a:r>
            <a:r>
              <a:rPr lang="sr-Cyrl-RS" sz="1800" dirty="0">
                <a:effectLst/>
                <a:latin typeface="Times New Roman" panose="02020603050405020304" pitchFamily="18" charset="0"/>
                <a:ea typeface="Times New Roman" panose="02020603050405020304" pitchFamily="18" charset="0"/>
              </a:rPr>
              <a:t> димензија (16, 3, 3), након тога користи се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Такав сигнал преузима други конволутивни слој са </a:t>
            </a:r>
            <a:r>
              <a:rPr lang="sr-Cyrl-RS" sz="1800" dirty="0" err="1">
                <a:effectLst/>
                <a:latin typeface="Times New Roman" panose="02020603050405020304" pitchFamily="18" charset="0"/>
                <a:ea typeface="Times New Roman" panose="02020603050405020304" pitchFamily="18" charset="0"/>
              </a:rPr>
              <a:t>кернелом</a:t>
            </a:r>
            <a:r>
              <a:rPr lang="sr-Cyrl-RS" sz="1800" dirty="0">
                <a:effectLst/>
                <a:latin typeface="Times New Roman" panose="02020603050405020304" pitchFamily="18" charset="0"/>
                <a:ea typeface="Times New Roman" panose="02020603050405020304" pitchFamily="18" charset="0"/>
              </a:rPr>
              <a:t> димензија (32, 3, 3) и поновно се користи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Након тога, сигнал пролази кроз последњи конволутивни слој </a:t>
            </a:r>
            <a:r>
              <a:rPr lang="sr-Cyrl-RS" sz="1800" dirty="0" err="1">
                <a:effectLst/>
                <a:latin typeface="Times New Roman" panose="02020603050405020304" pitchFamily="18" charset="0"/>
                <a:ea typeface="Times New Roman" panose="02020603050405020304" pitchFamily="18" charset="0"/>
              </a:rPr>
              <a:t>кернела</a:t>
            </a:r>
            <a:r>
              <a:rPr lang="sr-Cyrl-RS" sz="1800" dirty="0">
                <a:effectLst/>
                <a:latin typeface="Times New Roman" panose="02020603050405020304" pitchFamily="18" charset="0"/>
                <a:ea typeface="Times New Roman" panose="02020603050405020304" pitchFamily="18" charset="0"/>
              </a:rPr>
              <a:t> (64, 3, 3) и користи се последњи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Након тога сигнал се исправља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Flatten</a:t>
            </a:r>
            <a:r>
              <a:rPr lang="sr-Cyrl-RS" sz="1800" dirty="0">
                <a:effectLst/>
                <a:latin typeface="Times New Roman" panose="02020603050405020304" pitchFamily="18" charset="0"/>
                <a:ea typeface="Times New Roman" panose="02020603050405020304" pitchFamily="18" charset="0"/>
              </a:rPr>
              <a:t>) у вектор колоне и пропагира кроз три потпуно повезана слоја, при чему сваки има, респективно, 128, 64 и 32 потпуно повезана вештачка неурона. Четврти потпуно повезани слој представља излаз неуронске мреже и састоји се од 5 потпуно повезаних вештачких неурона.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r>
              <a:rPr lang="sr-Cyrl-RS" sz="1800" dirty="0">
                <a:effectLst/>
                <a:latin typeface="Times New Roman" panose="02020603050405020304" pitchFamily="18" charset="0"/>
                <a:ea typeface="Times New Roman" panose="02020603050405020304" pitchFamily="18" charset="0"/>
              </a:rPr>
              <a:t>Излазне вредности неуронске мреже су у опсегу [0, 1], где прве четири вредности представљају: вероватноћу постојања возила на улазној фотографији</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sr-Cyrl-RS" sz="1800" dirty="0">
                <a:effectLst/>
                <a:latin typeface="Times New Roman" panose="02020603050405020304" pitchFamily="18" charset="0"/>
                <a:ea typeface="Times New Roman" panose="02020603050405020304" pitchFamily="18" charset="0"/>
              </a:rPr>
              <a:t>, вероватноћу постојања возила у левој суседној траци у односу на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pl</a:t>
            </a:r>
            <a:r>
              <a:rPr lang="sr-Cyrl-RS" sz="1800" dirty="0">
                <a:effectLst/>
                <a:latin typeface="Times New Roman" panose="02020603050405020304" pitchFamily="18" charset="0"/>
                <a:ea typeface="Times New Roman" panose="02020603050405020304" pitchFamily="18" charset="0"/>
              </a:rPr>
              <a:t>, вероватноћу постојања возила у десној суседној траци у односу на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pr</a:t>
            </a:r>
            <a:r>
              <a:rPr lang="sr-Cyrl-RS" sz="1800" dirty="0">
                <a:effectLst/>
                <a:latin typeface="Times New Roman" panose="02020603050405020304" pitchFamily="18" charset="0"/>
                <a:ea typeface="Times New Roman" panose="02020603050405020304" pitchFamily="18" charset="0"/>
              </a:rPr>
              <a:t>, вероватноћу постојања возила у истој траци као и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pc</a:t>
            </a:r>
            <a:r>
              <a:rPr lang="sr-Cyrl-RS" sz="1800" dirty="0">
                <a:effectLst/>
                <a:latin typeface="Times New Roman" panose="02020603050405020304" pitchFamily="18" charset="0"/>
                <a:ea typeface="Times New Roman" panose="02020603050405020304" pitchFamily="18" charset="0"/>
              </a:rPr>
              <a:t>. Последња излазна вредност интерпретира се као степен поузданости одлуке да ли је потребно убрзати или успорити наше возило или је потребно одржавати растојање између нашег возила и возила које се налази у истој траци испред нашег возила</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55719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sz="1800" dirty="0">
                <a:effectLst/>
                <a:latin typeface="Times New Roman" panose="02020603050405020304" pitchFamily="18" charset="0"/>
                <a:ea typeface="Times New Roman" panose="02020603050405020304" pitchFamily="18" charset="0"/>
              </a:rPr>
              <a:t>Адаптивни блок представља други елемент контролне петље овог система за одржавање растојања и у зависности од излазних вредности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диктира оптималну брзину кретања нашег возила.  </a:t>
            </a:r>
          </a:p>
          <a:p>
            <a:endParaRPr lang="sr-Cyrl-R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Уколико се анализом првог излазног параметра неуронске мреже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закључи да на улазној фотографији не постоје возила у окружењу нашег возила, жељена брзина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поставља се на максималну дозвољену брзину за тип пута по којем се вози. У супротном, уколико на улазној фотографији постоји бар једно возило, улази се у дубљу анализу излазних параметара неуронске мреже. У оквиру дубље анализе, проматра се последњи излазни параметар неуронске мреже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те уколико је вредност тог параметра у опсегу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0, 0.4</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поставља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на максималну дозвољену брзину за тип пута по којем се вози. Како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расте, и улази у распон вредности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смањује жељену брзину кретања нашег возила како би наше возило прилагодило своју брзину кретању возила које се налази испред њега и тако одржавало растојање. Уколико се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нађе у опсегу вредности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0.6, 1</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ће поставити жељену брзину кретања нашег возила на нула километара на час, све док се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поново не нађе у опсегу од </a:t>
            </a:r>
            <a:r>
              <a:rPr lang="en-US" sz="1800" dirty="0">
                <a:effectLst/>
                <a:latin typeface="Times New Roman" panose="02020603050405020304" pitchFamily="18" charset="0"/>
                <a:ea typeface="Times New Roman" panose="02020603050405020304" pitchFamily="18" charset="0"/>
              </a:rPr>
              <a:t>[0.4</a:t>
            </a:r>
            <a:r>
              <a:rPr lang="sr-Cyrl-R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0.6]</a:t>
            </a:r>
            <a:r>
              <a:rPr lang="sr-Cyrl-RS" sz="1800" dirty="0">
                <a:effectLst/>
                <a:latin typeface="Times New Roman" panose="02020603050405020304" pitchFamily="18" charset="0"/>
                <a:ea typeface="Times New Roman" panose="02020603050405020304" pitchFamily="18" charset="0"/>
              </a:rPr>
              <a:t> када ће се жељена брзина кретања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поставити на вредност која је претходно сачувана пре него је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прешао из опсега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у опсег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0.6, 1</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Интуитивно, уколико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пређе из опсега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у опсег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0, 0.4</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за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поновно поставља максималну дозвољену брзину за тип пута по којем се вози.</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355208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Као што је већ поменуто у поглављу, ПИД контролер прерачунава вредност грешке прорачунавајући вредност разлике између постављене жељене вредности и измерене вредности процеса и примењујући корекцију уз помоћ пропорционалне, интеграционе и диференцијалне компоненте. У нашем случају, жељена вредност процеса биће жељена брзина кретања аутомобила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а измерена вредност процеса тренутна вредност брзине кретања нашег аутомобила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Излазни сигнал ПИД контролера можемо описати уз помоћ формуле која је приказана на дну слајда.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На илустрацији са слајда можемо још приметити и различито тумачење излазног сигнала ПИД контролера у зависности од знака његове вредности, па тако, са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означићемо степен притискања папучице гаса, а са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степен притискања папучице кочнице. Уколико је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у супротном уколико је </a:t>
            </a:r>
            <a:r>
              <a:rPr lang="en-US" sz="1800" i="1"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&lt;</a:t>
            </a:r>
            <a:r>
              <a:rPr lang="sr-Cyrl-RS" sz="1800" dirty="0">
                <a:effectLst/>
                <a:latin typeface="Times New Roman" panose="02020603050405020304" pitchFamily="18" charset="0"/>
                <a:ea typeface="Times New Roman" panose="02020603050405020304" pitchFamily="18" charset="0"/>
              </a:rPr>
              <a:t> 0,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421250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На графиконима са слајда приказани су тачности обучавања и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модела, као и губици током процеса обучавања.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Са графикона 6.1 може се видети да је постигнута тачност обучавања 0.9729, односно 97.29% док је постигнута тачност обучавања приликом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над подацима које конволутивна неуронска мрежа није видела износи 0.9461, односно 94.61%. С обзиром на величину скупа података, од </a:t>
            </a:r>
            <a:r>
              <a:rPr lang="en-US" sz="1800" dirty="0">
                <a:effectLst/>
                <a:latin typeface="Times New Roman" panose="02020603050405020304" pitchFamily="18" charset="0"/>
                <a:ea typeface="Times New Roman" panose="02020603050405020304" pitchFamily="18" charset="0"/>
              </a:rPr>
              <a:t>16568</a:t>
            </a:r>
            <a:r>
              <a:rPr lang="sr-Cyrl-RS" sz="1800" dirty="0">
                <a:effectLst/>
                <a:latin typeface="Times New Roman" panose="02020603050405020304" pitchFamily="18" charset="0"/>
                <a:ea typeface="Times New Roman" panose="02020603050405020304" pitchFamily="18" charset="0"/>
              </a:rPr>
              <a:t> различитих фотографија, постигнута тачност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приликом обучавања за формирани проблем, може се сматрати високом и задовољавајућом за потребе овог рада. </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Са друге стране, на графикону 6.2 који приказује губитке приликом обучавања, губици приликом обучавања минимизовани су на 0.0629, док су губици приликом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над подацима које неуронска мрежа није видела јесте 0.0979. Разматрајући ове бројке, али и изглед самог графикона губитака, може се закључити да је неуронска мрежа успешно савладала формирани проблем, без одласка у нежељена стања у коме је модел „подбацио“ нити у стање у коме је уско специјализован за скуп података за обучавање.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r>
              <a:rPr lang="sr-Cyrl-RS" sz="1800" dirty="0">
                <a:effectLst/>
                <a:latin typeface="Times New Roman" panose="02020603050405020304" pitchFamily="18" charset="0"/>
                <a:ea typeface="Times New Roman" panose="02020603050405020304" pitchFamily="18" charset="0"/>
              </a:rPr>
              <a:t>Такође, емпиријски се показало да се најбоља тачност постиже уколико прва четири параметра имају релаксиранији критеријум тачности од последњег параметра. Па је тако за потребе израде овог рада развијена сопствена метрика тачности. Прва четири излазна параметра мреже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sr-Cyrl-RS" sz="1800" i="1" baseline="-250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pl</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a:t>
            </a:r>
            <a:r>
              <a:rPr lang="sr-Cyrl-R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pc</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третирају као тачни уколико се вредност процентуалне разлике предикције мреже и очекивана означена вредност не разликује више од 10%. Последњи излазни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сматра се тачним уколико се вредност процентуалне разлике предикције мреже  и очекивана означена вредност не разликују више од 7%.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411977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14.6.2022.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2400" dirty="0"/>
              <a:t>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a:t>
            </a:r>
            <a:endParaRPr lang="en-US" sz="2400" dirty="0"/>
          </a:p>
        </p:txBody>
      </p:sp>
      <p:sp>
        <p:nvSpPr>
          <p:cNvPr id="3" name="Subtitle 2"/>
          <p:cNvSpPr>
            <a:spLocks noGrp="1"/>
          </p:cNvSpPr>
          <p:nvPr>
            <p:ph type="subTitle" idx="1"/>
          </p:nvPr>
        </p:nvSpPr>
        <p:spPr/>
        <p:txBody>
          <a:bodyPr>
            <a:normAutofit fontScale="92500" lnSpcReduction="1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E67-23E7-864A-DAAD-3F2A854817D9}"/>
              </a:ext>
            </a:extLst>
          </p:cNvPr>
          <p:cNvSpPr>
            <a:spLocks noGrp="1"/>
          </p:cNvSpPr>
          <p:nvPr>
            <p:ph type="title"/>
          </p:nvPr>
        </p:nvSpPr>
        <p:spPr/>
        <p:txBody>
          <a:bodyPr/>
          <a:lstStyle/>
          <a:p>
            <a:r>
              <a:rPr lang="sr-Cyrl-RS" dirty="0"/>
              <a:t>Резултати</a:t>
            </a:r>
          </a:p>
        </p:txBody>
      </p:sp>
      <p:sp>
        <p:nvSpPr>
          <p:cNvPr id="3" name="Content Placeholder 2">
            <a:extLst>
              <a:ext uri="{FF2B5EF4-FFF2-40B4-BE49-F238E27FC236}">
                <a16:creationId xmlns:a16="http://schemas.microsoft.com/office/drawing/2014/main" id="{8B8F08B5-29A4-D8CD-90EF-FB17211BC83A}"/>
              </a:ext>
            </a:extLst>
          </p:cNvPr>
          <p:cNvSpPr>
            <a:spLocks noGrp="1"/>
          </p:cNvSpPr>
          <p:nvPr>
            <p:ph idx="1"/>
          </p:nvPr>
        </p:nvSpPr>
        <p:spPr>
          <a:xfrm>
            <a:off x="691090" y="1380469"/>
            <a:ext cx="3596217" cy="643269"/>
          </a:xfrm>
        </p:spPr>
        <p:txBody>
          <a:bodyPr>
            <a:normAutofit/>
          </a:bodyPr>
          <a:lstStyle/>
          <a:p>
            <a:r>
              <a:rPr lang="sr-Cyrl-RS" sz="2000" dirty="0"/>
              <a:t>Тачност </a:t>
            </a:r>
            <a:r>
              <a:rPr lang="sr-Cyrl-RS" sz="2000" dirty="0" err="1"/>
              <a:t>валидације</a:t>
            </a:r>
            <a:r>
              <a:rPr lang="sr-Cyrl-RS" sz="2000" dirty="0"/>
              <a:t> – 0.9461 </a:t>
            </a:r>
          </a:p>
        </p:txBody>
      </p:sp>
      <p:pic>
        <p:nvPicPr>
          <p:cNvPr id="4" name="Picture 3">
            <a:extLst>
              <a:ext uri="{FF2B5EF4-FFF2-40B4-BE49-F238E27FC236}">
                <a16:creationId xmlns:a16="http://schemas.microsoft.com/office/drawing/2014/main" id="{398991C2-9DC4-D784-3C14-93D782894D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184" y="1666984"/>
            <a:ext cx="4558030" cy="3418205"/>
          </a:xfrm>
          <a:prstGeom prst="rect">
            <a:avLst/>
          </a:prstGeom>
          <a:noFill/>
          <a:ln>
            <a:noFill/>
          </a:ln>
        </p:spPr>
      </p:pic>
      <p:pic>
        <p:nvPicPr>
          <p:cNvPr id="5" name="Picture 4">
            <a:extLst>
              <a:ext uri="{FF2B5EF4-FFF2-40B4-BE49-F238E27FC236}">
                <a16:creationId xmlns:a16="http://schemas.microsoft.com/office/drawing/2014/main" id="{2DF782EB-00D6-30C6-C3BC-A029C3E652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1664" y="1666984"/>
            <a:ext cx="4559935" cy="3419475"/>
          </a:xfrm>
          <a:prstGeom prst="rect">
            <a:avLst/>
          </a:prstGeom>
          <a:noFill/>
          <a:ln>
            <a:noFill/>
          </a:ln>
        </p:spPr>
      </p:pic>
      <p:sp>
        <p:nvSpPr>
          <p:cNvPr id="8" name="Content Placeholder 2">
            <a:extLst>
              <a:ext uri="{FF2B5EF4-FFF2-40B4-BE49-F238E27FC236}">
                <a16:creationId xmlns:a16="http://schemas.microsoft.com/office/drawing/2014/main" id="{C3000D25-AB21-A895-B843-720AAFF49A14}"/>
              </a:ext>
            </a:extLst>
          </p:cNvPr>
          <p:cNvSpPr txBox="1">
            <a:spLocks/>
          </p:cNvSpPr>
          <p:nvPr/>
        </p:nvSpPr>
        <p:spPr>
          <a:xfrm>
            <a:off x="5393477" y="1380469"/>
            <a:ext cx="359621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Губици – 0.0979 </a:t>
            </a:r>
          </a:p>
        </p:txBody>
      </p:sp>
      <p:sp>
        <p:nvSpPr>
          <p:cNvPr id="10" name="Content Placeholder 2">
            <a:extLst>
              <a:ext uri="{FF2B5EF4-FFF2-40B4-BE49-F238E27FC236}">
                <a16:creationId xmlns:a16="http://schemas.microsoft.com/office/drawing/2014/main" id="{AAD8D68D-4E46-971D-C0A5-1BA15FC8517A}"/>
              </a:ext>
            </a:extLst>
          </p:cNvPr>
          <p:cNvSpPr txBox="1">
            <a:spLocks/>
          </p:cNvSpPr>
          <p:nvPr/>
        </p:nvSpPr>
        <p:spPr>
          <a:xfrm>
            <a:off x="546732" y="873483"/>
            <a:ext cx="565086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Конволутивна неуронска мрежа</a:t>
            </a:r>
          </a:p>
        </p:txBody>
      </p:sp>
    </p:spTree>
    <p:extLst>
      <p:ext uri="{BB962C8B-B14F-4D97-AF65-F5344CB8AC3E}">
        <p14:creationId xmlns:p14="http://schemas.microsoft.com/office/powerpoint/2010/main" val="9867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F569-08A4-451C-FC06-2F8C0201D77F}"/>
              </a:ext>
            </a:extLst>
          </p:cNvPr>
          <p:cNvSpPr>
            <a:spLocks noGrp="1"/>
          </p:cNvSpPr>
          <p:nvPr>
            <p:ph type="title"/>
          </p:nvPr>
        </p:nvSpPr>
        <p:spPr/>
        <p:txBody>
          <a:bodyPr/>
          <a:lstStyle/>
          <a:p>
            <a:r>
              <a:rPr lang="sr-Cyrl-RS" dirty="0"/>
              <a:t>Резултати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3EDD07-6BA5-E979-DB82-939558792127}"/>
                  </a:ext>
                </a:extLst>
              </p:cNvPr>
              <p:cNvSpPr>
                <a:spLocks noGrp="1"/>
              </p:cNvSpPr>
              <p:nvPr>
                <p:ph idx="1"/>
              </p:nvPr>
            </p:nvSpPr>
            <p:spPr>
              <a:xfrm>
                <a:off x="628649" y="1156098"/>
                <a:ext cx="8422217" cy="3263504"/>
              </a:xfrm>
            </p:spPr>
            <p:txBody>
              <a:bodyPr>
                <a:normAutofit fontScale="92500"/>
              </a:bodyPr>
              <a:lstStyle/>
              <a:p>
                <a:r>
                  <a:rPr lang="sr-Cyrl-RS" dirty="0"/>
                  <a:t>Лонгитудинални ПИД контролер</a:t>
                </a:r>
              </a:p>
              <a:p>
                <a:pPr lvl="1"/>
                <a:r>
                  <a:rPr lang="sr-Cyrl-RS" dirty="0"/>
                  <a:t>Мрежа претраживања</a:t>
                </a:r>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36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24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1400" dirty="0"/>
              </a:p>
              <a:p>
                <a:pPr lvl="1"/>
                <a:r>
                  <a:rPr lang="sr-Cyrl-RS" dirty="0"/>
                  <a:t>Функција доброте</a:t>
                </a:r>
              </a:p>
              <a:p>
                <a:pPr lvl="2"/>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sr-Cyrl-RS" sz="3200" i="1">
                            <a:effectLst/>
                            <a:latin typeface="Cambria Math" panose="02040503050406030204" pitchFamily="18" charset="0"/>
                          </a:rPr>
                        </m:ctrlPr>
                      </m:fPr>
                      <m:num>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num>
                      <m:den>
                        <m:sSub>
                          <m:sSubPr>
                            <m:ctrlPr>
                              <a:rPr lang="sr-Cyrl-RS" sz="3200" i="1">
                                <a:effectLst/>
                                <a:latin typeface="Cambria Math" panose="02040503050406030204" pitchFamily="18" charset="0"/>
                              </a:rPr>
                            </m:ctrlPr>
                          </m:sSubPr>
                          <m:e>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r>
                      <a:rPr lang="sr-Cyrl-RS"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sr-Cyrl-RS" dirty="0"/>
              </a:p>
            </p:txBody>
          </p:sp>
        </mc:Choice>
        <mc:Fallback xmlns="">
          <p:sp>
            <p:nvSpPr>
              <p:cNvPr id="3" name="Content Placeholder 2">
                <a:extLst>
                  <a:ext uri="{FF2B5EF4-FFF2-40B4-BE49-F238E27FC236}">
                    <a16:creationId xmlns:a16="http://schemas.microsoft.com/office/drawing/2014/main" id="{303EDD07-6BA5-E979-DB82-939558792127}"/>
                  </a:ext>
                </a:extLst>
              </p:cNvPr>
              <p:cNvSpPr>
                <a:spLocks noGrp="1" noRot="1" noChangeAspect="1" noMove="1" noResize="1" noEditPoints="1" noAdjustHandles="1" noChangeArrowheads="1" noChangeShapeType="1" noTextEdit="1"/>
              </p:cNvSpPr>
              <p:nvPr>
                <p:ph idx="1"/>
              </p:nvPr>
            </p:nvSpPr>
            <p:spPr>
              <a:xfrm>
                <a:off x="628649" y="1156098"/>
                <a:ext cx="8422217" cy="3263504"/>
              </a:xfrm>
              <a:blipFill>
                <a:blip r:embed="rId3"/>
                <a:stretch>
                  <a:fillRect l="-651" t="-2991"/>
                </a:stretch>
              </a:blipFill>
            </p:spPr>
            <p:txBody>
              <a:bodyPr/>
              <a:lstStyle/>
              <a:p>
                <a:r>
                  <a:rPr lang="sr-Cyrl-RS">
                    <a:noFill/>
                  </a:rPr>
                  <a:t> </a:t>
                </a:r>
              </a:p>
            </p:txBody>
          </p:sp>
        </mc:Fallback>
      </mc:AlternateContent>
      <p:graphicFrame>
        <p:nvGraphicFramePr>
          <p:cNvPr id="4" name="Table 3">
            <a:extLst>
              <a:ext uri="{FF2B5EF4-FFF2-40B4-BE49-F238E27FC236}">
                <a16:creationId xmlns:a16="http://schemas.microsoft.com/office/drawing/2014/main" id="{F50CA484-2E0B-67CE-3E1C-C766C45D87FE}"/>
              </a:ext>
            </a:extLst>
          </p:cNvPr>
          <p:cNvGraphicFramePr>
            <a:graphicFrameLocks noGrp="1"/>
          </p:cNvGraphicFramePr>
          <p:nvPr>
            <p:extLst>
              <p:ext uri="{D42A27DB-BD31-4B8C-83A1-F6EECF244321}">
                <p14:modId xmlns:p14="http://schemas.microsoft.com/office/powerpoint/2010/main" val="2633894074"/>
              </p:ext>
            </p:extLst>
          </p:nvPr>
        </p:nvGraphicFramePr>
        <p:xfrm>
          <a:off x="4267200" y="3361840"/>
          <a:ext cx="3556000" cy="1337160"/>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2501826251"/>
                    </a:ext>
                  </a:extLst>
                </a:gridCol>
                <a:gridCol w="1778000">
                  <a:extLst>
                    <a:ext uri="{9D8B030D-6E8A-4147-A177-3AD203B41FA5}">
                      <a16:colId xmlns:a16="http://schemas.microsoft.com/office/drawing/2014/main" val="3871581208"/>
                    </a:ext>
                  </a:extLst>
                </a:gridCol>
              </a:tblGrid>
              <a:tr h="334290">
                <a:tc>
                  <a:txBody>
                    <a:bodyPr/>
                    <a:lstStyle/>
                    <a:p>
                      <a:pPr marL="0" marR="0" indent="0" algn="ctr">
                        <a:lnSpc>
                          <a:spcPct val="150000"/>
                        </a:lnSpc>
                        <a:spcBef>
                          <a:spcPts val="0"/>
                        </a:spcBef>
                        <a:spcAft>
                          <a:spcPts val="0"/>
                        </a:spcAft>
                      </a:pPr>
                      <a:r>
                        <a:rPr lang="sr-Cyrl-RS" sz="1400" dirty="0">
                          <a:effectLst/>
                        </a:rPr>
                        <a:t>Коефицијент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Вредност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5578275"/>
                  </a:ext>
                </a:extLst>
              </a:tr>
              <a:tr h="334290">
                <a:tc>
                  <a:txBody>
                    <a:bodyPr/>
                    <a:lstStyle/>
                    <a:p>
                      <a:pPr marL="0" marR="0" indent="0" algn="ctr">
                        <a:lnSpc>
                          <a:spcPct val="150000"/>
                        </a:lnSpc>
                        <a:spcBef>
                          <a:spcPts val="0"/>
                        </a:spcBef>
                        <a:spcAft>
                          <a:spcPts val="0"/>
                        </a:spcAft>
                      </a:pPr>
                      <a:r>
                        <a:rPr lang="en-US" sz="1400" dirty="0" err="1">
                          <a:effectLst/>
                        </a:rPr>
                        <a:t>K</a:t>
                      </a:r>
                      <a:r>
                        <a:rPr lang="en-US" sz="1400" baseline="-25000" dirty="0" err="1">
                          <a:effectLst/>
                        </a:rPr>
                        <a:t>p</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1.0</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11527509"/>
                  </a:ext>
                </a:extLst>
              </a:tr>
              <a:tr h="334290">
                <a:tc>
                  <a:txBody>
                    <a:bodyPr/>
                    <a:lstStyle/>
                    <a:p>
                      <a:pPr marL="0" marR="0" indent="0" algn="ctr">
                        <a:lnSpc>
                          <a:spcPct val="150000"/>
                        </a:lnSpc>
                        <a:spcBef>
                          <a:spcPts val="0"/>
                        </a:spcBef>
                        <a:spcAft>
                          <a:spcPts val="0"/>
                        </a:spcAft>
                      </a:pPr>
                      <a:r>
                        <a:rPr lang="en-US" sz="1400" dirty="0">
                          <a:effectLst/>
                        </a:rPr>
                        <a:t>K</a:t>
                      </a:r>
                      <a:r>
                        <a:rPr lang="en-US" sz="1400" baseline="-25000" dirty="0">
                          <a:effectLst/>
                        </a:rPr>
                        <a:t>i</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0.8</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15022939"/>
                  </a:ext>
                </a:extLst>
              </a:tr>
              <a:tr h="334290">
                <a:tc>
                  <a:txBody>
                    <a:bodyPr/>
                    <a:lstStyle/>
                    <a:p>
                      <a:pPr marL="0" marR="0" indent="0" algn="ctr">
                        <a:lnSpc>
                          <a:spcPct val="150000"/>
                        </a:lnSpc>
                        <a:spcBef>
                          <a:spcPts val="0"/>
                        </a:spcBef>
                        <a:spcAft>
                          <a:spcPts val="0"/>
                        </a:spcAft>
                      </a:pPr>
                      <a:r>
                        <a:rPr lang="en-US" sz="1400">
                          <a:effectLst/>
                        </a:rPr>
                        <a:t>K</a:t>
                      </a:r>
                      <a:r>
                        <a:rPr lang="en-US" sz="1400" baseline="-25000">
                          <a:effectLst/>
                        </a:rPr>
                        <a:t>d</a:t>
                      </a:r>
                      <a:endParaRPr lang="sr-Cyrl-R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0.1</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11478001"/>
                  </a:ext>
                </a:extLst>
              </a:tr>
            </a:tbl>
          </a:graphicData>
        </a:graphic>
      </p:graphicFrame>
    </p:spTree>
    <p:extLst>
      <p:ext uri="{BB962C8B-B14F-4D97-AF65-F5344CB8AC3E}">
        <p14:creationId xmlns:p14="http://schemas.microsoft.com/office/powerpoint/2010/main" val="225360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1AF5-3A41-A0F9-6535-8647BE9EDE54}"/>
              </a:ext>
            </a:extLst>
          </p:cNvPr>
          <p:cNvSpPr>
            <a:spLocks noGrp="1"/>
          </p:cNvSpPr>
          <p:nvPr>
            <p:ph type="title"/>
          </p:nvPr>
        </p:nvSpPr>
        <p:spPr/>
        <p:txBody>
          <a:bodyPr/>
          <a:lstStyle/>
          <a:p>
            <a:r>
              <a:rPr lang="sr-Cyrl-RS" dirty="0"/>
              <a:t>Бонус: </a:t>
            </a:r>
            <a:r>
              <a:rPr lang="en-US" i="1" dirty="0" err="1"/>
              <a:t>SimScenarioRunner</a:t>
            </a:r>
            <a:endParaRPr lang="sr-Cyrl-RS" i="1" dirty="0"/>
          </a:p>
        </p:txBody>
      </p:sp>
      <p:pic>
        <p:nvPicPr>
          <p:cNvPr id="4" name="Picture 3" descr="Diagram&#10;&#10;Description automatically generated">
            <a:extLst>
              <a:ext uri="{FF2B5EF4-FFF2-40B4-BE49-F238E27FC236}">
                <a16:creationId xmlns:a16="http://schemas.microsoft.com/office/drawing/2014/main" id="{32DFF355-2D60-9A4B-8E32-BB2D07B5DFAA}"/>
              </a:ext>
            </a:extLst>
          </p:cNvPr>
          <p:cNvPicPr>
            <a:picLocks noChangeAspect="1"/>
          </p:cNvPicPr>
          <p:nvPr/>
        </p:nvPicPr>
        <p:blipFill>
          <a:blip r:embed="rId3"/>
          <a:stretch>
            <a:fillRect/>
          </a:stretch>
        </p:blipFill>
        <p:spPr>
          <a:xfrm>
            <a:off x="644207" y="2113595"/>
            <a:ext cx="8119066" cy="3092345"/>
          </a:xfrm>
          <a:prstGeom prst="rect">
            <a:avLst/>
          </a:prstGeom>
        </p:spPr>
      </p:pic>
      <p:sp>
        <p:nvSpPr>
          <p:cNvPr id="5" name="Content Placeholder 2">
            <a:extLst>
              <a:ext uri="{FF2B5EF4-FFF2-40B4-BE49-F238E27FC236}">
                <a16:creationId xmlns:a16="http://schemas.microsoft.com/office/drawing/2014/main" id="{894702A4-75AA-2617-0E97-437C02C393EE}"/>
              </a:ext>
            </a:extLst>
          </p:cNvPr>
          <p:cNvSpPr>
            <a:spLocks noGrp="1"/>
          </p:cNvSpPr>
          <p:nvPr>
            <p:ph idx="1"/>
          </p:nvPr>
        </p:nvSpPr>
        <p:spPr>
          <a:xfrm>
            <a:off x="835023" y="937785"/>
            <a:ext cx="3736977" cy="1143205"/>
          </a:xfrm>
        </p:spPr>
        <p:txBody>
          <a:bodyPr>
            <a:normAutofit/>
          </a:bodyPr>
          <a:lstStyle/>
          <a:p>
            <a:r>
              <a:rPr lang="sr-Cyrl-RS" sz="1800" i="1" dirty="0" err="1">
                <a:effectLst/>
                <a:latin typeface="Times New Roman" panose="02020603050405020304" pitchFamily="18" charset="0"/>
                <a:ea typeface="Times New Roman" panose="02020603050405020304" pitchFamily="18" charset="0"/>
              </a:rPr>
              <a:t>initScenario</a:t>
            </a:r>
            <a:endParaRPr lang="sr-Cyrl-RS" sz="1800" dirty="0">
              <a:effectLst/>
              <a:latin typeface="Times New Roman" panose="02020603050405020304" pitchFamily="18" charset="0"/>
              <a:ea typeface="Times New Roman" panose="02020603050405020304" pitchFamily="18" charset="0"/>
            </a:endParaRPr>
          </a:p>
          <a:p>
            <a:r>
              <a:rPr lang="sr-Cyrl-RS" sz="1800" i="1" dirty="0" err="1">
                <a:effectLst/>
                <a:latin typeface="Times New Roman" panose="02020603050405020304" pitchFamily="18" charset="0"/>
                <a:ea typeface="Times New Roman" panose="02020603050405020304" pitchFamily="18" charset="0"/>
              </a:rPr>
              <a:t>nextScenario</a:t>
            </a:r>
            <a:r>
              <a:rPr lang="sr-Cyrl-RS" sz="1800" dirty="0">
                <a:effectLst/>
                <a:latin typeface="Times New Roman" panose="02020603050405020304" pitchFamily="18" charset="0"/>
                <a:ea typeface="Times New Roman" panose="02020603050405020304" pitchFamily="18" charset="0"/>
              </a:rPr>
              <a:t> </a:t>
            </a:r>
          </a:p>
          <a:p>
            <a:r>
              <a:rPr lang="sr-Cyrl-RS" sz="1800" i="1" dirty="0" err="1">
                <a:effectLst/>
                <a:latin typeface="Times New Roman" panose="02020603050405020304" pitchFamily="18" charset="0"/>
                <a:ea typeface="Times New Roman" panose="02020603050405020304" pitchFamily="18" charset="0"/>
              </a:rPr>
              <a:t>periodicSimScenarioRunner</a:t>
            </a:r>
            <a:r>
              <a:rPr lang="sr-Cyrl-RS" sz="1800" dirty="0">
                <a:effectLst/>
                <a:latin typeface="Times New Roman" panose="02020603050405020304" pitchFamily="18" charset="0"/>
                <a:ea typeface="Times New Roman" panose="02020603050405020304" pitchFamily="18" charset="0"/>
              </a:rPr>
              <a:t> </a:t>
            </a:r>
            <a:endParaRPr lang="sr-Cyrl-RS" sz="2000" dirty="0"/>
          </a:p>
        </p:txBody>
      </p:sp>
    </p:spTree>
    <p:extLst>
      <p:ext uri="{BB962C8B-B14F-4D97-AF65-F5344CB8AC3E}">
        <p14:creationId xmlns:p14="http://schemas.microsoft.com/office/powerpoint/2010/main" val="384446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5785-85AC-D7B9-3D5E-76BD4BB1F2A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5D8A9449-BA17-0AC4-28FB-EA9D06846860}"/>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211988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C445-2348-3734-057B-6419059B68D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AB07F37A-8B4F-CB54-B634-8328891F45CD}"/>
              </a:ext>
            </a:extLst>
          </p:cNvPr>
          <p:cNvSpPr>
            <a:spLocks noGrp="1"/>
          </p:cNvSpPr>
          <p:nvPr>
            <p:ph idx="1"/>
          </p:nvPr>
        </p:nvSpPr>
        <p:spPr/>
        <p:txBody>
          <a:bodyPr/>
          <a:lstStyle/>
          <a:p>
            <a:r>
              <a:rPr lang="sr-Cyrl-RS" dirty="0"/>
              <a:t>Хвала на пажњи!</a:t>
            </a:r>
          </a:p>
          <a:p>
            <a:endParaRPr lang="sr-Cyrl-RS" dirty="0"/>
          </a:p>
        </p:txBody>
      </p:sp>
    </p:spTree>
    <p:extLst>
      <p:ext uri="{BB962C8B-B14F-4D97-AF65-F5344CB8AC3E}">
        <p14:creationId xmlns:p14="http://schemas.microsoft.com/office/powerpoint/2010/main" val="19211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CF0D-6CBB-E885-BD20-99A02A97E29B}"/>
              </a:ext>
            </a:extLst>
          </p:cNvPr>
          <p:cNvSpPr>
            <a:spLocks noGrp="1"/>
          </p:cNvSpPr>
          <p:nvPr>
            <p:ph type="title"/>
          </p:nvPr>
        </p:nvSpPr>
        <p:spPr/>
        <p:txBody>
          <a:bodyPr/>
          <a:lstStyle/>
          <a:p>
            <a:r>
              <a:rPr lang="sr-Cyrl-RS" dirty="0"/>
              <a:t>Увод</a:t>
            </a:r>
          </a:p>
        </p:txBody>
      </p:sp>
      <p:sp>
        <p:nvSpPr>
          <p:cNvPr id="3" name="Content Placeholder 2">
            <a:extLst>
              <a:ext uri="{FF2B5EF4-FFF2-40B4-BE49-F238E27FC236}">
                <a16:creationId xmlns:a16="http://schemas.microsoft.com/office/drawing/2014/main" id="{90130F54-3368-09AF-AF43-755EB45F85FA}"/>
              </a:ext>
            </a:extLst>
          </p:cNvPr>
          <p:cNvSpPr>
            <a:spLocks noGrp="1"/>
          </p:cNvSpPr>
          <p:nvPr>
            <p:ph idx="1"/>
          </p:nvPr>
        </p:nvSpPr>
        <p:spPr/>
        <p:txBody>
          <a:bodyPr>
            <a:normAutofit lnSpcReduction="10000"/>
          </a:bodyPr>
          <a:lstStyle/>
          <a:p>
            <a:r>
              <a:rPr lang="sr-Cyrl-RS" dirty="0"/>
              <a:t>Уграђени системи</a:t>
            </a:r>
          </a:p>
          <a:p>
            <a:r>
              <a:rPr lang="sr-Cyrl-RS" dirty="0"/>
              <a:t>Аутомобилска индустрија</a:t>
            </a:r>
          </a:p>
          <a:p>
            <a:r>
              <a:rPr lang="sr-Cyrl-RS" dirty="0"/>
              <a:t>Машинско учење / Дубоко учење / Вештачке неуронске мреже</a:t>
            </a:r>
          </a:p>
          <a:p>
            <a:r>
              <a:rPr lang="sr-Cyrl-RS" dirty="0"/>
              <a:t>Системи аутоматског управљања</a:t>
            </a:r>
          </a:p>
          <a:p>
            <a:r>
              <a:rPr lang="sr-Cyrl-RS" dirty="0"/>
              <a:t>Циљ – реализовати систем за адаптивно одржавање растојања између возила</a:t>
            </a:r>
          </a:p>
        </p:txBody>
      </p:sp>
    </p:spTree>
    <p:extLst>
      <p:ext uri="{BB962C8B-B14F-4D97-AF65-F5344CB8AC3E}">
        <p14:creationId xmlns:p14="http://schemas.microsoft.com/office/powerpoint/2010/main" val="142243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968F-72D8-408F-3278-DCC770245D0E}"/>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7ABB92E3-D34E-E45B-BCC6-1F9AE005D829}"/>
              </a:ext>
            </a:extLst>
          </p:cNvPr>
          <p:cNvSpPr>
            <a:spLocks noGrp="1"/>
          </p:cNvSpPr>
          <p:nvPr>
            <p:ph idx="1"/>
          </p:nvPr>
        </p:nvSpPr>
        <p:spPr>
          <a:xfrm>
            <a:off x="628650" y="1369219"/>
            <a:ext cx="4002617" cy="514350"/>
          </a:xfrm>
        </p:spPr>
        <p:txBody>
          <a:bodyPr/>
          <a:lstStyle/>
          <a:p>
            <a:r>
              <a:rPr lang="sr-Cyrl-RS" dirty="0"/>
              <a:t>ПИД контролер</a:t>
            </a:r>
          </a:p>
        </p:txBody>
      </p:sp>
      <p:pic>
        <p:nvPicPr>
          <p:cNvPr id="4" name="Picture 3">
            <a:extLst>
              <a:ext uri="{FF2B5EF4-FFF2-40B4-BE49-F238E27FC236}">
                <a16:creationId xmlns:a16="http://schemas.microsoft.com/office/drawing/2014/main" id="{88B9828F-2E11-06EF-B478-998219145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52430"/>
            <a:ext cx="5727700" cy="2120900"/>
          </a:xfrm>
          <a:prstGeom prst="rect">
            <a:avLst/>
          </a:prstGeom>
          <a:noFill/>
          <a:ln>
            <a:noFill/>
          </a:ln>
        </p:spPr>
      </p:pic>
      <p:sp>
        <p:nvSpPr>
          <p:cNvPr id="5" name="Content Placeholder 2">
            <a:extLst>
              <a:ext uri="{FF2B5EF4-FFF2-40B4-BE49-F238E27FC236}">
                <a16:creationId xmlns:a16="http://schemas.microsoft.com/office/drawing/2014/main" id="{E9A7F8F3-5905-B498-40FA-7599731C4E40}"/>
              </a:ext>
            </a:extLst>
          </p:cNvPr>
          <p:cNvSpPr txBox="1">
            <a:spLocks/>
          </p:cNvSpPr>
          <p:nvPr/>
        </p:nvSpPr>
        <p:spPr>
          <a:xfrm>
            <a:off x="6800850" y="2337328"/>
            <a:ext cx="4002617" cy="2682346"/>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400" dirty="0"/>
              <a:t>П члан</a:t>
            </a:r>
          </a:p>
          <a:p>
            <a:r>
              <a:rPr lang="sr-Cyrl-RS" sz="2400" dirty="0"/>
              <a:t>И члан</a:t>
            </a:r>
          </a:p>
          <a:p>
            <a:r>
              <a:rPr lang="sr-Cyrl-RS" sz="2400" dirty="0"/>
              <a:t>Д члан</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027845-FC62-B774-CBEA-7FF5E4BE4418}"/>
                  </a:ext>
                </a:extLst>
              </p:cNvPr>
              <p:cNvSpPr txBox="1"/>
              <p:nvPr/>
            </p:nvSpPr>
            <p:spPr>
              <a:xfrm>
                <a:off x="3611245" y="1270527"/>
                <a:ext cx="5242560"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𝜏</m:t>
                              </m:r>
                            </m:e>
                          </m:d>
                          <m:r>
                            <a:rPr lang="sr-Cyrl-RS" i="1">
                              <a:latin typeface="Cambria Math" panose="02040503050406030204" pitchFamily="18" charset="0"/>
                            </a:rPr>
                            <m:t>𝑑</m:t>
                          </m:r>
                          <m:r>
                            <a:rPr lang="sr-Cyrl-RS" i="1">
                              <a:latin typeface="Cambria Math" panose="02040503050406030204" pitchFamily="18" charset="0"/>
                            </a:rPr>
                            <m:t>𝜏</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𝑑𝑒</m:t>
                              </m:r>
                              <m:d>
                                <m:dPr>
                                  <m:ctrlPr>
                                    <a:rPr lang="sr-Cyrl-RS" i="1">
                                      <a:latin typeface="Cambria Math" panose="02040503050406030204" pitchFamily="18" charset="0"/>
                                    </a:rPr>
                                  </m:ctrlPr>
                                </m:dPr>
                                <m:e>
                                  <m:r>
                                    <a:rPr lang="sr-Cyrl-RS" i="1">
                                      <a:latin typeface="Cambria Math" panose="02040503050406030204" pitchFamily="18" charset="0"/>
                                    </a:rPr>
                                    <m:t>𝑡</m:t>
                                  </m:r>
                                </m:e>
                              </m:d>
                            </m:num>
                            <m:den>
                              <m:r>
                                <a:rPr lang="sr-Cyrl-RS" i="1">
                                  <a:latin typeface="Cambria Math" panose="02040503050406030204" pitchFamily="18" charset="0"/>
                                </a:rPr>
                                <m:t>𝑑𝑡</m:t>
                              </m:r>
                            </m:den>
                          </m:f>
                        </m:e>
                      </m:nary>
                    </m:oMath>
                  </m:oMathPara>
                </a14:m>
                <a:endParaRPr lang="sr-Cyrl-RS" dirty="0"/>
              </a:p>
            </p:txBody>
          </p:sp>
        </mc:Choice>
        <mc:Fallback xmlns="">
          <p:sp>
            <p:nvSpPr>
              <p:cNvPr id="7" name="TextBox 6">
                <a:extLst>
                  <a:ext uri="{FF2B5EF4-FFF2-40B4-BE49-F238E27FC236}">
                    <a16:creationId xmlns:a16="http://schemas.microsoft.com/office/drawing/2014/main" id="{94027845-FC62-B774-CBEA-7FF5E4BE4418}"/>
                  </a:ext>
                </a:extLst>
              </p:cNvPr>
              <p:cNvSpPr txBox="1">
                <a:spLocks noRot="1" noChangeAspect="1" noMove="1" noResize="1" noEditPoints="1" noAdjustHandles="1" noChangeArrowheads="1" noChangeShapeType="1" noTextEdit="1"/>
              </p:cNvSpPr>
              <p:nvPr/>
            </p:nvSpPr>
            <p:spPr>
              <a:xfrm>
                <a:off x="3611245" y="1270527"/>
                <a:ext cx="5242560" cy="711733"/>
              </a:xfrm>
              <a:prstGeom prst="rect">
                <a:avLst/>
              </a:prstGeom>
              <a:blipFill>
                <a:blip r:embed="rId4"/>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2130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3BC1-820D-20A6-0319-FB5BDA5DD460}"/>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920C904E-481A-00F3-FA86-C263B423645E}"/>
              </a:ext>
            </a:extLst>
          </p:cNvPr>
          <p:cNvSpPr>
            <a:spLocks noGrp="1"/>
          </p:cNvSpPr>
          <p:nvPr>
            <p:ph idx="1"/>
          </p:nvPr>
        </p:nvSpPr>
        <p:spPr>
          <a:xfrm>
            <a:off x="628650" y="1022086"/>
            <a:ext cx="7886700" cy="3263504"/>
          </a:xfrm>
        </p:spPr>
        <p:txBody>
          <a:bodyPr/>
          <a:lstStyle/>
          <a:p>
            <a:r>
              <a:rPr lang="sr-Cyrl-RS" dirty="0"/>
              <a:t>КАРЛА симулатор</a:t>
            </a:r>
          </a:p>
        </p:txBody>
      </p:sp>
      <p:pic>
        <p:nvPicPr>
          <p:cNvPr id="5" name="Picture 4" descr="A picture containing sky, outdoor, scene, way&#10;&#10;Description automatically generated">
            <a:extLst>
              <a:ext uri="{FF2B5EF4-FFF2-40B4-BE49-F238E27FC236}">
                <a16:creationId xmlns:a16="http://schemas.microsoft.com/office/drawing/2014/main" id="{ADB217FA-A230-8008-1C5C-4DB1B538C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8098" y="1459932"/>
            <a:ext cx="5707803" cy="3480368"/>
          </a:xfrm>
          <a:prstGeom prst="rect">
            <a:avLst/>
          </a:prstGeom>
        </p:spPr>
      </p:pic>
    </p:spTree>
    <p:extLst>
      <p:ext uri="{BB962C8B-B14F-4D97-AF65-F5344CB8AC3E}">
        <p14:creationId xmlns:p14="http://schemas.microsoft.com/office/powerpoint/2010/main" val="210888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63A6-38BD-85F8-A3B5-F49920EF4459}"/>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4C928430-4C3D-2DDF-1BCC-2BBAA668C8CD}"/>
              </a:ext>
            </a:extLst>
          </p:cNvPr>
          <p:cNvSpPr>
            <a:spLocks noGrp="1"/>
          </p:cNvSpPr>
          <p:nvPr>
            <p:ph idx="1"/>
          </p:nvPr>
        </p:nvSpPr>
        <p:spPr>
          <a:xfrm>
            <a:off x="628650" y="1278665"/>
            <a:ext cx="7886700" cy="3263504"/>
          </a:xfrm>
        </p:spPr>
        <p:txBody>
          <a:bodyPr/>
          <a:lstStyle/>
          <a:p>
            <a:r>
              <a:rPr lang="sr-Cyrl-RS" dirty="0"/>
              <a:t>Контролна петља система</a:t>
            </a:r>
          </a:p>
        </p:txBody>
      </p:sp>
      <p:pic>
        <p:nvPicPr>
          <p:cNvPr id="4" name="Picture 3">
            <a:extLst>
              <a:ext uri="{FF2B5EF4-FFF2-40B4-BE49-F238E27FC236}">
                <a16:creationId xmlns:a16="http://schemas.microsoft.com/office/drawing/2014/main" id="{2FFE29D8-57EB-8140-4E73-858EB14C97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571750"/>
            <a:ext cx="8100521" cy="1155806"/>
          </a:xfrm>
          <a:prstGeom prst="rect">
            <a:avLst/>
          </a:prstGeom>
          <a:noFill/>
          <a:ln>
            <a:noFill/>
          </a:ln>
        </p:spPr>
      </p:pic>
    </p:spTree>
    <p:extLst>
      <p:ext uri="{BB962C8B-B14F-4D97-AF65-F5344CB8AC3E}">
        <p14:creationId xmlns:p14="http://schemas.microsoft.com/office/powerpoint/2010/main" val="25211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Конволутивна неуронска мрежа</a:t>
            </a:r>
          </a:p>
        </p:txBody>
      </p:sp>
      <p:pic>
        <p:nvPicPr>
          <p:cNvPr id="4" name="Picture 3">
            <a:extLst>
              <a:ext uri="{FF2B5EF4-FFF2-40B4-BE49-F238E27FC236}">
                <a16:creationId xmlns:a16="http://schemas.microsoft.com/office/drawing/2014/main" id="{8AC87872-BFDC-9339-77DD-8103AF30E1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623484"/>
            <a:ext cx="5734050" cy="3149600"/>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6392862" y="2571750"/>
                <a:ext cx="2651125"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6392862" y="2571750"/>
                <a:ext cx="2651125" cy="410497"/>
              </a:xfrm>
              <a:prstGeom prst="rect">
                <a:avLst/>
              </a:prstGeom>
              <a:blipFill>
                <a:blip r:embed="rId4"/>
                <a:stretch>
                  <a:fillRect b="-7463"/>
                </a:stretch>
              </a:blipFill>
            </p:spPr>
            <p:txBody>
              <a:bodyPr/>
              <a:lstStyle/>
              <a:p>
                <a:r>
                  <a:rPr lang="sr-Cyrl-RS">
                    <a:noFill/>
                  </a:rPr>
                  <a:t> </a:t>
                </a:r>
              </a:p>
            </p:txBody>
          </p:sp>
        </mc:Fallback>
      </mc:AlternateContent>
      <p:sp>
        <p:nvSpPr>
          <p:cNvPr id="8" name="Content Placeholder 2">
            <a:extLst>
              <a:ext uri="{FF2B5EF4-FFF2-40B4-BE49-F238E27FC236}">
                <a16:creationId xmlns:a16="http://schemas.microsoft.com/office/drawing/2014/main" id="{FCCA31A4-2DA9-23DE-3F64-7087CA80FBAA}"/>
              </a:ext>
            </a:extLst>
          </p:cNvPr>
          <p:cNvSpPr txBox="1">
            <a:spLocks/>
          </p:cNvSpPr>
          <p:nvPr/>
        </p:nvSpPr>
        <p:spPr>
          <a:xfrm>
            <a:off x="6238875" y="1767153"/>
            <a:ext cx="5610225" cy="94218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 - фотографија</a:t>
            </a:r>
          </a:p>
          <a:p>
            <a:r>
              <a:rPr lang="sr-Cyrl-RS" sz="2000" dirty="0"/>
              <a:t>Излаз</a:t>
            </a:r>
          </a:p>
          <a:p>
            <a:endParaRPr lang="sr-Cyrl-RS" dirty="0"/>
          </a:p>
        </p:txBody>
      </p:sp>
    </p:spTree>
    <p:extLst>
      <p:ext uri="{BB962C8B-B14F-4D97-AF65-F5344CB8AC3E}">
        <p14:creationId xmlns:p14="http://schemas.microsoft.com/office/powerpoint/2010/main" val="31886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Адаптивни блок</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1283759" y="2058428"/>
                <a:ext cx="3186642"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rPr>
                        <m:t>k</m:t>
                      </m:r>
                      <m:r>
                        <a:rPr lang="en-US" b="0" i="1" smtClean="0">
                          <a:latin typeface="Cambria Math" panose="02040503050406030204" pitchFamily="18" charset="0"/>
                        </a:rPr>
                        <m:t>= </m:t>
                      </m:r>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83759" y="2058428"/>
                <a:ext cx="3186642" cy="410497"/>
              </a:xfrm>
              <a:prstGeom prst="rect">
                <a:avLst/>
              </a:prstGeom>
              <a:blipFill>
                <a:blip r:embed="rId3"/>
                <a:stretch>
                  <a:fillRect b="-7463"/>
                </a:stretch>
              </a:blipFill>
            </p:spPr>
            <p:txBody>
              <a:bodyPr/>
              <a:lstStyle/>
              <a:p>
                <a:r>
                  <a:rPr lang="sr-Cyrl-RS">
                    <a:noFill/>
                  </a:rPr>
                  <a:t> </a:t>
                </a:r>
              </a:p>
            </p:txBody>
          </p:sp>
        </mc:Fallback>
      </mc:AlternateContent>
      <p:pic>
        <p:nvPicPr>
          <p:cNvPr id="7" name="Picture 6">
            <a:extLst>
              <a:ext uri="{FF2B5EF4-FFF2-40B4-BE49-F238E27FC236}">
                <a16:creationId xmlns:a16="http://schemas.microsoft.com/office/drawing/2014/main" id="{68309B5F-4E6D-87B9-6C24-E5629C3160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739" y="2919095"/>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2319868" y="2585711"/>
            <a:ext cx="1727200" cy="1155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077384" y="1749327"/>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14385" y="1745935"/>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702EB5-97A1-9690-BBB5-8281230C1EBE}"/>
                  </a:ext>
                </a:extLst>
              </p:cNvPr>
              <p:cNvSpPr txBox="1"/>
              <p:nvPr/>
            </p:nvSpPr>
            <p:spPr>
              <a:xfrm>
                <a:off x="5398668" y="2115155"/>
                <a:ext cx="31272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r-Cyrl-R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sr-Cyrl-RS" b="0" i="1" smtClean="0">
                          <a:latin typeface="Cambria Math" panose="02040503050406030204" pitchFamily="18" charset="0"/>
                        </a:rPr>
                        <m:t>жељена брзина кретања</m:t>
                      </m:r>
                    </m:oMath>
                  </m:oMathPara>
                </a14:m>
                <a:endParaRPr lang="sr-Cyrl-RS" dirty="0"/>
              </a:p>
            </p:txBody>
          </p:sp>
        </mc:Choice>
        <mc:Fallback xmlns="">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398668" y="2115155"/>
                <a:ext cx="3127266" cy="276999"/>
              </a:xfrm>
              <a:prstGeom prst="rect">
                <a:avLst/>
              </a:prstGeom>
              <a:blipFill>
                <a:blip r:embed="rId5"/>
                <a:stretch>
                  <a:fillRect l="-585" t="-2222" r="-1559" b="-35556"/>
                </a:stretch>
              </a:blipFill>
            </p:spPr>
            <p:txBody>
              <a:bodyPr/>
              <a:lstStyle/>
              <a:p>
                <a:r>
                  <a:rPr lang="sr-Cyrl-RS">
                    <a:noFill/>
                  </a:rPr>
                  <a:t> </a:t>
                </a:r>
              </a:p>
            </p:txBody>
          </p:sp>
        </mc:Fallback>
      </mc:AlternateContent>
    </p:spTree>
    <p:extLst>
      <p:ext uri="{BB962C8B-B14F-4D97-AF65-F5344CB8AC3E}">
        <p14:creationId xmlns:p14="http://schemas.microsoft.com/office/powerpoint/2010/main" val="365068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Лонгитудинални ПИД контролер</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1298576" y="2081640"/>
                <a:ext cx="3239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sr-Cyrl-R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sr-Cyrl-RS" b="0" i="1" smtClean="0">
                              <a:latin typeface="Cambria Math" panose="02040503050406030204" pitchFamily="18" charset="0"/>
                            </a:rPr>
                            <m:t>−</m:t>
                          </m:r>
                          <m:r>
                            <a:rPr lang="en-US" b="0" i="1" smtClean="0">
                              <a:latin typeface="Cambria Math" panose="02040503050406030204" pitchFamily="18" charset="0"/>
                            </a:rPr>
                            <m:t>𝑣</m:t>
                          </m:r>
                        </m:e>
                      </m:d>
                      <m:r>
                        <a:rPr lang="en-US" i="1">
                          <a:latin typeface="Cambria Math" panose="02040503050406030204" pitchFamily="18" charset="0"/>
                        </a:rPr>
                        <m:t>−</m:t>
                      </m:r>
                      <m:r>
                        <a:rPr lang="sr-Cyrl-RS" b="0" i="1" smtClean="0">
                          <a:latin typeface="Cambria Math" panose="02040503050406030204" pitchFamily="18" charset="0"/>
                        </a:rPr>
                        <m:t>сигнал грешке</m:t>
                      </m:r>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98576" y="2081640"/>
                <a:ext cx="3239557" cy="369332"/>
              </a:xfrm>
              <a:prstGeom prst="rect">
                <a:avLst/>
              </a:prstGeom>
              <a:blipFill>
                <a:blip r:embed="rId3"/>
                <a:stretch>
                  <a:fillRect b="-6557"/>
                </a:stretch>
              </a:blipFill>
            </p:spPr>
            <p:txBody>
              <a:bodyPr/>
              <a:lstStyle/>
              <a:p>
                <a:r>
                  <a:rPr lang="sr-Cyrl-RS">
                    <a:noFill/>
                  </a:rPr>
                  <a:t> </a:t>
                </a:r>
              </a:p>
            </p:txBody>
          </p:sp>
        </mc:Fallback>
      </mc:AlternateContent>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110193" y="1791509"/>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71534" y="1787393"/>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702EB5-97A1-9690-BBB5-8281230C1EBE}"/>
                  </a:ext>
                </a:extLst>
              </p:cNvPr>
              <p:cNvSpPr txBox="1"/>
              <p:nvPr/>
            </p:nvSpPr>
            <p:spPr>
              <a:xfrm>
                <a:off x="5591407" y="2127806"/>
                <a:ext cx="24424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−контролн</m:t>
                      </m:r>
                      <m:r>
                        <a:rPr lang="sr-Cyrl-RS" b="0" i="1" smtClean="0">
                          <a:latin typeface="Cambria Math" panose="02040503050406030204" pitchFamily="18" charset="0"/>
                        </a:rPr>
                        <m:t>и сигнал</m:t>
                      </m:r>
                    </m:oMath>
                  </m:oMathPara>
                </a14:m>
                <a:endParaRPr lang="sr-Cyrl-RS" dirty="0"/>
              </a:p>
            </p:txBody>
          </p:sp>
        </mc:Choice>
        <mc:Fallback xmlns="">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591407" y="2127806"/>
                <a:ext cx="2442400" cy="276999"/>
              </a:xfrm>
              <a:prstGeom prst="rect">
                <a:avLst/>
              </a:prstGeom>
              <a:blipFill>
                <a:blip r:embed="rId4"/>
                <a:stretch>
                  <a:fillRect l="-998" r="-998" b="-26667"/>
                </a:stretch>
              </a:blipFill>
            </p:spPr>
            <p:txBody>
              <a:bodyPr/>
              <a:lstStyle/>
              <a:p>
                <a:r>
                  <a:rPr lang="sr-Cyrl-RS">
                    <a:noFill/>
                  </a:rPr>
                  <a:t> </a:t>
                </a:r>
              </a:p>
            </p:txBody>
          </p:sp>
        </mc:Fallback>
      </mc:AlternateContent>
      <p:pic>
        <p:nvPicPr>
          <p:cNvPr id="11" name="Picture 10">
            <a:extLst>
              <a:ext uri="{FF2B5EF4-FFF2-40B4-BE49-F238E27FC236}">
                <a16:creationId xmlns:a16="http://schemas.microsoft.com/office/drawing/2014/main" id="{DC60EE3D-4137-7852-74E5-67991B0544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825" y="3124430"/>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4538133" y="2835990"/>
            <a:ext cx="2125133" cy="1085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52C3F12-75CA-4CB2-7920-0AA5037F04F1}"/>
                  </a:ext>
                </a:extLst>
              </p:cNvPr>
              <p:cNvSpPr txBox="1"/>
              <p:nvPr/>
            </p:nvSpPr>
            <p:spPr>
              <a:xfrm>
                <a:off x="1570566" y="4319800"/>
                <a:ext cx="6002867"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r>
                            <a:rPr lang="sr-Cyrl-RS" i="1">
                              <a:latin typeface="Cambria Math" panose="02040503050406030204" pitchFamily="18" charset="0"/>
                            </a:rPr>
                            <m:t>𝑑𝑡</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m:t>
                              </m:r>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num>
                            <m:den>
                              <m:r>
                                <a:rPr lang="sr-Cyrl-RS" i="1">
                                  <a:latin typeface="Cambria Math" panose="02040503050406030204" pitchFamily="18" charset="0"/>
                                </a:rPr>
                                <m:t>𝑑𝑡</m:t>
                              </m:r>
                            </m:den>
                          </m:f>
                        </m:e>
                      </m:nary>
                    </m:oMath>
                  </m:oMathPara>
                </a14:m>
                <a:endParaRPr lang="sr-Cyrl-RS" dirty="0"/>
              </a:p>
            </p:txBody>
          </p:sp>
        </mc:Choice>
        <mc:Fallback xmlns="">
          <p:sp>
            <p:nvSpPr>
              <p:cNvPr id="15" name="TextBox 14">
                <a:extLst>
                  <a:ext uri="{FF2B5EF4-FFF2-40B4-BE49-F238E27FC236}">
                    <a16:creationId xmlns:a16="http://schemas.microsoft.com/office/drawing/2014/main" id="{052C3F12-75CA-4CB2-7920-0AA5037F04F1}"/>
                  </a:ext>
                </a:extLst>
              </p:cNvPr>
              <p:cNvSpPr txBox="1">
                <a:spLocks noRot="1" noChangeAspect="1" noMove="1" noResize="1" noEditPoints="1" noAdjustHandles="1" noChangeArrowheads="1" noChangeShapeType="1" noTextEdit="1"/>
              </p:cNvSpPr>
              <p:nvPr/>
            </p:nvSpPr>
            <p:spPr>
              <a:xfrm>
                <a:off x="1570566" y="4319800"/>
                <a:ext cx="6002867" cy="711733"/>
              </a:xfrm>
              <a:prstGeom prst="rect">
                <a:avLst/>
              </a:prstGeom>
              <a:blipFill>
                <a:blip r:embed="rId6"/>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419135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16937</TotalTime>
  <Words>3842</Words>
  <Application>Microsoft Office PowerPoint</Application>
  <PresentationFormat>On-screen Show (16:9)</PresentationFormat>
  <Paragraphs>143</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Courier New</vt:lpstr>
      <vt:lpstr>Symbol</vt:lpstr>
      <vt:lpstr>Times New Roman</vt:lpstr>
      <vt:lpstr>Wingdings</vt:lpstr>
      <vt:lpstr>Office Theme</vt:lpstr>
      <vt:lpstr>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vt:lpstr>
      <vt:lpstr>Увод</vt:lpstr>
      <vt:lpstr>Теоријске основе  </vt:lpstr>
      <vt:lpstr>Теоријске основе</vt:lpstr>
      <vt:lpstr>Теоријске основе</vt:lpstr>
      <vt:lpstr>Програмско решење</vt:lpstr>
      <vt:lpstr>Програмско решење</vt:lpstr>
      <vt:lpstr>Програмско решење</vt:lpstr>
      <vt:lpstr>Програмско решење</vt:lpstr>
      <vt:lpstr>Резултати</vt:lpstr>
      <vt:lpstr>Резултати</vt:lpstr>
      <vt:lpstr>Бонус: SimScenarioRunner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219</cp:revision>
  <dcterms:created xsi:type="dcterms:W3CDTF">2015-12-08T14:22:51Z</dcterms:created>
  <dcterms:modified xsi:type="dcterms:W3CDTF">2022-06-14T19:04:32Z</dcterms:modified>
</cp:coreProperties>
</file>