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58" r:id="rId5"/>
    <p:sldId id="265" r:id="rId6"/>
    <p:sldId id="259" r:id="rId7"/>
    <p:sldId id="266" r:id="rId8"/>
    <p:sldId id="269" r:id="rId9"/>
    <p:sldId id="271" r:id="rId10"/>
    <p:sldId id="260" r:id="rId11"/>
    <p:sldId id="272" r:id="rId12"/>
    <p:sldId id="261" r:id="rId13"/>
    <p:sldId id="262" r:id="rId14"/>
    <p:sldId id="263" r:id="rId15"/>
  </p:sldIdLst>
  <p:sldSz cx="9144000" cy="5143500" type="screen16x9"/>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43" userDrawn="1">
          <p15:clr>
            <a:srgbClr val="A4A3A4"/>
          </p15:clr>
        </p15:guide>
        <p15:guide id="3" pos="1685" userDrawn="1">
          <p15:clr>
            <a:srgbClr val="A4A3A4"/>
          </p15:clr>
        </p15:guide>
        <p15:guide id="4" pos="7129" userDrawn="1">
          <p15:clr>
            <a:srgbClr val="A4A3A4"/>
          </p15:clr>
        </p15:guide>
        <p15:guide id="5" orient="horz" pos="1620">
          <p15:clr>
            <a:srgbClr val="A4A3A4"/>
          </p15:clr>
        </p15:guide>
        <p15:guide id="6" pos="3407">
          <p15:clr>
            <a:srgbClr val="A4A3A4"/>
          </p15:clr>
        </p15:guide>
        <p15:guide id="7" pos="1264">
          <p15:clr>
            <a:srgbClr val="A4A3A4"/>
          </p15:clr>
        </p15:guide>
        <p15:guide id="8" pos="53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os Mandic" initials="MM" lastIdx="1" clrIdx="0">
    <p:extLst>
      <p:ext uri="{19B8F6BF-5375-455C-9EA6-DF929625EA0E}">
        <p15:presenceInfo xmlns:p15="http://schemas.microsoft.com/office/powerpoint/2012/main" userId="S-1-5-21-1978290403-2289391794-3804472284-8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8FB"/>
    <a:srgbClr val="1FBDD3"/>
    <a:srgbClr val="C2F0F6"/>
    <a:srgbClr val="8EE3EE"/>
    <a:srgbClr val="009BB0"/>
    <a:srgbClr val="924395"/>
    <a:srgbClr val="40AF58"/>
    <a:srgbClr val="F79439"/>
    <a:srgbClr val="EC3A3A"/>
    <a:srgbClr val="7C5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38" autoAdjust="0"/>
    <p:restoredTop sz="49775" autoAdjust="0"/>
  </p:normalViewPr>
  <p:slideViewPr>
    <p:cSldViewPr snapToGrid="0">
      <p:cViewPr varScale="1">
        <p:scale>
          <a:sx n="78" d="100"/>
          <a:sy n="78" d="100"/>
        </p:scale>
        <p:origin x="2808" y="162"/>
      </p:cViewPr>
      <p:guideLst>
        <p:guide orient="horz" pos="2160"/>
        <p:guide pos="4543"/>
        <p:guide pos="1685"/>
        <p:guide pos="7129"/>
        <p:guide orient="horz" pos="1620"/>
        <p:guide pos="3407"/>
        <p:guide pos="1264"/>
        <p:guide pos="5347"/>
      </p:guideLst>
    </p:cSldViewPr>
  </p:slideViewPr>
  <p:notesTextViewPr>
    <p:cViewPr>
      <p:scale>
        <a:sx n="1" d="1"/>
        <a:sy n="1" d="1"/>
      </p:scale>
      <p:origin x="0" y="0"/>
    </p:cViewPr>
  </p:notesTextViewPr>
  <p:notesViewPr>
    <p:cSldViewPr snapToGrid="0">
      <p:cViewPr varScale="1">
        <p:scale>
          <a:sx n="55" d="100"/>
          <a:sy n="55" d="100"/>
        </p:scale>
        <p:origin x="-28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39705-7C2E-4725-9106-824B143506AA}" type="datetimeFigureOut">
              <a:rPr lang="en-US" smtClean="0"/>
              <a:pPr/>
              <a:t>8/29/2022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AB10A-991B-4A9D-BDBD-AB84E53F16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3200" dirty="0">
                <a:effectLst/>
                <a:latin typeface="Times New Roman" panose="02020603050405020304" pitchFamily="18" charset="0"/>
                <a:ea typeface="Times New Roman" panose="02020603050405020304" pitchFamily="18" charset="0"/>
              </a:rPr>
              <a:t>Експоненцијална експанзија технологије и електронике у двадесет и првом веку допринела је великом ослањању просечног човека на њене способности. Од мобилних телефона, медицинских уређаја, преко потрошачке електронике и мултимедије, па тако и аутомобилске индустрије, људи се све више ослањају на наменске уграђене системе који им олакшавају свакодневни живот. Рапидни развој аутомобилске индустрије јавља се као одговор инжењерске заједнице на питање безбедности саобраћаја, самог возила и његових путника, али и условно побољшање људских могућности и способности приликом управљања возилима. Па тако, развијају се напредни системи за асистенцију возачу (</a:t>
            </a:r>
            <a:r>
              <a:rPr lang="sr-Cyrl-RS" sz="3200" dirty="0" err="1">
                <a:effectLst/>
                <a:latin typeface="Times New Roman" panose="02020603050405020304" pitchFamily="18" charset="0"/>
                <a:ea typeface="Times New Roman" panose="02020603050405020304" pitchFamily="18" charset="0"/>
              </a:rPr>
              <a:t>енг</a:t>
            </a:r>
            <a:r>
              <a:rPr lang="sr-Cyrl-RS" sz="3200" dirty="0">
                <a:effectLst/>
                <a:latin typeface="Times New Roman" panose="02020603050405020304" pitchFamily="18" charset="0"/>
                <a:ea typeface="Times New Roman" panose="02020603050405020304" pitchFamily="18" charset="0"/>
              </a:rPr>
              <a:t>. </a:t>
            </a:r>
            <a:r>
              <a:rPr lang="en-US" sz="3200" i="1" dirty="0">
                <a:effectLst/>
                <a:latin typeface="Times New Roman" panose="02020603050405020304" pitchFamily="18" charset="0"/>
                <a:ea typeface="Times New Roman" panose="02020603050405020304" pitchFamily="18" charset="0"/>
              </a:rPr>
              <a:t>Advanced Driver Assistance System – ADAS</a:t>
            </a:r>
            <a:r>
              <a:rPr lang="en-US" sz="3200" dirty="0">
                <a:effectLst/>
                <a:latin typeface="Times New Roman" panose="02020603050405020304" pitchFamily="18" charset="0"/>
                <a:ea typeface="Times New Roman" panose="02020603050405020304" pitchFamily="18" charset="0"/>
              </a:rPr>
              <a:t>)</a:t>
            </a:r>
            <a:r>
              <a:rPr lang="sr-Cyrl-RS" sz="3200" dirty="0">
                <a:effectLst/>
                <a:latin typeface="Times New Roman" panose="02020603050405020304" pitchFamily="18" charset="0"/>
                <a:ea typeface="Times New Roman" panose="02020603050405020304" pitchFamily="18" charset="0"/>
              </a:rPr>
              <a:t> који служе управо томе.</a:t>
            </a:r>
          </a:p>
          <a:p>
            <a:r>
              <a:rPr lang="sr-Cyrl-RS" sz="3200" dirty="0">
                <a:effectLst/>
                <a:latin typeface="Times New Roman" panose="02020603050405020304" pitchFamily="18" charset="0"/>
                <a:ea typeface="Times New Roman" panose="02020603050405020304" pitchFamily="18" charset="0"/>
              </a:rPr>
              <a:t>У аутомобилима, све је већи број система који олакшавају њихово управљање, где за пример можемо узети адаптивни </a:t>
            </a:r>
            <a:r>
              <a:rPr lang="sr-Cyrl-RS" sz="3200" dirty="0" err="1">
                <a:effectLst/>
                <a:latin typeface="Times New Roman" panose="02020603050405020304" pitchFamily="18" charset="0"/>
                <a:ea typeface="Times New Roman" panose="02020603050405020304" pitchFamily="18" charset="0"/>
              </a:rPr>
              <a:t>темпомат</a:t>
            </a:r>
            <a:r>
              <a:rPr lang="sr-Cyrl-RS" sz="3200" dirty="0">
                <a:effectLst/>
                <a:latin typeface="Times New Roman" panose="02020603050405020304" pitchFamily="18" charset="0"/>
                <a:ea typeface="Times New Roman" panose="02020603050405020304" pitchFamily="18" charset="0"/>
              </a:rPr>
              <a:t>, системе за асистирање приликом паркирања, али и системе који под одређеним околностима самостално управљају возилом. Пример система који самостално управља возилом по отвореном путу, али очекује да човек интервенише у случају да сам систем није способан донети одлуку, јесте ауто пилот систем компаније Тесла, уграђен у истоимене аутомобиле. </a:t>
            </a:r>
            <a:endParaRPr lang="en-US" sz="3200" dirty="0">
              <a:effectLst/>
              <a:latin typeface="Times New Roman" panose="02020603050405020304" pitchFamily="18" charset="0"/>
              <a:ea typeface="Times New Roman" panose="02020603050405020304" pitchFamily="18" charset="0"/>
            </a:endParaRPr>
          </a:p>
          <a:p>
            <a:r>
              <a:rPr lang="sr-Cyrl-RS" sz="3200" dirty="0">
                <a:effectLst/>
                <a:latin typeface="Times New Roman" panose="02020603050405020304" pitchFamily="18" charset="0"/>
                <a:ea typeface="Times New Roman" panose="02020603050405020304" pitchFamily="18" charset="0"/>
              </a:rPr>
              <a:t>Машинско учење (</a:t>
            </a:r>
            <a:r>
              <a:rPr lang="sr-Cyrl-RS" sz="3200" dirty="0" err="1">
                <a:effectLst/>
                <a:latin typeface="Times New Roman" panose="02020603050405020304" pitchFamily="18" charset="0"/>
                <a:ea typeface="Times New Roman" panose="02020603050405020304" pitchFamily="18" charset="0"/>
              </a:rPr>
              <a:t>енг</a:t>
            </a:r>
            <a:r>
              <a:rPr lang="sr-Cyrl-RS" sz="3200" dirty="0">
                <a:effectLst/>
                <a:latin typeface="Times New Roman" panose="02020603050405020304" pitchFamily="18" charset="0"/>
                <a:ea typeface="Times New Roman" panose="02020603050405020304" pitchFamily="18" charset="0"/>
              </a:rPr>
              <a:t>. </a:t>
            </a:r>
            <a:r>
              <a:rPr lang="sr-Cyrl-RS" sz="3200" i="1" dirty="0" err="1">
                <a:effectLst/>
                <a:latin typeface="Times New Roman" panose="02020603050405020304" pitchFamily="18" charset="0"/>
                <a:ea typeface="Times New Roman" panose="02020603050405020304" pitchFamily="18" charset="0"/>
              </a:rPr>
              <a:t>Machine</a:t>
            </a:r>
            <a:r>
              <a:rPr lang="sr-Cyrl-RS" sz="3200" i="1" dirty="0">
                <a:effectLst/>
                <a:latin typeface="Times New Roman" panose="02020603050405020304" pitchFamily="18" charset="0"/>
                <a:ea typeface="Times New Roman" panose="02020603050405020304" pitchFamily="18" charset="0"/>
              </a:rPr>
              <a:t> </a:t>
            </a:r>
            <a:r>
              <a:rPr lang="sr-Cyrl-RS" sz="3200" i="1" dirty="0" err="1">
                <a:effectLst/>
                <a:latin typeface="Times New Roman" panose="02020603050405020304" pitchFamily="18" charset="0"/>
                <a:ea typeface="Times New Roman" panose="02020603050405020304" pitchFamily="18" charset="0"/>
              </a:rPr>
              <a:t>learning</a:t>
            </a:r>
            <a:r>
              <a:rPr lang="sr-Cyrl-RS" sz="3200" dirty="0">
                <a:effectLst/>
                <a:latin typeface="Times New Roman" panose="02020603050405020304" pitchFamily="18" charset="0"/>
                <a:ea typeface="Times New Roman" panose="02020603050405020304" pitchFamily="18" charset="0"/>
              </a:rPr>
              <a:t>) представља групу специфичних алгоритама који рачунарима омогућавају да на основу стеченог искуства доносе одлуке без да су експлицитно програмирани за то. У алгоритме машинског учења спадају и вештачке неуронске мреже које су кориштене при изради овог рада</a:t>
            </a:r>
            <a:r>
              <a:rPr lang="en-US" sz="3200" dirty="0">
                <a:effectLst/>
                <a:latin typeface="Times New Roman" panose="02020603050405020304" pitchFamily="18" charset="0"/>
                <a:ea typeface="Times New Roman" panose="02020603050405020304" pitchFamily="18" charset="0"/>
              </a:rPr>
              <a:t>.</a:t>
            </a:r>
          </a:p>
          <a:p>
            <a:r>
              <a:rPr lang="sr-Cyrl-RS" sz="3200" dirty="0">
                <a:effectLst/>
                <a:latin typeface="Times New Roman" panose="02020603050405020304" pitchFamily="18" charset="0"/>
                <a:ea typeface="Times New Roman" panose="02020603050405020304" pitchFamily="18" charset="0"/>
              </a:rPr>
              <a:t>Стицањем искуства или обучавањем вештачких неуронских мрежа формира се математички модел који се води искуством и ако је добро формиран може да предвиди шта би требало да се појави на излазу неуронске мреже без да је такав случај видео приликом обучавања. Поред механизма обраде фотографије и екстракције потребних информација, за деловање на механичке системе, па тако и системе управљања аутомобила, потребно је искористити и методе система аутоматског управљања, где систем аутоматског управљања, уз помоћ контролера има могућност сталног поређења жељених излазних резултата са тренутним резултатима, где се примењује сигнал разлике како би се систем довео у жељено стање.</a:t>
            </a:r>
          </a:p>
          <a:p>
            <a:r>
              <a:rPr lang="sr-Cyrl-RS" sz="3200" dirty="0">
                <a:effectLst/>
                <a:latin typeface="Times New Roman" panose="02020603050405020304" pitchFamily="18" charset="0"/>
                <a:ea typeface="Times New Roman" panose="02020603050405020304" pitchFamily="18" charset="0"/>
              </a:rPr>
              <a:t>Па тако, овај рад описује једно решење система за адаптивно одржавање растојања између возила коришћењем техника машинског учења и </a:t>
            </a:r>
            <a:r>
              <a:rPr lang="sr-Cyrl-RS" sz="3200" dirty="0" err="1">
                <a:effectLst/>
                <a:latin typeface="Times New Roman" panose="02020603050405020304" pitchFamily="18" charset="0"/>
                <a:ea typeface="Times New Roman" panose="02020603050405020304" pitchFamily="18" charset="0"/>
              </a:rPr>
              <a:t>конволутивних</a:t>
            </a:r>
            <a:r>
              <a:rPr lang="sr-Cyrl-RS" sz="3200" dirty="0">
                <a:effectLst/>
                <a:latin typeface="Times New Roman" panose="02020603050405020304" pitchFamily="18" charset="0"/>
                <a:ea typeface="Times New Roman" panose="02020603050405020304" pitchFamily="18" charset="0"/>
              </a:rPr>
              <a:t> неуронских мрежа као механизма обраде фотографије и коришћењем теорије система аутоматског управљања како би се деловало на механичке делове аутомобила и тиме се он у потпуности контролисао без интервенције човека. </a:t>
            </a:r>
            <a:endParaRPr lang="sr-Cyrl-RS" sz="2000"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2</a:t>
            </a:fld>
            <a:endParaRPr lang="en-US"/>
          </a:p>
        </p:txBody>
      </p:sp>
    </p:spTree>
    <p:extLst>
      <p:ext uri="{BB962C8B-B14F-4D97-AF65-F5344CB8AC3E}">
        <p14:creationId xmlns:p14="http://schemas.microsoft.com/office/powerpoint/2010/main" val="320045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Како би се избегло нагло додавање гаса или нагло притискање кочнице, </a:t>
            </a:r>
            <a:r>
              <a:rPr lang="sr-Cyrl-RS" sz="1800" dirty="0" err="1">
                <a:effectLst/>
                <a:latin typeface="Times New Roman" panose="02020603050405020304" pitchFamily="18" charset="0"/>
                <a:ea typeface="Times New Roman" panose="02020603050405020304" pitchFamily="18" charset="0"/>
              </a:rPr>
              <a:t>минимизација</a:t>
            </a:r>
            <a:r>
              <a:rPr lang="sr-Cyrl-RS" sz="1800" dirty="0">
                <a:effectLst/>
                <a:latin typeface="Times New Roman" panose="02020603050405020304" pitchFamily="18" charset="0"/>
                <a:ea typeface="Times New Roman" panose="02020603050405020304" pitchFamily="18" charset="0"/>
              </a:rPr>
              <a:t> разлике између жељене брзине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sr-Cyrl-RS" sz="1800" dirty="0">
                <a:effectLst/>
                <a:latin typeface="Times New Roman" panose="02020603050405020304" pitchFamily="18" charset="0"/>
                <a:ea typeface="Times New Roman" panose="02020603050405020304" pitchFamily="18" charset="0"/>
              </a:rPr>
              <a:t> и стварне брзине возила </a:t>
            </a:r>
            <a:r>
              <a:rPr lang="en-US" sz="1800" i="1" dirty="0">
                <a:effectLst/>
                <a:latin typeface="Times New Roman" panose="02020603050405020304" pitchFamily="18" charset="0"/>
                <a:ea typeface="Times New Roman" panose="02020603050405020304" pitchFamily="18" charset="0"/>
              </a:rPr>
              <a:t>v</a:t>
            </a:r>
            <a:r>
              <a:rPr lang="sr-Cyrl-RS" sz="1800" dirty="0">
                <a:effectLst/>
                <a:latin typeface="Times New Roman" panose="02020603050405020304" pitchFamily="18" charset="0"/>
                <a:ea typeface="Times New Roman" panose="02020603050405020304" pitchFamily="18" charset="0"/>
              </a:rPr>
              <a:t>, не сме бити у великим корацима. Другим речима, стварна брзина возила </a:t>
            </a:r>
            <a:r>
              <a:rPr lang="en-US" sz="1800" i="1" dirty="0">
                <a:effectLst/>
                <a:latin typeface="Times New Roman" panose="02020603050405020304" pitchFamily="18" charset="0"/>
                <a:ea typeface="Times New Roman" panose="02020603050405020304" pitchFamily="18" charset="0"/>
              </a:rPr>
              <a:t>v</a:t>
            </a:r>
            <a:r>
              <a:rPr lang="sr-Cyrl-RS" sz="1800" dirty="0">
                <a:effectLst/>
                <a:latin typeface="Times New Roman" panose="02020603050405020304" pitchFamily="18" charset="0"/>
                <a:ea typeface="Times New Roman" panose="02020603050405020304" pitchFamily="18" charset="0"/>
              </a:rPr>
              <a:t> треба да конвергира у мањим корацима до жељене брзине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sr-Cyrl-RS" sz="1800" dirty="0">
                <a:effectLst/>
                <a:latin typeface="Times New Roman" panose="02020603050405020304" pitchFamily="18" charset="0"/>
                <a:ea typeface="Times New Roman" panose="02020603050405020304" pitchFamily="18" charset="0"/>
              </a:rPr>
              <a:t> како се путници у аутомобилу не би осећали нелагодно и како би се минимизовало трошење механичких делова аутомобила. Ово се постиже </a:t>
            </a:r>
            <a:r>
              <a:rPr lang="sr-Cyrl-RS" sz="1800" dirty="0" err="1">
                <a:effectLst/>
                <a:latin typeface="Times New Roman" panose="02020603050405020304" pitchFamily="18" charset="0"/>
                <a:ea typeface="Times New Roman" panose="02020603050405020304" pitchFamily="18" charset="0"/>
              </a:rPr>
              <a:t>наштимавањем</a:t>
            </a:r>
            <a:r>
              <a:rPr lang="sr-Cyrl-RS" sz="1800" dirty="0">
                <a:effectLst/>
                <a:latin typeface="Times New Roman" panose="02020603050405020304" pitchFamily="18" charset="0"/>
                <a:ea typeface="Times New Roman" panose="02020603050405020304" pitchFamily="18" charset="0"/>
              </a:rPr>
              <a:t> коефицијената пропорционалне, интеграционе и диференцијалне компоненте, респективно </a:t>
            </a:r>
            <a:r>
              <a:rPr lang="en-US" sz="1800" i="1" dirty="0" err="1">
                <a:effectLst/>
                <a:latin typeface="Times New Roman" panose="02020603050405020304" pitchFamily="18" charset="0"/>
                <a:ea typeface="Times New Roman" panose="02020603050405020304" pitchFamily="18" charset="0"/>
              </a:rPr>
              <a:t>K</a:t>
            </a:r>
            <a:r>
              <a:rPr lang="en-US" sz="1800" i="1" baseline="-25000" dirty="0" err="1">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K</a:t>
            </a:r>
            <a:r>
              <a:rPr lang="en-US" sz="1800" i="1" baseline="-25000" dirty="0">
                <a:effectLst/>
                <a:latin typeface="Times New Roman" panose="02020603050405020304" pitchFamily="18" charset="0"/>
                <a:ea typeface="Times New Roman" panose="02020603050405020304" pitchFamily="18" charset="0"/>
              </a:rPr>
              <a:t>i</a:t>
            </a:r>
            <a:r>
              <a:rPr lang="sr-Cyrl-RS" sz="1800" dirty="0">
                <a:effectLst/>
                <a:latin typeface="Times New Roman" panose="02020603050405020304" pitchFamily="18" charset="0"/>
                <a:ea typeface="Times New Roman" panose="02020603050405020304" pitchFamily="18" charset="0"/>
              </a:rPr>
              <a:t> и </a:t>
            </a:r>
            <a:r>
              <a:rPr lang="en-US" sz="1800" i="1" dirty="0" err="1">
                <a:effectLst/>
                <a:latin typeface="Times New Roman" panose="02020603050405020304" pitchFamily="18" charset="0"/>
                <a:ea typeface="Times New Roman" panose="02020603050405020304" pitchFamily="18" charset="0"/>
              </a:rPr>
              <a:t>K</a:t>
            </a:r>
            <a:r>
              <a:rPr lang="en-US" sz="1800" i="1" baseline="-25000" dirty="0" err="1">
                <a:effectLst/>
                <a:latin typeface="Times New Roman" panose="02020603050405020304" pitchFamily="18" charset="0"/>
                <a:ea typeface="Times New Roman" panose="02020603050405020304" pitchFamily="18" charset="0"/>
              </a:rPr>
              <a:t>d</a:t>
            </a:r>
            <a:r>
              <a:rPr lang="sr-Cyrl-RS" sz="1800" dirty="0">
                <a:effectLst/>
                <a:latin typeface="Times New Roman" panose="02020603050405020304" pitchFamily="18" charset="0"/>
                <a:ea typeface="Times New Roman" panose="02020603050405020304" pitchFamily="18" charset="0"/>
              </a:rPr>
              <a:t>. </a:t>
            </a:r>
          </a:p>
          <a:p>
            <a:endParaRPr lang="sr-Cyrl-RS" dirty="0"/>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Иако постоје разне методе за проналажење оптималног решења задатог проблема, за </a:t>
            </a:r>
            <a:r>
              <a:rPr lang="sr-Cyrl-RS" sz="1800" dirty="0" err="1">
                <a:effectLst/>
                <a:latin typeface="Times New Roman" panose="02020603050405020304" pitchFamily="18" charset="0"/>
                <a:ea typeface="Times New Roman" panose="02020603050405020304" pitchFamily="18" charset="0"/>
              </a:rPr>
              <a:t>наштимавање</a:t>
            </a:r>
            <a:r>
              <a:rPr lang="sr-Cyrl-RS" sz="1800" dirty="0">
                <a:effectLst/>
                <a:latin typeface="Times New Roman" panose="02020603050405020304" pitchFamily="18" charset="0"/>
                <a:ea typeface="Times New Roman" panose="02020603050405020304" pitchFamily="18" charset="0"/>
              </a:rPr>
              <a:t> коефицијената пропорционалне, интеграционе и диференцијалне компоненте ПИД контролера кориштеног у овом систему искоришћена је метода претраге мреже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Grid search</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Метода претраге мреже одликује се проласком кроз све могуће наведене комбинације тражених параметара примењујући их итеративно унутар једне симулације понашања система.</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Приликом </a:t>
            </a:r>
            <a:r>
              <a:rPr lang="sr-Cyrl-RS" sz="1800" dirty="0" err="1">
                <a:effectLst/>
                <a:latin typeface="Times New Roman" panose="02020603050405020304" pitchFamily="18" charset="0"/>
                <a:ea typeface="Times New Roman" panose="02020603050405020304" pitchFamily="18" charset="0"/>
              </a:rPr>
              <a:t>наштимавања</a:t>
            </a:r>
            <a:r>
              <a:rPr lang="sr-Cyrl-RS" sz="1800" dirty="0">
                <a:effectLst/>
                <a:latin typeface="Times New Roman" panose="02020603050405020304" pitchFamily="18" charset="0"/>
                <a:ea typeface="Times New Roman" panose="02020603050405020304" pitchFamily="18" charset="0"/>
              </a:rPr>
              <a:t> коефицијената пропорционалне, интеграционе и диференцијалне компоненте за кориштени ПИД контролер, могуће вредности коефицијената кориштене су вредности у распону од 10</a:t>
            </a:r>
            <a:r>
              <a:rPr lang="sr-Cyrl-RS" sz="1800" baseline="30000" dirty="0">
                <a:effectLst/>
                <a:latin typeface="Times New Roman" panose="02020603050405020304" pitchFamily="18" charset="0"/>
                <a:ea typeface="Times New Roman" panose="02020603050405020304" pitchFamily="18" charset="0"/>
              </a:rPr>
              <a:t>-5</a:t>
            </a:r>
            <a:r>
              <a:rPr lang="sr-Cyrl-RS" sz="1800" dirty="0">
                <a:effectLst/>
                <a:latin typeface="Times New Roman" panose="02020603050405020304" pitchFamily="18" charset="0"/>
                <a:ea typeface="Times New Roman" panose="02020603050405020304" pitchFamily="18" charset="0"/>
              </a:rPr>
              <a:t> до 10</a:t>
            </a:r>
            <a:r>
              <a:rPr lang="sr-Cyrl-RS" sz="1800" baseline="30000" dirty="0">
                <a:effectLst/>
                <a:latin typeface="Times New Roman" panose="02020603050405020304" pitchFamily="18" charset="0"/>
                <a:ea typeface="Times New Roman" panose="02020603050405020304" pitchFamily="18" charset="0"/>
              </a:rPr>
              <a:t>5</a:t>
            </a:r>
            <a:r>
              <a:rPr lang="sr-Cyrl-RS" sz="1800" dirty="0">
                <a:effectLst/>
                <a:latin typeface="Times New Roman" panose="02020603050405020304" pitchFamily="18" charset="0"/>
                <a:ea typeface="Times New Roman" panose="02020603050405020304" pitchFamily="18" charset="0"/>
              </a:rPr>
              <a:t> са фактором множења 10</a:t>
            </a:r>
            <a:r>
              <a:rPr lang="en-US" sz="1800" dirty="0">
                <a:effectLst/>
                <a:latin typeface="Times New Roman" panose="02020603050405020304" pitchFamily="18" charset="0"/>
                <a:ea typeface="Times New Roman" panose="02020603050405020304" pitchFamily="18" charset="0"/>
              </a:rPr>
              <a:t>:</a:t>
            </a:r>
            <a:endParaRPr lang="sr-Cyrl-RS" sz="1800" dirty="0">
              <a:effectLst/>
              <a:latin typeface="Times New Roman" panose="02020603050405020304" pitchFamily="18" charset="0"/>
              <a:ea typeface="Times New Roman" panose="02020603050405020304" pitchFamily="18" charset="0"/>
            </a:endParaRPr>
          </a:p>
          <a:p>
            <a:endParaRPr lang="sr-Cyrl-RS" dirty="0"/>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Како наредни елемент контролне петље овог решења, односно лонгитудинални систем контроле аутомобила, који делује на механичке делове аутомобила, прима сигнале у распону вредности </a:t>
            </a:r>
            <a:r>
              <a:rPr lang="en-US" sz="1800" dirty="0">
                <a:effectLst/>
                <a:latin typeface="Times New Roman" panose="02020603050405020304" pitchFamily="18" charset="0"/>
                <a:ea typeface="Times New Roman" panose="02020603050405020304" pitchFamily="18" charset="0"/>
              </a:rPr>
              <a:t>[0, 1]</a:t>
            </a:r>
            <a:r>
              <a:rPr lang="sr-Cyrl-RS" sz="1800" dirty="0">
                <a:effectLst/>
                <a:latin typeface="Times New Roman" panose="02020603050405020304" pitchFamily="18" charset="0"/>
                <a:ea typeface="Times New Roman" panose="02020603050405020304" pitchFamily="18" charset="0"/>
              </a:rPr>
              <a:t>, а чије су улазне вредности заправо излазне вредности ПИД контролера, функција доброте омогућава њихову оптимизацију. Како не би долазило до наглог убрзавања и пренаглог кочења, излазни сигнали ПИД контролера ограничени су у распону вредности </a:t>
            </a:r>
            <a:r>
              <a:rPr lang="en-US" sz="1800" dirty="0">
                <a:effectLst/>
                <a:latin typeface="Times New Roman" panose="02020603050405020304" pitchFamily="18" charset="0"/>
                <a:ea typeface="Times New Roman" panose="02020603050405020304" pitchFamily="18" charset="0"/>
              </a:rPr>
              <a:t>[-0.7, 0.7]</a:t>
            </a:r>
            <a:r>
              <a:rPr lang="sr-Cyrl-RS" sz="1800" dirty="0">
                <a:effectLst/>
                <a:latin typeface="Times New Roman" panose="02020603050405020304" pitchFamily="18" charset="0"/>
                <a:ea typeface="Times New Roman" panose="02020603050405020304" pitchFamily="18" charset="0"/>
              </a:rPr>
              <a:t>. Пренагло кочење или убрзавање аутомобила, поред утицаја на удобност вожње може довести и до </a:t>
            </a:r>
            <a:r>
              <a:rPr lang="sr-Cyrl-RS" sz="1800" dirty="0" err="1">
                <a:effectLst/>
                <a:latin typeface="Times New Roman" panose="02020603050405020304" pitchFamily="18" charset="0"/>
                <a:ea typeface="Times New Roman" panose="02020603050405020304" pitchFamily="18" charset="0"/>
              </a:rPr>
              <a:t>проклизавања</a:t>
            </a:r>
            <a:r>
              <a:rPr lang="sr-Cyrl-RS" sz="1800" dirty="0">
                <a:effectLst/>
                <a:latin typeface="Times New Roman" panose="02020603050405020304" pitchFamily="18" charset="0"/>
                <a:ea typeface="Times New Roman" panose="02020603050405020304" pitchFamily="18" charset="0"/>
              </a:rPr>
              <a:t> аутомобила у оба случаја, а како је КАРЛА симулатор користи реалне моделе аутомобила, ова појава се огледа и у њему.</a:t>
            </a:r>
          </a:p>
          <a:p>
            <a:r>
              <a:rPr lang="sr-Cyrl-RS" sz="1800" dirty="0">
                <a:effectLst/>
                <a:latin typeface="Times New Roman" panose="02020603050405020304" pitchFamily="18" charset="0"/>
                <a:ea typeface="Times New Roman" panose="02020603050405020304" pitchFamily="18" charset="0"/>
              </a:rPr>
              <a:t>Функција доброте прво елиминише све нулте вредности излазног сигнала ПИД контролера, те рачна број вредности које упадају у поменути интервал. Напослетку, рачуна се однос броја вредности које упадају у интервал </a:t>
            </a:r>
            <a:r>
              <a:rPr lang="en-US" sz="1800" dirty="0">
                <a:effectLst/>
                <a:latin typeface="Times New Roman" panose="02020603050405020304" pitchFamily="18" charset="0"/>
                <a:ea typeface="Times New Roman" panose="02020603050405020304" pitchFamily="18" charset="0"/>
              </a:rPr>
              <a:t>[-0.7, 0.7] </a:t>
            </a:r>
            <a:r>
              <a:rPr lang="sr-Cyrl-RS" sz="1800" dirty="0">
                <a:effectLst/>
                <a:latin typeface="Times New Roman" panose="02020603050405020304" pitchFamily="18" charset="0"/>
                <a:ea typeface="Times New Roman" panose="02020603050405020304" pitchFamily="18" charset="0"/>
              </a:rPr>
              <a:t>и број укупних </a:t>
            </a:r>
            <a:r>
              <a:rPr lang="sr-Cyrl-RS" sz="1800" dirty="0" err="1">
                <a:effectLst/>
                <a:latin typeface="Times New Roman" panose="02020603050405020304" pitchFamily="18" charset="0"/>
                <a:ea typeface="Times New Roman" panose="02020603050405020304" pitchFamily="18" charset="0"/>
              </a:rPr>
              <a:t>ненултих</a:t>
            </a:r>
            <a:r>
              <a:rPr lang="sr-Cyrl-RS" sz="1800" dirty="0">
                <a:effectLst/>
                <a:latin typeface="Times New Roman" panose="02020603050405020304" pitchFamily="18" charset="0"/>
                <a:ea typeface="Times New Roman" panose="02020603050405020304" pitchFamily="18" charset="0"/>
              </a:rPr>
              <a:t> излазних вредности ПИД контролера, по формули са слајда.</a:t>
            </a:r>
          </a:p>
          <a:p>
            <a:endParaRPr lang="sr-Cyrl-RS" sz="1800" dirty="0">
              <a:effectLst/>
              <a:latin typeface="Times New Roman" panose="02020603050405020304" pitchFamily="18" charset="0"/>
            </a:endParaRP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Након иницијалног проласка кроз тродимензионалну мрежу коефицијената, врши се </a:t>
            </a:r>
            <a:r>
              <a:rPr lang="sr-Cyrl-RS" sz="1800" dirty="0" err="1">
                <a:effectLst/>
                <a:latin typeface="Times New Roman" panose="02020603050405020304" pitchFamily="18" charset="0"/>
                <a:ea typeface="Times New Roman" panose="02020603050405020304" pitchFamily="18" charset="0"/>
              </a:rPr>
              <a:t>доштимавање</a:t>
            </a:r>
            <a:r>
              <a:rPr lang="sr-Cyrl-RS" sz="1800" dirty="0">
                <a:effectLst/>
                <a:latin typeface="Times New Roman" panose="02020603050405020304" pitchFamily="18" charset="0"/>
                <a:ea typeface="Times New Roman" panose="02020603050405020304" pitchFamily="18" charset="0"/>
              </a:rPr>
              <a:t> коефицијената поновним проласком кроз нову тродимензионалну мрежу чије се вредности налазе у околини вредности које применом функције доброте дају најбоље резултате.</a:t>
            </a:r>
          </a:p>
          <a:p>
            <a:r>
              <a:rPr lang="sr-Cyrl-RS" sz="1800" dirty="0">
                <a:effectLst/>
                <a:latin typeface="Times New Roman" panose="02020603050405020304" pitchFamily="18" charset="0"/>
                <a:ea typeface="Times New Roman" panose="02020603050405020304" pitchFamily="18" charset="0"/>
              </a:rPr>
              <a:t>Применом методе претраге мреже и коришћењем реализоване функције доброте најбоље понашање ПИД контролера остварено је са коефицијентима из табеле.</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11</a:t>
            </a:fld>
            <a:endParaRPr lang="en-US"/>
          </a:p>
        </p:txBody>
      </p:sp>
    </p:spTree>
    <p:extLst>
      <p:ext uri="{BB962C8B-B14F-4D97-AF65-F5344CB8AC3E}">
        <p14:creationId xmlns:p14="http://schemas.microsoft.com/office/powerpoint/2010/main" val="1133468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КАРЛА симулатор нам, као што је већ поменуто, омогућава креирање КАРЛА </a:t>
            </a:r>
            <a:r>
              <a:rPr lang="sr-Cyrl-RS" sz="1800" dirty="0" err="1">
                <a:effectLst/>
                <a:latin typeface="Times New Roman" panose="02020603050405020304" pitchFamily="18" charset="0"/>
                <a:ea typeface="Times New Roman" panose="02020603050405020304" pitchFamily="18" charset="0"/>
              </a:rPr>
              <a:t>симулационог</a:t>
            </a:r>
            <a:r>
              <a:rPr lang="sr-Cyrl-RS" sz="1800" dirty="0">
                <a:effectLst/>
                <a:latin typeface="Times New Roman" panose="02020603050405020304" pitchFamily="18" charset="0"/>
                <a:ea typeface="Times New Roman" panose="02020603050405020304" pitchFamily="18" charset="0"/>
              </a:rPr>
              <a:t> света у коме се може креирати реалан сценарио жељених саобраћајних ситуација. Оно што се може сматрати као недостатак КАРЛА симулатора јесте што не постоји, поред додатне екстерне библиотеке покретача сценарија, уграђени механизам који би омогућио креирање више различитих сценарија и њихово секвенцијално извршавање.</a:t>
            </a:r>
            <a:r>
              <a:rPr lang="en-US" sz="1800" dirty="0">
                <a:effectLst/>
                <a:latin typeface="Times New Roman" panose="02020603050405020304" pitchFamily="18" charset="0"/>
                <a:ea typeface="Times New Roman" panose="02020603050405020304" pitchFamily="18" charset="0"/>
              </a:rPr>
              <a:t> M</a:t>
            </a:r>
            <a:r>
              <a:rPr lang="sr-Cyrl-RS" sz="1800" dirty="0" err="1">
                <a:effectLst/>
                <a:latin typeface="Times New Roman" panose="02020603050405020304" pitchFamily="18" charset="0"/>
                <a:ea typeface="Times New Roman" panose="02020603050405020304" pitchFamily="18" charset="0"/>
              </a:rPr>
              <a:t>еђутим</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приликом израде овог рада примећено је и да је поменута библиотека изразито тешка за постављање, комплексна и нестабилна.  Због тога за потребе овог рада, у програмском језику Питон имплементиран је један такав механизам који омогућава поменуту функционалност. Симболично, овај механизам назван је </a:t>
            </a:r>
            <a:r>
              <a:rPr lang="en-US" sz="1800" i="1" dirty="0" err="1">
                <a:effectLst/>
                <a:latin typeface="Times New Roman" panose="02020603050405020304" pitchFamily="18" charset="0"/>
                <a:ea typeface="Times New Roman" panose="02020603050405020304" pitchFamily="18" charset="0"/>
              </a:rPr>
              <a:t>SimScenarioRunner</a:t>
            </a:r>
            <a:r>
              <a:rPr lang="sr-Cyrl-R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 имплементира га истоимена класа програмског језика Питон</a:t>
            </a:r>
            <a:r>
              <a:rPr lang="en-US" sz="1800" dirty="0">
                <a:effectLst/>
                <a:latin typeface="Times New Roman" panose="02020603050405020304" pitchFamily="18" charset="0"/>
                <a:ea typeface="Times New Roman" panose="02020603050405020304" pitchFamily="18" charset="0"/>
              </a:rPr>
              <a:t>.</a:t>
            </a: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Приликом конструкције </a:t>
            </a:r>
            <a:r>
              <a:rPr lang="en-US" sz="1800" i="1" dirty="0" err="1">
                <a:effectLst/>
                <a:latin typeface="Times New Roman" panose="02020603050405020304" pitchFamily="18" charset="0"/>
                <a:ea typeface="Times New Roman" panose="02020603050405020304" pitchFamily="18" charset="0"/>
              </a:rPr>
              <a:t>SimScenarioRunner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објекта кроз програмски језик Питон, као параметри објекта шаљу се информације о клијенту КАРЛА симулатора (који садржи информације о КАРЛА </a:t>
            </a:r>
            <a:r>
              <a:rPr lang="sr-Cyrl-RS" sz="1800" dirty="0" err="1">
                <a:effectLst/>
                <a:latin typeface="Times New Roman" panose="02020603050405020304" pitchFamily="18" charset="0"/>
                <a:ea typeface="Times New Roman" panose="02020603050405020304" pitchFamily="18" charset="0"/>
              </a:rPr>
              <a:t>симулационом</a:t>
            </a:r>
            <a:r>
              <a:rPr lang="sr-Cyrl-RS" sz="1800" dirty="0">
                <a:effectLst/>
                <a:latin typeface="Times New Roman" panose="02020603050405020304" pitchFamily="18" charset="0"/>
                <a:ea typeface="Times New Roman" panose="02020603050405020304" pitchFamily="18" charset="0"/>
              </a:rPr>
              <a:t> свету), услове за завршетак сваког појединачног сценарија, те за сваки сценарио почетне позиције околног саобраћаја и почетна позиција его возила којим систем за адаптивно прилагођавање брзине управља. Подаци о саобраћају представљени су матрицама у којима једна врста представља један сценарио, а потребни су </a:t>
            </a:r>
            <a:r>
              <a:rPr lang="en-US" sz="1800" i="1" dirty="0" err="1">
                <a:effectLst/>
                <a:latin typeface="Times New Roman" panose="02020603050405020304" pitchFamily="18" charset="0"/>
                <a:ea typeface="Times New Roman" panose="02020603050405020304" pitchFamily="18" charset="0"/>
              </a:rPr>
              <a:t>SimScenarioRunner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објекту како би успешно могао да затражи од КАРЛА сервера креирање одговарајућих саобраћајних учесника кроз блок „Иницијализација сценарија“.</a:t>
            </a: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Блок „Иницијализација сценарија“ имплементира методу </a:t>
            </a:r>
            <a:r>
              <a:rPr lang="sr-Cyrl-RS" sz="1800" i="1" dirty="0" err="1">
                <a:effectLst/>
                <a:latin typeface="Times New Roman" panose="02020603050405020304" pitchFamily="18" charset="0"/>
                <a:ea typeface="Times New Roman" panose="02020603050405020304" pitchFamily="18" charset="0"/>
              </a:rPr>
              <a:t>initScenario</a:t>
            </a:r>
            <a:r>
              <a:rPr lang="sr-Cyrl-RS" sz="1800" dirty="0">
                <a:effectLst/>
                <a:latin typeface="Times New Roman" panose="02020603050405020304" pitchFamily="18" charset="0"/>
                <a:ea typeface="Times New Roman" panose="02020603050405020304" pitchFamily="18" charset="0"/>
              </a:rPr>
              <a:t> која као параметар прима индекс сценарија који идући треба да се </a:t>
            </a:r>
            <a:r>
              <a:rPr lang="sr-Cyrl-RS" sz="1800" dirty="0" err="1">
                <a:effectLst/>
                <a:latin typeface="Times New Roman" panose="02020603050405020304" pitchFamily="18" charset="0"/>
                <a:ea typeface="Times New Roman" panose="02020603050405020304" pitchFamily="18" charset="0"/>
              </a:rPr>
              <a:t>иницијализује</a:t>
            </a:r>
            <a:r>
              <a:rPr lang="sr-Cyrl-RS" sz="1800" dirty="0">
                <a:effectLst/>
                <a:latin typeface="Times New Roman" panose="02020603050405020304" pitchFamily="18" charset="0"/>
                <a:ea typeface="Times New Roman" panose="02020603050405020304" pitchFamily="18" charset="0"/>
              </a:rPr>
              <a:t>, проверава да ли је потребно </a:t>
            </a:r>
            <a:r>
              <a:rPr lang="sr-Cyrl-RS" sz="1800" dirty="0" err="1">
                <a:effectLst/>
                <a:latin typeface="Times New Roman" panose="02020603050405020304" pitchFamily="18" charset="0"/>
                <a:ea typeface="Times New Roman" panose="02020603050405020304" pitchFamily="18" charset="0"/>
              </a:rPr>
              <a:t>деиницијализовати</a:t>
            </a:r>
            <a:r>
              <a:rPr lang="sr-Cyrl-RS" sz="1800" dirty="0">
                <a:effectLst/>
                <a:latin typeface="Times New Roman" panose="02020603050405020304" pitchFamily="18" charset="0"/>
                <a:ea typeface="Times New Roman" panose="02020603050405020304" pitchFamily="18" charset="0"/>
              </a:rPr>
              <a:t> претходни сценарио, те </a:t>
            </a:r>
            <a:r>
              <a:rPr lang="sr-Cyrl-RS" sz="1800" dirty="0" err="1">
                <a:effectLst/>
                <a:latin typeface="Times New Roman" panose="02020603050405020304" pitchFamily="18" charset="0"/>
                <a:ea typeface="Times New Roman" panose="02020603050405020304" pitchFamily="18" charset="0"/>
              </a:rPr>
              <a:t>иницијализује</a:t>
            </a:r>
            <a:r>
              <a:rPr lang="sr-Cyrl-RS" sz="1800" dirty="0">
                <a:effectLst/>
                <a:latin typeface="Times New Roman" panose="02020603050405020304" pitchFamily="18" charset="0"/>
                <a:ea typeface="Times New Roman" panose="02020603050405020304" pitchFamily="18" charset="0"/>
              </a:rPr>
              <a:t> нови. </a:t>
            </a:r>
            <a:r>
              <a:rPr lang="sr-Cyrl-RS" sz="1800" dirty="0" err="1">
                <a:effectLst/>
                <a:latin typeface="Times New Roman" panose="02020603050405020304" pitchFamily="18" charset="0"/>
                <a:ea typeface="Times New Roman" panose="02020603050405020304" pitchFamily="18" charset="0"/>
              </a:rPr>
              <a:t>Имеђу</a:t>
            </a:r>
            <a:r>
              <a:rPr lang="sr-Cyrl-RS" sz="1800" dirty="0">
                <a:effectLst/>
                <a:latin typeface="Times New Roman" panose="02020603050405020304" pitchFamily="18" charset="0"/>
                <a:ea typeface="Times New Roman" panose="02020603050405020304" pitchFamily="18" charset="0"/>
              </a:rPr>
              <a:t> осталог, ова метода омогућава поставља потребан РГБ камера сензор на его возило, те ПИД контролер. По извршавању овог блока, прелази се на извршавање сценарија кроз блок „Сценарио“. Након што се изврши један </a:t>
            </a:r>
            <a:r>
              <a:rPr lang="sr-Cyrl-RS" sz="1800" dirty="0" err="1">
                <a:effectLst/>
                <a:latin typeface="Times New Roman" panose="02020603050405020304" pitchFamily="18" charset="0"/>
                <a:ea typeface="Times New Roman" panose="02020603050405020304" pitchFamily="18" charset="0"/>
              </a:rPr>
              <a:t>симулациони</a:t>
            </a:r>
            <a:r>
              <a:rPr lang="sr-Cyrl-RS" sz="1800" dirty="0">
                <a:effectLst/>
                <a:latin typeface="Times New Roman" panose="02020603050405020304" pitchFamily="18" charset="0"/>
                <a:ea typeface="Times New Roman" panose="02020603050405020304" pitchFamily="18" charset="0"/>
              </a:rPr>
              <a:t> корак сценарија,  </a:t>
            </a:r>
            <a:r>
              <a:rPr lang="en-US" sz="1800" i="1" dirty="0" err="1">
                <a:effectLst/>
                <a:latin typeface="Times New Roman" panose="02020603050405020304" pitchFamily="18" charset="0"/>
                <a:ea typeface="Times New Roman" panose="02020603050405020304" pitchFamily="18" charset="0"/>
              </a:rPr>
              <a:t>SimScenarioRunner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механизам кроз блок „Провера завршетка сценарија“ имплементира методу </a:t>
            </a:r>
            <a:r>
              <a:rPr lang="sr-Cyrl-RS" sz="1800" i="1" dirty="0" err="1">
                <a:effectLst/>
                <a:latin typeface="Times New Roman" panose="02020603050405020304" pitchFamily="18" charset="0"/>
                <a:ea typeface="Times New Roman" panose="02020603050405020304" pitchFamily="18" charset="0"/>
              </a:rPr>
              <a:t>nextScenario</a:t>
            </a:r>
            <a:r>
              <a:rPr lang="sr-Cyrl-RS" sz="1800" dirty="0">
                <a:effectLst/>
                <a:latin typeface="Times New Roman" panose="02020603050405020304" pitchFamily="18" charset="0"/>
                <a:ea typeface="Times New Roman" panose="02020603050405020304" pitchFamily="18" charset="0"/>
              </a:rPr>
              <a:t> која проверава да ли су се стекли услови за завршетак тренутног сценарија. Уколико нису, контрола се назад препушта блоку „Сценарио“, те се овај поступак понавља све док се не стекну услови потребни за његово завршавање. Када се стекну ти услови, проверава се да ли је то последњи сценарио у листи сценарија које је потребно извршити. Уколико јесте, контрола тока се препушта блоку „Завршетак“ који шаље поруку КАРЛА серверу да је потребно </a:t>
            </a:r>
            <a:r>
              <a:rPr lang="sr-Cyrl-RS" sz="1800" dirty="0" err="1">
                <a:effectLst/>
                <a:latin typeface="Times New Roman" panose="02020603050405020304" pitchFamily="18" charset="0"/>
                <a:ea typeface="Times New Roman" panose="02020603050405020304" pitchFamily="18" charset="0"/>
              </a:rPr>
              <a:t>деиницијализовати</a:t>
            </a:r>
            <a:r>
              <a:rPr lang="sr-Cyrl-RS" sz="1800" dirty="0">
                <a:effectLst/>
                <a:latin typeface="Times New Roman" panose="02020603050405020304" pitchFamily="18" charset="0"/>
                <a:ea typeface="Times New Roman" panose="02020603050405020304" pitchFamily="18" charset="0"/>
              </a:rPr>
              <a:t> све објекте који су генерисани приликом извршавања последњег блока „Иницијализација сценарија“, те да КАРЛА клијент завршава са радом. Уколико су се стекли услови за завршетак сценарија, а то није последњи сценарио у листи сценарија које је потребно извршити, контрола тока се препушта блоку „Иницијализација сценарија“ све док се не стекну услови препуштање контроле блоку „Завршетак“. </a:t>
            </a: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Поред описаних функционалности, </a:t>
            </a:r>
            <a:r>
              <a:rPr lang="en-US" sz="1800" i="1" dirty="0" err="1">
                <a:effectLst/>
                <a:latin typeface="Times New Roman" panose="02020603050405020304" pitchFamily="18" charset="0"/>
                <a:ea typeface="Times New Roman" panose="02020603050405020304" pitchFamily="18" charset="0"/>
              </a:rPr>
              <a:t>SimScenarioRunner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имплементира методу </a:t>
            </a:r>
            <a:r>
              <a:rPr lang="sr-Cyrl-RS" sz="1800" i="1" dirty="0" err="1">
                <a:effectLst/>
                <a:latin typeface="Times New Roman" panose="02020603050405020304" pitchFamily="18" charset="0"/>
                <a:ea typeface="Times New Roman" panose="02020603050405020304" pitchFamily="18" charset="0"/>
              </a:rPr>
              <a:t>periodicSimScenarioRunner</a:t>
            </a:r>
            <a:r>
              <a:rPr lang="sr-Cyrl-RS" sz="1800" dirty="0">
                <a:effectLst/>
                <a:latin typeface="Times New Roman" panose="02020603050405020304" pitchFamily="18" charset="0"/>
                <a:ea typeface="Times New Roman" panose="02020603050405020304" pitchFamily="18" charset="0"/>
              </a:rPr>
              <a:t> која се може користити за увођење произвољних динамичких промена сценарија у току времена извршавања (форсирање одређеног возила на промену возне траке, интеракција са саобраћајном инфраструктуром у тачно дефинисаном тренутку, итд.).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12</a:t>
            </a:fld>
            <a:endParaRPr lang="en-US"/>
          </a:p>
        </p:txBody>
      </p:sp>
    </p:spTree>
    <p:extLst>
      <p:ext uri="{BB962C8B-B14F-4D97-AF65-F5344CB8AC3E}">
        <p14:creationId xmlns:p14="http://schemas.microsoft.com/office/powerpoint/2010/main" val="67379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представљају архитектуру вештачких неуронских мрежа које се најчешће примењују у пољу рачунарске визије. Два главна дела од којих се састоји свака конволутивна неуронска мрежа су: екстракција специфичности и класификација. Ако погледамо дубље унутар дела за екстракцију специфичности можемо приметити да конволутивна неруонска мрежа имплементира два типа слојева: конволутивни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Convolution</a:t>
            </a:r>
            <a:r>
              <a:rPr lang="sr-Cyrl-RS" sz="1800" dirty="0">
                <a:effectLst/>
                <a:latin typeface="Times New Roman" panose="02020603050405020304" pitchFamily="18" charset="0"/>
                <a:ea typeface="Times New Roman" panose="02020603050405020304" pitchFamily="18" charset="0"/>
              </a:rPr>
              <a:t>) 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Max-pooling</a:t>
            </a:r>
            <a:r>
              <a:rPr lang="sr-Cyrl-RS" sz="1800" dirty="0">
                <a:effectLst/>
                <a:latin typeface="Times New Roman" panose="02020603050405020304" pitchFamily="18" charset="0"/>
                <a:ea typeface="Times New Roman" panose="02020603050405020304" pitchFamily="18" charset="0"/>
              </a:rPr>
              <a:t>) сажимајући слој. Сви ови слојеви, који се налазе између улаза и излаза неуронске мреже називају се скривени слојеви. </a:t>
            </a:r>
          </a:p>
          <a:p>
            <a:endParaRPr lang="sr-Cyrl-RS" dirty="0"/>
          </a:p>
          <a:p>
            <a:r>
              <a:rPr lang="sr-Cyrl-RS" b="1" dirty="0"/>
              <a:t>Улаз</a:t>
            </a:r>
            <a:r>
              <a:rPr lang="en-US" dirty="0"/>
              <a:t> – </a:t>
            </a:r>
            <a:r>
              <a:rPr lang="sr-Cyrl-RS" dirty="0"/>
              <a:t>улаз у </a:t>
            </a:r>
            <a:r>
              <a:rPr lang="sr-Cyrl-RS" dirty="0" err="1"/>
              <a:t>коновлтуивну</a:t>
            </a:r>
            <a:r>
              <a:rPr lang="sr-Cyrl-RS" dirty="0"/>
              <a:t> неуронску мрежу представља фотографија. Ако се ради о РГБ фотографијама оне имају три димензије, ширину, висину и број канала. Такође, најчешће се врши нормализација улазног сигнала у опсег вредности </a:t>
            </a:r>
            <a:r>
              <a:rPr lang="en-US" dirty="0"/>
              <a:t>[0, 1] </a:t>
            </a:r>
            <a:r>
              <a:rPr lang="sr-Cyrl-RS" dirty="0"/>
              <a:t>или</a:t>
            </a:r>
            <a:r>
              <a:rPr lang="en-US" dirty="0"/>
              <a:t> [-1, 1]</a:t>
            </a:r>
            <a:r>
              <a:rPr lang="sr-Cyrl-RS" dirty="0"/>
              <a:t> како би се избегле неправилности у раду мреже.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Конволутивни слој - </a:t>
            </a:r>
            <a:r>
              <a:rPr lang="sr-Cyrl-RS" sz="1800" dirty="0">
                <a:effectLst/>
                <a:latin typeface="Times New Roman" panose="02020603050405020304" pitchFamily="18" charset="0"/>
                <a:ea typeface="Times New Roman" panose="02020603050405020304" pitchFamily="18" charset="0"/>
              </a:rPr>
              <a:t>Циљ операције конволуције јесте да из улазног сигнала генералише специфичности вишег нивоа.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Сажимајући слој - </a:t>
            </a:r>
            <a:r>
              <a:rPr lang="sr-Cyrl-RS" sz="1800" dirty="0">
                <a:effectLst/>
                <a:latin typeface="Times New Roman" panose="02020603050405020304" pitchFamily="18" charset="0"/>
                <a:ea typeface="Times New Roman" panose="02020603050405020304" pitchFamily="18" charset="0"/>
              </a:rPr>
              <a:t>Сажимајући слој има могућност смањивања просторне димензије сигнала у циљу смањења снаге потребне за израчунавање и обраду података. </a:t>
            </a:r>
          </a:p>
          <a:p>
            <a:pPr marL="0" marR="0" lvl="0" indent="0" algn="l" defTabSz="914400" rtl="0" eaLnBrk="1" fontAlgn="auto" latinLnBrk="0" hangingPunct="1">
              <a:lnSpc>
                <a:spcPct val="100000"/>
              </a:lnSpc>
              <a:spcBef>
                <a:spcPts val="0"/>
              </a:spcBef>
              <a:spcAft>
                <a:spcPts val="0"/>
              </a:spcAft>
              <a:buClrTx/>
              <a:buSzTx/>
              <a:buFontTx/>
              <a:buNone/>
              <a:tabLst/>
              <a:defRPr/>
            </a:pPr>
            <a:r>
              <a:rPr lang="sr-Cyrl-RS" b="1" dirty="0"/>
              <a:t>Потпуно повезани слој - </a:t>
            </a:r>
            <a:r>
              <a:rPr lang="sr-Cyrl-RS" sz="1800" dirty="0">
                <a:effectLst/>
                <a:latin typeface="Times New Roman" panose="02020603050405020304" pitchFamily="18" charset="0"/>
                <a:ea typeface="Times New Roman" panose="02020603050405020304" pitchFamily="18" charset="0"/>
              </a:rPr>
              <a:t>Улога потпуно повезаног слоја јесте да научи да интерпретира специфичности сигнала које долазе из </a:t>
            </a:r>
            <a:r>
              <a:rPr lang="sr-Cyrl-RS" sz="1800" dirty="0" err="1">
                <a:effectLst/>
                <a:latin typeface="Times New Roman" panose="02020603050405020304" pitchFamily="18" charset="0"/>
                <a:ea typeface="Times New Roman" panose="02020603050405020304" pitchFamily="18" charset="0"/>
              </a:rPr>
              <a:t>конволутивних</a:t>
            </a:r>
            <a:r>
              <a:rPr lang="sr-Cyrl-RS" sz="1800" dirty="0">
                <a:effectLst/>
                <a:latin typeface="Times New Roman" panose="02020603050405020304" pitchFamily="18" charset="0"/>
                <a:ea typeface="Times New Roman" panose="02020603050405020304" pitchFamily="18" charset="0"/>
              </a:rPr>
              <a:t> слојева и да на основу њих донесу закључак о проблему који се разматра. </a:t>
            </a:r>
          </a:p>
          <a:p>
            <a:endParaRPr lang="sr-Cyrl-RS" b="1" dirty="0"/>
          </a:p>
          <a:p>
            <a:r>
              <a:rPr lang="sr-Cyrl-RS" dirty="0"/>
              <a:t>Обучавање неуронске мреже врши се тако што се на њен улаз доводе подаци за обучавање и подаци који означавају жељене вредности излаза. Уз помоћ тих података формира се математички модел помоћу којег се врше предикције над подацима које нису виђене током обучавања. У процесу обучавања разликујемо две врсте параметара: Параметре модела и Хипер-параметре модела. </a:t>
            </a:r>
          </a:p>
          <a:p>
            <a:r>
              <a:rPr lang="sr-Cyrl-RS" dirty="0"/>
              <a:t>Када причамо о конволутивним неуронским мрежама, параметре модела представљају параметри конволутивног слоја и тежински коефицијенти неурона у потпуно повезаним слојевима, док хипер-параметре модела одабира руковалац неуронском мрежом и у њих спада: брзина обучавања, смањење брзине обучавања, алгоритми оптимизације, број епоха обучавања, величина групе података за обучавање, број скривених слојева, активацијска функција и иницијализација тежинских коефицијената. Сви они утичу на то да ли ће се модел правилно формирати и одговарати потребама проблема који се посматра. </a:t>
            </a:r>
          </a:p>
          <a:p>
            <a:r>
              <a:rPr lang="sr-Cyrl-RS" dirty="0"/>
              <a:t>Па тако, може се десити, да модел уђе у једно од 3 стања, од којих су два нежељена. Уколико нам модел уђе у стање у коме се може рећи да је подбацио, десиће се да он уопште не може да да предикције нити над сетом података за обучавање, нити над подацима које још није видео. Уколико он уђе у стање у коме је уско специјализован, даваће одличне резултате над подацима за обучавање, али ће предикције над подацима које није видео бити изразито лоше. И на крају, стање у коме желимо да се наш модел нађе, јесте стање у коме он даје довољно добре резултате над подацима за обучавање и довољно добре резултате над подацима које није видео приликом обучавања. </a:t>
            </a:r>
          </a:p>
          <a:p>
            <a:endParaRPr lang="en-US" dirty="0"/>
          </a:p>
          <a:p>
            <a:r>
              <a:rPr lang="sr-Cyrl-RS" dirty="0"/>
              <a:t>И ово је прича о механизму обраде фотографије кориштене приликом израде овог рада.</a:t>
            </a:r>
          </a:p>
        </p:txBody>
      </p:sp>
      <p:sp>
        <p:nvSpPr>
          <p:cNvPr id="4" name="Slide Number Placeholder 3"/>
          <p:cNvSpPr>
            <a:spLocks noGrp="1"/>
          </p:cNvSpPr>
          <p:nvPr>
            <p:ph type="sldNum" sz="quarter" idx="5"/>
          </p:nvPr>
        </p:nvSpPr>
        <p:spPr/>
        <p:txBody>
          <a:bodyPr/>
          <a:lstStyle/>
          <a:p>
            <a:fld id="{6C2AB10A-991B-4A9D-BDBD-AB84E53F1688}" type="slidenum">
              <a:rPr lang="en-US" smtClean="0"/>
              <a:pPr/>
              <a:t>3</a:t>
            </a:fld>
            <a:endParaRPr lang="en-US"/>
          </a:p>
        </p:txBody>
      </p:sp>
    </p:spTree>
    <p:extLst>
      <p:ext uri="{BB962C8B-B14F-4D97-AF65-F5344CB8AC3E}">
        <p14:creationId xmlns:p14="http://schemas.microsoft.com/office/powerpoint/2010/main" val="197072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lvl="0" indent="0" algn="just" defTabSz="914400" rtl="0" eaLnBrk="1" fontAlgn="auto" latinLnBrk="0" hangingPunct="1">
              <a:lnSpc>
                <a:spcPct val="150000"/>
              </a:lnSpc>
              <a:spcBef>
                <a:spcPts val="600"/>
              </a:spcBef>
              <a:spcAft>
                <a:spcPts val="600"/>
              </a:spcAft>
              <a:buClrTx/>
              <a:buSzTx/>
              <a:buFont typeface="Symbol" panose="05050102010706020507" pitchFamily="18" charset="2"/>
              <a:buNone/>
              <a:tabLst/>
              <a:defRPr/>
            </a:pPr>
            <a:r>
              <a:rPr lang="sr-Cyrl-RS" sz="1800" dirty="0">
                <a:effectLst/>
                <a:latin typeface="Times New Roman" panose="02020603050405020304" pitchFamily="18" charset="0"/>
                <a:ea typeface="Times New Roman" panose="02020603050405020304" pitchFamily="18" charset="0"/>
              </a:rPr>
              <a:t>Када причамо о системима за деловање на механичке делове аутомобила, односно о системима аутоматског управљања, у овом раду </a:t>
            </a:r>
            <a:r>
              <a:rPr lang="sr-Cyrl-RS" sz="1800" dirty="0" err="1">
                <a:effectLst/>
                <a:latin typeface="Times New Roman" panose="02020603050405020304" pitchFamily="18" charset="0"/>
                <a:ea typeface="Times New Roman" panose="02020603050405020304" pitchFamily="18" charset="0"/>
              </a:rPr>
              <a:t>искориштен</a:t>
            </a:r>
            <a:r>
              <a:rPr lang="sr-Cyrl-RS" sz="1800" dirty="0">
                <a:effectLst/>
                <a:latin typeface="Times New Roman" panose="02020603050405020304" pitchFamily="18" charset="0"/>
                <a:ea typeface="Times New Roman" panose="02020603050405020304" pitchFamily="18" charset="0"/>
              </a:rPr>
              <a:t> је пропорционално-интеграционо-диференцијални (ПИД) контролер који је елемент контролне петље система аутоматског управљања и који се користи у системима који захтевају сталну контролу излазног сигнала. ПИД контролер има могућност рачунања вредности грешке </a:t>
            </a:r>
            <a:r>
              <a:rPr lang="en-US" sz="1800" i="1" dirty="0">
                <a:effectLst/>
                <a:latin typeface="Times New Roman" panose="02020603050405020304" pitchFamily="18" charset="0"/>
                <a:ea typeface="Times New Roman" panose="02020603050405020304" pitchFamily="18" charset="0"/>
              </a:rPr>
              <a:t>e(t)</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као разлике жељеног излазног сигнала и стварног измереног излазног сигнала, примењујући корекцију на основу пропорционалног, интеграционог и диференцијалног члана. </a:t>
            </a:r>
          </a:p>
          <a:p>
            <a:pPr marL="0" marR="0" lvl="0" indent="0" algn="just">
              <a:lnSpc>
                <a:spcPct val="150000"/>
              </a:lnSpc>
              <a:spcBef>
                <a:spcPts val="600"/>
              </a:spcBef>
              <a:spcAft>
                <a:spcPts val="600"/>
              </a:spcAft>
              <a:buFont typeface="Symbol" panose="05050102010706020507" pitchFamily="18" charset="2"/>
              <a:buNone/>
            </a:pPr>
            <a:endParaRPr lang="sr-Cyrl-RS" sz="1800" b="1"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Пропорционални члан (</a:t>
            </a:r>
            <a:r>
              <a:rPr lang="en-US" sz="1800" b="1" i="1" dirty="0">
                <a:effectLst/>
                <a:latin typeface="Times New Roman" panose="02020603050405020304" pitchFamily="18" charset="0"/>
                <a:ea typeface="Times New Roman" panose="02020603050405020304" pitchFamily="18" charset="0"/>
              </a:rPr>
              <a:t>P</a:t>
            </a:r>
            <a:r>
              <a:rPr lang="sr-Cyrl-RS" sz="1800" b="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 пропорционалан је тренутној вредности сигнала грешке </a:t>
            </a:r>
            <a:r>
              <a:rPr lang="en-US" sz="1800" i="1" dirty="0">
                <a:effectLst/>
                <a:latin typeface="Times New Roman" panose="02020603050405020304" pitchFamily="18" charset="0"/>
                <a:ea typeface="Times New Roman" panose="02020603050405020304" pitchFamily="18" charset="0"/>
              </a:rPr>
              <a:t>e(t) </a:t>
            </a:r>
            <a:r>
              <a:rPr lang="sr-Cyrl-RS" sz="1800" dirty="0">
                <a:effectLst/>
                <a:latin typeface="Times New Roman" panose="02020603050405020304" pitchFamily="18" charset="0"/>
                <a:ea typeface="Times New Roman" panose="02020603050405020304" pitchFamily="18" charset="0"/>
              </a:rPr>
              <a:t>и у случају да је грешка велика и позитивна, сигнал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биће пропорционално велик и позитиван</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Другим речима, повећањем пропорционалног члана повећава се брзина одзива система аутоматског управљања.</a:t>
            </a:r>
          </a:p>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Интеграциони члан (</a:t>
            </a:r>
            <a:r>
              <a:rPr lang="en-US" sz="1800" b="1" i="1" dirty="0">
                <a:effectLst/>
                <a:latin typeface="Times New Roman" panose="02020603050405020304" pitchFamily="18" charset="0"/>
                <a:ea typeface="Times New Roman" panose="02020603050405020304" pitchFamily="18" charset="0"/>
              </a:rPr>
              <a:t>I</a:t>
            </a:r>
            <a:r>
              <a:rPr lang="sr-Cyrl-RS" sz="1800" b="1"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сумира сигнал грешке </a:t>
            </a:r>
            <a:r>
              <a:rPr lang="en-US" sz="1800" i="1" dirty="0">
                <a:effectLst/>
                <a:latin typeface="Times New Roman" panose="02020603050405020304" pitchFamily="18" charset="0"/>
                <a:ea typeface="Times New Roman" panose="02020603050405020304" pitchFamily="18" charset="0"/>
              </a:rPr>
              <a:t>e(t) </a:t>
            </a:r>
            <a:r>
              <a:rPr lang="sr-Cyrl-RS" sz="1800" dirty="0">
                <a:effectLst/>
                <a:latin typeface="Times New Roman" panose="02020603050405020304" pitchFamily="18" charset="0"/>
                <a:ea typeface="Times New Roman" panose="02020603050405020304" pitchFamily="18" charset="0"/>
              </a:rPr>
              <a:t>кроз време што резултира тиме да ће и мала грешка навести интеграциони члан да порасте са циљем што боље конвергенције излазног сигнала жељеном сигналу.</a:t>
            </a:r>
          </a:p>
          <a:p>
            <a:pPr marL="0" marR="0" lvl="0" indent="0" algn="just">
              <a:lnSpc>
                <a:spcPct val="150000"/>
              </a:lnSpc>
              <a:spcBef>
                <a:spcPts val="600"/>
              </a:spcBef>
              <a:spcAft>
                <a:spcPts val="600"/>
              </a:spcAft>
              <a:buFont typeface="Symbol" panose="05050102010706020507" pitchFamily="18" charset="2"/>
              <a:buNone/>
            </a:pPr>
            <a:r>
              <a:rPr lang="sr-Cyrl-RS" sz="1800" b="1" dirty="0">
                <a:effectLst/>
                <a:latin typeface="Times New Roman" panose="02020603050405020304" pitchFamily="18" charset="0"/>
                <a:ea typeface="Times New Roman" panose="02020603050405020304" pitchFamily="18" charset="0"/>
              </a:rPr>
              <a:t>Диференцијални члан (</a:t>
            </a:r>
            <a:r>
              <a:rPr lang="en-US" sz="1800" b="1" i="1" dirty="0">
                <a:effectLst/>
                <a:latin typeface="Times New Roman" panose="02020603050405020304" pitchFamily="18" charset="0"/>
                <a:ea typeface="Times New Roman" panose="02020603050405020304" pitchFamily="18" charset="0"/>
              </a:rPr>
              <a:t>D</a:t>
            </a:r>
            <a:r>
              <a:rPr lang="sr-Cyrl-RS" sz="1800" b="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 постиже ефекат смањења сигнала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уколико се излазни сигнал почне интензивно повећавати. Другим речима, уколико излазни сигнал сувише брзо прилази жељној вредности сигнала, диференцијални члан деловаће </a:t>
            </a:r>
            <a:r>
              <a:rPr lang="sr-Cyrl-RS" sz="1800" dirty="0" err="1">
                <a:effectLst/>
                <a:latin typeface="Times New Roman" panose="02020603050405020304" pitchFamily="18" charset="0"/>
                <a:ea typeface="Times New Roman" panose="02020603050405020304" pitchFamily="18" charset="0"/>
              </a:rPr>
              <a:t>ублажавајуће</a:t>
            </a:r>
            <a:r>
              <a:rPr lang="sr-Cyrl-RS" sz="1800" dirty="0">
                <a:effectLst/>
                <a:latin typeface="Times New Roman" panose="02020603050405020304" pitchFamily="18" charset="0"/>
                <a:ea typeface="Times New Roman" panose="02020603050405020304" pitchFamily="18" charset="0"/>
              </a:rPr>
              <a:t> на сигнал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a:t>
            </a:r>
          </a:p>
          <a:p>
            <a:endParaRPr lang="sr-Cyrl-RS" dirty="0"/>
          </a:p>
          <a:p>
            <a:r>
              <a:rPr lang="sr-Cyrl-RS" sz="1800" dirty="0">
                <a:effectLst/>
                <a:latin typeface="Times New Roman" panose="02020603050405020304" pitchFamily="18" charset="0"/>
                <a:ea typeface="Times New Roman" panose="02020603050405020304" pitchFamily="18" charset="0"/>
              </a:rPr>
              <a:t>Математичка поставка ПИД контролера дата је формулом са слајда, где </a:t>
            </a:r>
            <a:r>
              <a:rPr lang="en-US" sz="1800" i="1" dirty="0" err="1">
                <a:effectLst/>
                <a:latin typeface="Times New Roman" panose="02020603050405020304" pitchFamily="18" charset="0"/>
                <a:ea typeface="Times New Roman" panose="02020603050405020304" pitchFamily="18" charset="0"/>
              </a:rPr>
              <a:t>K</a:t>
            </a:r>
            <a:r>
              <a:rPr lang="en-US" sz="1800" i="1" baseline="-25000" dirty="0" err="1">
                <a:effectLst/>
                <a:latin typeface="Times New Roman" panose="02020603050405020304" pitchFamily="18" charset="0"/>
                <a:ea typeface="Times New Roman" panose="02020603050405020304" pitchFamily="18" charset="0"/>
              </a:rPr>
              <a:t>p</a:t>
            </a:r>
            <a:r>
              <a:rPr lang="en-US" sz="1800" i="1" dirty="0">
                <a:effectLst/>
                <a:latin typeface="Times New Roman" panose="02020603050405020304" pitchFamily="18" charset="0"/>
                <a:ea typeface="Times New Roman" panose="02020603050405020304" pitchFamily="18" charset="0"/>
              </a:rPr>
              <a:t>, K</a:t>
            </a:r>
            <a:r>
              <a:rPr lang="en-US" sz="1800" i="1" baseline="-25000" dirty="0">
                <a:effectLst/>
                <a:latin typeface="Times New Roman" panose="02020603050405020304" pitchFamily="18" charset="0"/>
                <a:ea typeface="Times New Roman" panose="02020603050405020304" pitchFamily="18" charset="0"/>
              </a:rPr>
              <a:t>i </a:t>
            </a:r>
            <a:r>
              <a:rPr lang="en-US" sz="1800" i="1" dirty="0" err="1">
                <a:effectLst/>
                <a:latin typeface="Times New Roman" panose="02020603050405020304" pitchFamily="18" charset="0"/>
                <a:ea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K</a:t>
            </a:r>
            <a:r>
              <a:rPr lang="en-US" sz="1800" i="1" baseline="-25000" dirty="0" err="1">
                <a:effectLst/>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представљају коефицијенте појачања пропорционалног, интегралног и диференцијалног члана ПИД контролера, респективно. Уколико се ти фактори појачања ПИД контролера лоше изаберу, систем аутоматског управљања може постати нестабилан, односно његов излазни сигнал може дивергирати у односу на жељену вредност излазног сигнала.</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4</a:t>
            </a:fld>
            <a:endParaRPr lang="en-US"/>
          </a:p>
        </p:txBody>
      </p:sp>
    </p:spTree>
    <p:extLst>
      <p:ext uri="{BB962C8B-B14F-4D97-AF65-F5344CB8AC3E}">
        <p14:creationId xmlns:p14="http://schemas.microsoft.com/office/powerpoint/2010/main" val="389607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sr-Cyrl-RS" sz="1800" dirty="0">
                <a:effectLst/>
                <a:latin typeface="Times New Roman" panose="02020603050405020304" pitchFamily="18" charset="0"/>
                <a:ea typeface="Times New Roman" panose="02020603050405020304" pitchFamily="18" charset="0"/>
              </a:rPr>
              <a:t>Питање где реализовати овакав један систем у оквиру МСЦ рада? Ту у причу улази КАРЛА симулатор отвореног кода који подржава циљ развоја аутономне вожње. Он пружа флексибилни кориснички интерфејс како би се тај развој олакшао. Реализован је у </a:t>
            </a:r>
            <a:r>
              <a:rPr lang="en-US" sz="1800" i="1" dirty="0">
                <a:effectLst/>
                <a:latin typeface="Times New Roman" panose="02020603050405020304" pitchFamily="18" charset="0"/>
                <a:ea typeface="Times New Roman" panose="02020603050405020304" pitchFamily="18" charset="0"/>
              </a:rPr>
              <a:t>Unreal Engine 4</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 технологији и користи последњу верзију </a:t>
            </a:r>
            <a:r>
              <a:rPr lang="en-US" sz="1800" i="1" dirty="0" err="1">
                <a:effectLst/>
                <a:latin typeface="Times New Roman" panose="02020603050405020304" pitchFamily="18" charset="0"/>
                <a:ea typeface="Times New Roman" panose="02020603050405020304" pitchFamily="18" charset="0"/>
              </a:rPr>
              <a:t>OpenDRIVE</a:t>
            </a:r>
            <a:r>
              <a:rPr lang="sr-Cyrl-RS" sz="1800" i="1" dirty="0">
                <a:effectLst/>
                <a:latin typeface="Times New Roman" panose="02020603050405020304" pitchFamily="18" charset="0"/>
                <a:ea typeface="Times New Roman" panose="02020603050405020304" pitchFamily="18" charset="0"/>
              </a:rPr>
              <a:t> </a:t>
            </a:r>
            <a:r>
              <a:rPr lang="sr-Cyrl-RS" sz="1800" i="0" dirty="0">
                <a:effectLst/>
                <a:latin typeface="Times New Roman" panose="02020603050405020304" pitchFamily="18" charset="0"/>
                <a:ea typeface="Times New Roman" panose="02020603050405020304" pitchFamily="18" charset="0"/>
              </a:rPr>
              <a:t>стандарда за дефинисање путева и урбаних средина. Функционише по принципу клијент-сервер комуникације, где је симулаторски сервер </a:t>
            </a:r>
            <a:r>
              <a:rPr lang="sr-Cyrl-RS" sz="1800" i="0" dirty="0" err="1">
                <a:effectLst/>
                <a:latin typeface="Times New Roman" panose="02020603050405020304" pitchFamily="18" charset="0"/>
                <a:ea typeface="Times New Roman" panose="02020603050405020304" pitchFamily="18" charset="0"/>
              </a:rPr>
              <a:t>задуђен</a:t>
            </a:r>
            <a:r>
              <a:rPr lang="sr-Cyrl-RS" sz="1800" i="0" dirty="0">
                <a:effectLst/>
                <a:latin typeface="Times New Roman" panose="02020603050405020304" pitchFamily="18" charset="0"/>
                <a:ea typeface="Times New Roman" panose="02020603050405020304" pitchFamily="18" charset="0"/>
              </a:rPr>
              <a:t> за све радње које се тичу саме симулације, као што су: читање сензора, прерачунавање физике, инстанци </a:t>
            </a:r>
            <a:r>
              <a:rPr lang="sr-Cyrl-RS" sz="1800" i="0" dirty="0" err="1">
                <a:effectLst/>
                <a:latin typeface="Times New Roman" panose="02020603050405020304" pitchFamily="18" charset="0"/>
                <a:ea typeface="Times New Roman" panose="02020603050405020304" pitchFamily="18" charset="0"/>
              </a:rPr>
              <a:t>саобраћјних</a:t>
            </a:r>
            <a:r>
              <a:rPr lang="sr-Cyrl-RS" sz="1800" i="0" dirty="0">
                <a:effectLst/>
                <a:latin typeface="Times New Roman" panose="02020603050405020304" pitchFamily="18" charset="0"/>
                <a:ea typeface="Times New Roman" panose="02020603050405020304" pitchFamily="18" charset="0"/>
              </a:rPr>
              <a:t> објеката, итд. Итд. Са друге стране Карла клијент састоји се од различитих модула који контролишу логику инстанци саобраћајних објеката, као и постављање поставке КАРЛА </a:t>
            </a:r>
            <a:r>
              <a:rPr lang="sr-Cyrl-RS" sz="1800" i="0" dirty="0" err="1">
                <a:effectLst/>
                <a:latin typeface="Times New Roman" panose="02020603050405020304" pitchFamily="18" charset="0"/>
                <a:ea typeface="Times New Roman" panose="02020603050405020304" pitchFamily="18" charset="0"/>
              </a:rPr>
              <a:t>симулационог</a:t>
            </a:r>
            <a:r>
              <a:rPr lang="sr-Cyrl-RS" sz="1800" i="0" dirty="0">
                <a:effectLst/>
                <a:latin typeface="Times New Roman" panose="02020603050405020304" pitchFamily="18" charset="0"/>
                <a:ea typeface="Times New Roman" panose="02020603050405020304" pitchFamily="18" charset="0"/>
              </a:rPr>
              <a:t> света.</a:t>
            </a:r>
            <a:br>
              <a:rPr lang="en-US" sz="1800">
                <a:effectLst/>
                <a:latin typeface="Times New Roman" panose="02020603050405020304" pitchFamily="18" charset="0"/>
                <a:ea typeface="Times New Roman" panose="02020603050405020304" pitchFamily="18" charset="0"/>
              </a:rPr>
            </a:b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Неке од уграђених функционалности које овај симулатор пружа су:</a:t>
            </a:r>
          </a:p>
          <a:p>
            <a:pPr marL="342900" marR="0" lvl="0" indent="-342900" algn="just">
              <a:lnSpc>
                <a:spcPct val="150000"/>
              </a:lnSpc>
              <a:spcBef>
                <a:spcPts val="0"/>
              </a:spcBef>
              <a:spcAft>
                <a:spcPts val="0"/>
              </a:spcAft>
              <a:buFont typeface="Symbol" panose="05050102010706020507" pitchFamily="18" charset="2"/>
              <a:buChar char=""/>
            </a:pPr>
            <a:r>
              <a:rPr lang="sr-Cyrl-RS" sz="1800" i="1" dirty="0">
                <a:effectLst/>
                <a:latin typeface="Times New Roman" panose="02020603050405020304" pitchFamily="18" charset="0"/>
                <a:ea typeface="Times New Roman" panose="02020603050405020304" pitchFamily="18" charset="0"/>
              </a:rPr>
              <a:t>Управитељ саобраћајем</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Traffic manager</a:t>
            </a:r>
            <a:r>
              <a:rPr lang="en-US" sz="1800" dirty="0">
                <a:effectLst/>
                <a:latin typeface="Times New Roman" panose="02020603050405020304" pitchFamily="18" charset="0"/>
                <a:ea typeface="Times New Roman" panose="02020603050405020304" pitchFamily="18" charset="0"/>
              </a:rPr>
              <a:t>) – </a:t>
            </a:r>
            <a:r>
              <a:rPr lang="sr-Cyrl-RS" sz="1800" dirty="0">
                <a:effectLst/>
                <a:latin typeface="Times New Roman" panose="02020603050405020304" pitchFamily="18" charset="0"/>
                <a:ea typeface="Times New Roman" panose="02020603050405020304" pitchFamily="18" charset="0"/>
              </a:rPr>
              <a:t>омогућава контролу свих возила, осим возила које је предмет експеримента – его возило. Служи као посредник за генерисање урбаног саобраћаја са реалистичним понашањем.</a:t>
            </a:r>
          </a:p>
          <a:p>
            <a:pPr marL="342900" marR="0" lvl="0" indent="-342900" algn="just">
              <a:lnSpc>
                <a:spcPct val="150000"/>
              </a:lnSpc>
              <a:spcBef>
                <a:spcPts val="0"/>
              </a:spcBef>
              <a:spcAft>
                <a:spcPts val="0"/>
              </a:spcAft>
              <a:buFont typeface="Symbol" panose="05050102010706020507" pitchFamily="18" charset="2"/>
              <a:buChar char=""/>
            </a:pPr>
            <a:r>
              <a:rPr lang="sr-Cyrl-RS" sz="1800" i="1" dirty="0">
                <a:effectLst/>
                <a:latin typeface="Times New Roman" panose="02020603050405020304" pitchFamily="18" charset="0"/>
                <a:ea typeface="Times New Roman" panose="02020603050405020304" pitchFamily="18" charset="0"/>
              </a:rPr>
              <a:t>Сензори</a:t>
            </a:r>
            <a:r>
              <a:rPr lang="sr-Cyrl-RS" sz="1800" dirty="0">
                <a:effectLst/>
                <a:latin typeface="Times New Roman" panose="02020603050405020304" pitchFamily="18" charset="0"/>
                <a:ea typeface="Times New Roman" panose="02020603050405020304" pitchFamily="18" charset="0"/>
              </a:rPr>
              <a:t> – служе за прикупљање информација о окружењу у коме се возило налази, могу бити прикачени на било које возило унутар КАРЛА симулације тако да су подаци које читају доступни у било ком моменту. Неки од подржаних сензора: камера, радар, </a:t>
            </a:r>
            <a:r>
              <a:rPr lang="sr-Cyrl-RS" sz="1800" dirty="0" err="1">
                <a:effectLst/>
                <a:latin typeface="Times New Roman" panose="02020603050405020304" pitchFamily="18" charset="0"/>
                <a:ea typeface="Times New Roman" panose="02020603050405020304" pitchFamily="18" charset="0"/>
              </a:rPr>
              <a:t>лидар</a:t>
            </a:r>
            <a:r>
              <a:rPr lang="sr-Cyrl-RS" sz="1800" dirty="0">
                <a:effectLst/>
                <a:latin typeface="Times New Roman" panose="02020603050405020304" pitchFamily="18" charset="0"/>
                <a:ea typeface="Times New Roman" panose="02020603050405020304" pitchFamily="18" charset="0"/>
              </a:rPr>
              <a:t>, ротирајући </a:t>
            </a:r>
            <a:r>
              <a:rPr lang="sr-Cyrl-RS" sz="1800" dirty="0" err="1">
                <a:effectLst/>
                <a:latin typeface="Times New Roman" panose="02020603050405020304" pitchFamily="18" charset="0"/>
                <a:ea typeface="Times New Roman" panose="02020603050405020304" pitchFamily="18" charset="0"/>
              </a:rPr>
              <a:t>лидар</a:t>
            </a:r>
            <a:r>
              <a:rPr lang="sr-Cyrl-RS" sz="1800" dirty="0">
                <a:effectLst/>
                <a:latin typeface="Times New Roman" panose="02020603050405020304" pitchFamily="18" charset="0"/>
                <a:ea typeface="Times New Roman" panose="02020603050405020304" pitchFamily="18" charset="0"/>
              </a:rPr>
              <a:t>, </a:t>
            </a:r>
            <a:r>
              <a:rPr lang="sr-Cyrl-RS" sz="1800" dirty="0" err="1">
                <a:effectLst/>
                <a:latin typeface="Times New Roman" panose="02020603050405020304" pitchFamily="18" charset="0"/>
                <a:ea typeface="Times New Roman" panose="02020603050405020304" pitchFamily="18" charset="0"/>
              </a:rPr>
              <a:t>геолокацијски</a:t>
            </a:r>
            <a:r>
              <a:rPr lang="sr-Cyrl-RS" sz="1800" dirty="0">
                <a:effectLst/>
                <a:latin typeface="Times New Roman" panose="02020603050405020304" pitchFamily="18" charset="0"/>
                <a:ea typeface="Times New Roman" panose="02020603050405020304" pitchFamily="18" charset="0"/>
              </a:rPr>
              <a:t> сензор, и многи други.</a:t>
            </a:r>
          </a:p>
          <a:p>
            <a:pPr marL="342900" marR="0" lvl="0" indent="-342900" algn="just">
              <a:lnSpc>
                <a:spcPct val="150000"/>
              </a:lnSpc>
              <a:spcBef>
                <a:spcPts val="0"/>
              </a:spcBef>
              <a:spcAft>
                <a:spcPts val="0"/>
              </a:spcAft>
              <a:buFont typeface="Symbol" panose="05050102010706020507" pitchFamily="18" charset="2"/>
              <a:buChar char=""/>
            </a:pPr>
            <a:r>
              <a:rPr lang="sr-Cyrl-RS" sz="1800" dirty="0">
                <a:effectLst/>
                <a:latin typeface="Times New Roman" panose="02020603050405020304" pitchFamily="18" charset="0"/>
                <a:ea typeface="Times New Roman" panose="02020603050405020304" pitchFamily="18" charset="0"/>
              </a:rPr>
              <a:t> </a:t>
            </a:r>
            <a:r>
              <a:rPr lang="sr-Cyrl-RS" sz="1800" i="1" dirty="0">
                <a:effectLst/>
                <a:latin typeface="Times New Roman" panose="02020603050405020304" pitchFamily="18" charset="0"/>
                <a:ea typeface="Times New Roman" panose="02020603050405020304" pitchFamily="18" charset="0"/>
              </a:rPr>
              <a:t>Библиотека возила и окружења</a:t>
            </a:r>
            <a:r>
              <a:rPr lang="sr-Cyrl-RS" sz="1800" dirty="0">
                <a:effectLst/>
                <a:latin typeface="Times New Roman" panose="02020603050405020304" pitchFamily="18" charset="0"/>
                <a:ea typeface="Times New Roman" panose="02020603050405020304" pitchFamily="18" charset="0"/>
              </a:rPr>
              <a:t> – симулатор пружа разнолику библиотеку возила, почев од бицикла, преко познатих аутомобила, све до специјалних возила хитне помоћи, полицијских и ватрогасних возила. Такође, симулатор располаже сетом од 8 предефинисаних градова, са различитим саобраћајним инфраструктурама, као и различитим временским приликама.</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5</a:t>
            </a:fld>
            <a:endParaRPr lang="en-US"/>
          </a:p>
        </p:txBody>
      </p:sp>
    </p:spTree>
    <p:extLst>
      <p:ext uri="{BB962C8B-B14F-4D97-AF65-F5344CB8AC3E}">
        <p14:creationId xmlns:p14="http://schemas.microsoft.com/office/powerpoint/2010/main" val="32076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Како би се имплементирао систем за адаптивно одржавање растојања потребно је размотрити све компоненте које су потребне за његово извршавање, а дате су на илустрацији. Потребни елементи су: Извор фотографија – РГБ камера, механизам обраде фотографија уз могућност доношења закључака – конволутивна неуронска мрежа, компонента која поставља жељену брзину кретања возила – адаптивни блок, контролер који омогућава генерисање сигнала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 ПИД контролер и механизам који за улаз прима сигнал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 систем лонгитудиналне контроле аутомобила.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Па тако:</a:t>
            </a:r>
          </a:p>
          <a:p>
            <a:pPr marL="342900" marR="0" lvl="0" indent="-342900" algn="just">
              <a:lnSpc>
                <a:spcPct val="150000"/>
              </a:lnSpc>
              <a:spcBef>
                <a:spcPts val="0"/>
              </a:spcBef>
              <a:spcAft>
                <a:spcPts val="0"/>
              </a:spcAft>
              <a:buFont typeface="+mj-lt"/>
              <a:buAutoNum type="arabicPeriod"/>
            </a:pPr>
            <a:r>
              <a:rPr lang="sr-Cyrl-RS" sz="1800" i="1" dirty="0">
                <a:effectLst/>
                <a:latin typeface="Times New Roman" panose="02020603050405020304" pitchFamily="18" charset="0"/>
                <a:ea typeface="Times New Roman" panose="02020603050405020304" pitchFamily="18" charset="0"/>
              </a:rPr>
              <a:t>Конволутивна неуронска мрежа</a:t>
            </a:r>
            <a:r>
              <a:rPr lang="sr-Cyrl-RS" sz="1800" dirty="0">
                <a:effectLst/>
                <a:latin typeface="Times New Roman" panose="02020603050405020304" pitchFamily="18" charset="0"/>
                <a:ea typeface="Times New Roman" panose="02020603050405020304" pitchFamily="18" charset="0"/>
              </a:rPr>
              <a:t> – прва у ланцу извршавања, даје информацију на основу улазне слике </a:t>
            </a:r>
            <a:r>
              <a:rPr lang="en-US" sz="1800" i="1" dirty="0">
                <a:effectLst/>
                <a:latin typeface="Times New Roman" panose="02020603050405020304" pitchFamily="18" charset="0"/>
                <a:ea typeface="Times New Roman" panose="02020603050405020304" pitchFamily="18" charset="0"/>
              </a:rPr>
              <a:t>x</a:t>
            </a:r>
            <a:r>
              <a:rPr lang="sr-Cyrl-RS" sz="1800" dirty="0">
                <a:effectLst/>
                <a:latin typeface="Times New Roman" panose="02020603050405020304" pitchFamily="18" charset="0"/>
                <a:ea typeface="Times New Roman" panose="02020603050405020304" pitchFamily="18" charset="0"/>
              </a:rPr>
              <a:t>, да ли се на њој налазе возила, у којој возној траци су присутна возила и колико је безбедно убрзати, да ли је потребно одржавати растојање или је потребно кочити. </a:t>
            </a:r>
          </a:p>
          <a:p>
            <a:pPr marL="342900" marR="0" lvl="0" indent="-342900" algn="just">
              <a:lnSpc>
                <a:spcPct val="150000"/>
              </a:lnSpc>
              <a:spcBef>
                <a:spcPts val="0"/>
              </a:spcBef>
              <a:spcAft>
                <a:spcPts val="0"/>
              </a:spcAft>
              <a:buFont typeface="+mj-lt"/>
              <a:buAutoNum type="arabicPeriod"/>
            </a:pPr>
            <a:r>
              <a:rPr lang="sr-Cyrl-RS" sz="1800" i="1" dirty="0">
                <a:effectLst/>
                <a:latin typeface="Times New Roman" panose="02020603050405020304" pitchFamily="18" charset="0"/>
                <a:ea typeface="Times New Roman" panose="02020603050405020304" pitchFamily="18" charset="0"/>
              </a:rPr>
              <a:t>Адаптивни блок</a:t>
            </a:r>
            <a:r>
              <a:rPr lang="sr-Cyrl-RS" sz="1800" dirty="0">
                <a:effectLst/>
                <a:latin typeface="Times New Roman" panose="02020603050405020304" pitchFamily="18" charset="0"/>
                <a:ea typeface="Times New Roman" panose="02020603050405020304" pitchFamily="18" charset="0"/>
              </a:rPr>
              <a:t> – на основу излаза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a:t>
            </a:r>
            <a:r>
              <a:rPr lang="en-US" sz="1800" i="1"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поставља жељену брзину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 пропагира је даље у ланац извршавања</a:t>
            </a:r>
            <a:r>
              <a:rPr lang="en-US" sz="1800" dirty="0">
                <a:effectLst/>
                <a:latin typeface="Times New Roman" panose="02020603050405020304" pitchFamily="18" charset="0"/>
                <a:ea typeface="Times New Roman" panose="02020603050405020304" pitchFamily="18" charset="0"/>
              </a:rPr>
              <a:t>. </a:t>
            </a:r>
            <a:endParaRPr lang="sr-Cyrl-R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sr-Cyrl-RS" sz="1800" i="1" dirty="0">
                <a:effectLst/>
                <a:latin typeface="Times New Roman" panose="02020603050405020304" pitchFamily="18" charset="0"/>
                <a:ea typeface="Times New Roman" panose="02020603050405020304" pitchFamily="18" charset="0"/>
              </a:rPr>
              <a:t>Лонгитудинални ПИД контролер</a:t>
            </a:r>
            <a:r>
              <a:rPr lang="sr-Cyrl-RS" sz="1800" dirty="0">
                <a:effectLst/>
                <a:latin typeface="Times New Roman" panose="02020603050405020304" pitchFamily="18" charset="0"/>
                <a:ea typeface="Times New Roman" panose="02020603050405020304" pitchFamily="18" charset="0"/>
              </a:rPr>
              <a:t> – на основу разлике између постављене жељене брзине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 стварне брзине </a:t>
            </a:r>
            <a:r>
              <a:rPr lang="en-US" sz="1800" i="1" dirty="0">
                <a:effectLst/>
                <a:latin typeface="Times New Roman" panose="02020603050405020304" pitchFamily="18" charset="0"/>
                <a:ea typeface="Times New Roman" panose="02020603050405020304" pitchFamily="18" charset="0"/>
              </a:rPr>
              <a:t>v</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прерачунава степен </a:t>
            </a:r>
            <a:r>
              <a:rPr lang="sr-Cyrl-RS" sz="1800" dirty="0" err="1">
                <a:effectLst/>
                <a:latin typeface="Times New Roman" panose="02020603050405020304" pitchFamily="18" charset="0"/>
                <a:ea typeface="Times New Roman" panose="02020603050405020304" pitchFamily="18" charset="0"/>
              </a:rPr>
              <a:t>актуације</a:t>
            </a:r>
            <a:r>
              <a:rPr lang="sr-Cyrl-RS" sz="1800" dirty="0">
                <a:effectLst/>
                <a:latin typeface="Times New Roman" panose="02020603050405020304" pitchFamily="18" charset="0"/>
                <a:ea typeface="Times New Roman" panose="02020603050405020304" pitchFamily="18" charset="0"/>
              </a:rPr>
              <a:t> у виду излазног сигнала </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Уколико је сигнал </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већи од нуле степен додавања гаса јесте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 </a:t>
            </a:r>
            <a:r>
              <a:rPr lang="sr-Cyrl-RS" sz="1800" i="1"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a:t>
            </a:r>
            <a:r>
              <a:rPr lang="sr-Cyrl-R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у супротном степен кочења јесте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 </a:t>
            </a:r>
            <a:r>
              <a:rPr lang="sr-Cyrl-RS" sz="1800" i="1"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a:t>
            </a:r>
            <a:r>
              <a:rPr lang="sr-Cyrl-RS" sz="1800" i="1" dirty="0">
                <a:effectLst/>
                <a:latin typeface="Times New Roman" panose="02020603050405020304" pitchFamily="18" charset="0"/>
                <a:ea typeface="Times New Roman" panose="02020603050405020304" pitchFamily="18" charset="0"/>
              </a:rPr>
              <a:t>.</a:t>
            </a:r>
            <a:endParaRPr lang="sr-Cyrl-R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sr-Cyrl-RS" sz="1800" i="1" dirty="0">
                <a:effectLst/>
                <a:latin typeface="Times New Roman" panose="02020603050405020304" pitchFamily="18" charset="0"/>
                <a:ea typeface="Times New Roman" panose="02020603050405020304" pitchFamily="18" charset="0"/>
              </a:rPr>
              <a:t>Систем лонгитудиналне контроле аутомобила</a:t>
            </a:r>
            <a:r>
              <a:rPr lang="sr-Cyrl-RS" sz="1800" dirty="0">
                <a:effectLst/>
                <a:latin typeface="Times New Roman" panose="02020603050405020304" pitchFamily="18" charset="0"/>
                <a:ea typeface="Times New Roman" panose="02020603050405020304" pitchFamily="18" charset="0"/>
              </a:rPr>
              <a:t>  - на основу једног од улазних сигнала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или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примењује контролу гаса или кочења. Овај систем због своје комплексности није предмет обраде овог рада, а добављен је као саставни део КАРЛА симулатора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6</a:t>
            </a:fld>
            <a:endParaRPr lang="en-US"/>
          </a:p>
        </p:txBody>
      </p:sp>
    </p:spTree>
    <p:extLst>
      <p:ext uri="{BB962C8B-B14F-4D97-AF65-F5344CB8AC3E}">
        <p14:creationId xmlns:p14="http://schemas.microsoft.com/office/powerpoint/2010/main" val="42689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sr-Cyrl-RS" sz="1800" dirty="0">
                <a:effectLst/>
                <a:latin typeface="Times New Roman" panose="02020603050405020304" pitchFamily="18" charset="0"/>
                <a:ea typeface="Times New Roman" panose="02020603050405020304" pitchFamily="18" charset="0"/>
              </a:rPr>
              <a:t>За потребе овог рада, конволутивна неуронска мрежа пројектована је од почетка, без наслеђених тежинских коефицијената</a:t>
            </a:r>
            <a:r>
              <a:rPr lang="en-US" sz="18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те обучавана над скупом података који је самостално прикупљен уз помоћ КАРЛА симулатора. Уз помоћ доступних функционалности за аутоматско кретање свих возила које пружа КАРЛА симулатор, генерише се насумичан саобраћај, те се фотографије са РГБ камере чувају на тврди диск рачунара. Овим поступком прикупљено је </a:t>
            </a:r>
            <a:r>
              <a:rPr lang="en-US" sz="1800" dirty="0">
                <a:effectLst/>
                <a:latin typeface="Times New Roman" panose="02020603050405020304" pitchFamily="18" charset="0"/>
                <a:ea typeface="Times New Roman" panose="02020603050405020304" pitchFamily="18" charset="0"/>
              </a:rPr>
              <a:t>16568 </a:t>
            </a:r>
            <a:r>
              <a:rPr lang="sr-Cyrl-RS" sz="1800" dirty="0">
                <a:effectLst/>
                <a:latin typeface="Times New Roman" panose="02020603050405020304" pitchFamily="18" charset="0"/>
                <a:ea typeface="Times New Roman" panose="02020603050405020304" pitchFamily="18" charset="0"/>
              </a:rPr>
              <a:t>различитих фотографија, из различитих саобраћајних ситуација, које су ручно означене према очекиваним излазним вредностима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a:t>
            </a:r>
            <a:endParaRPr lang="sr-Cyrl-R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Улаз у мрежу чини црно-бела фотографија димензија 200</a:t>
            </a:r>
            <a:r>
              <a:rPr lang="en-US" sz="1800" dirty="0">
                <a:effectLst/>
                <a:latin typeface="Times New Roman" panose="02020603050405020304" pitchFamily="18" charset="0"/>
                <a:ea typeface="Times New Roman" panose="02020603050405020304" pitchFamily="18" charset="0"/>
              </a:rPr>
              <a:t>x</a:t>
            </a:r>
            <a:r>
              <a:rPr lang="sr-Cyrl-RS" sz="1800" dirty="0">
                <a:effectLst/>
                <a:latin typeface="Times New Roman" panose="02020603050405020304" pitchFamily="18" charset="0"/>
                <a:ea typeface="Times New Roman" panose="02020603050405020304" pitchFamily="18" charset="0"/>
              </a:rPr>
              <a:t>200 која пролази кроз први конволутивни слој чији је </a:t>
            </a:r>
            <a:r>
              <a:rPr lang="sr-Cyrl-RS" sz="1800" dirty="0" err="1">
                <a:effectLst/>
                <a:latin typeface="Times New Roman" panose="02020603050405020304" pitchFamily="18" charset="0"/>
                <a:ea typeface="Times New Roman" panose="02020603050405020304" pitchFamily="18" charset="0"/>
              </a:rPr>
              <a:t>кернел</a:t>
            </a:r>
            <a:r>
              <a:rPr lang="sr-Cyrl-RS" sz="1800" dirty="0">
                <a:effectLst/>
                <a:latin typeface="Times New Roman" panose="02020603050405020304" pitchFamily="18" charset="0"/>
                <a:ea typeface="Times New Roman" panose="02020603050405020304" pitchFamily="18" charset="0"/>
              </a:rPr>
              <a:t> димензија (16, 3, 3), након тога користи се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сажимајући слој димензија (2,2). Такав сигнал преузима други конволутивни слој са </a:t>
            </a:r>
            <a:r>
              <a:rPr lang="sr-Cyrl-RS" sz="1800" dirty="0" err="1">
                <a:effectLst/>
                <a:latin typeface="Times New Roman" panose="02020603050405020304" pitchFamily="18" charset="0"/>
                <a:ea typeface="Times New Roman" panose="02020603050405020304" pitchFamily="18" charset="0"/>
              </a:rPr>
              <a:t>кернелом</a:t>
            </a:r>
            <a:r>
              <a:rPr lang="sr-Cyrl-RS" sz="1800" dirty="0">
                <a:effectLst/>
                <a:latin typeface="Times New Roman" panose="02020603050405020304" pitchFamily="18" charset="0"/>
                <a:ea typeface="Times New Roman" panose="02020603050405020304" pitchFamily="18" charset="0"/>
              </a:rPr>
              <a:t> димензија (32, 3, 3) и поновно се користи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сажимајући слој димензија (2,2). Након тога, сигнал пролази кроз последњи конволутивни слој </a:t>
            </a:r>
            <a:r>
              <a:rPr lang="sr-Cyrl-RS" sz="1800" dirty="0" err="1">
                <a:effectLst/>
                <a:latin typeface="Times New Roman" panose="02020603050405020304" pitchFamily="18" charset="0"/>
                <a:ea typeface="Times New Roman" panose="02020603050405020304" pitchFamily="18" charset="0"/>
              </a:rPr>
              <a:t>кернела</a:t>
            </a:r>
            <a:r>
              <a:rPr lang="sr-Cyrl-RS" sz="1800" dirty="0">
                <a:effectLst/>
                <a:latin typeface="Times New Roman" panose="02020603050405020304" pitchFamily="18" charset="0"/>
                <a:ea typeface="Times New Roman" panose="02020603050405020304" pitchFamily="18" charset="0"/>
              </a:rPr>
              <a:t> (64, 3, 3) и користи се последњи </a:t>
            </a:r>
            <a:r>
              <a:rPr lang="sr-Cyrl-RS" sz="1800" dirty="0" err="1">
                <a:effectLst/>
                <a:latin typeface="Times New Roman" panose="02020603050405020304" pitchFamily="18" charset="0"/>
                <a:ea typeface="Times New Roman" panose="02020603050405020304" pitchFamily="18" charset="0"/>
              </a:rPr>
              <a:t>макс-пул</a:t>
            </a:r>
            <a:r>
              <a:rPr lang="sr-Cyrl-RS" sz="1800" dirty="0">
                <a:effectLst/>
                <a:latin typeface="Times New Roman" panose="02020603050405020304" pitchFamily="18" charset="0"/>
                <a:ea typeface="Times New Roman" panose="02020603050405020304" pitchFamily="18" charset="0"/>
              </a:rPr>
              <a:t> сажимајући слој димензија (2,2). Након тога сигнал се исправља (</a:t>
            </a:r>
            <a:r>
              <a:rPr lang="sr-Cyrl-RS" sz="1800" dirty="0" err="1">
                <a:effectLst/>
                <a:latin typeface="Times New Roman" panose="02020603050405020304" pitchFamily="18" charset="0"/>
                <a:ea typeface="Times New Roman" panose="02020603050405020304" pitchFamily="18" charset="0"/>
              </a:rPr>
              <a:t>енг</a:t>
            </a:r>
            <a:r>
              <a:rPr lang="sr-Cyrl-RS" sz="1800" dirty="0">
                <a:effectLst/>
                <a:latin typeface="Times New Roman" panose="02020603050405020304" pitchFamily="18" charset="0"/>
                <a:ea typeface="Times New Roman" panose="02020603050405020304" pitchFamily="18" charset="0"/>
              </a:rPr>
              <a:t>. </a:t>
            </a:r>
            <a:r>
              <a:rPr lang="sr-Cyrl-RS" sz="1800" i="1" dirty="0" err="1">
                <a:effectLst/>
                <a:latin typeface="Times New Roman" panose="02020603050405020304" pitchFamily="18" charset="0"/>
                <a:ea typeface="Times New Roman" panose="02020603050405020304" pitchFamily="18" charset="0"/>
              </a:rPr>
              <a:t>Flatten</a:t>
            </a:r>
            <a:r>
              <a:rPr lang="sr-Cyrl-RS" sz="1800" dirty="0">
                <a:effectLst/>
                <a:latin typeface="Times New Roman" panose="02020603050405020304" pitchFamily="18" charset="0"/>
                <a:ea typeface="Times New Roman" panose="02020603050405020304" pitchFamily="18" charset="0"/>
              </a:rPr>
              <a:t>) у вектор колоне и пропагира кроз три потпуно повезана слоја, при чему сваки има, респективно, 128, 64 и 32 потпуно повезана вештачка неурона. Четврти потпуно повезани слој представља излаз неуронске мреже и састоји се од 5 потпуно повезаних вештачких неурона.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r>
              <a:rPr lang="sr-Cyrl-RS" sz="1800" dirty="0">
                <a:effectLst/>
                <a:latin typeface="Times New Roman" panose="02020603050405020304" pitchFamily="18" charset="0"/>
                <a:ea typeface="Times New Roman" panose="02020603050405020304" pitchFamily="18" charset="0"/>
              </a:rPr>
              <a:t>Излазне вредности неуронске мреже су у опсегу [0, 1], где прве четири вредности представљају: вероватноћу постојања возила на улазној фотографији</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a:t>
            </a:r>
            <a:r>
              <a:rPr lang="sr-Cyrl-RS" sz="1800" dirty="0">
                <a:effectLst/>
                <a:latin typeface="Times New Roman" panose="02020603050405020304" pitchFamily="18" charset="0"/>
                <a:ea typeface="Times New Roman" panose="02020603050405020304" pitchFamily="18" charset="0"/>
              </a:rPr>
              <a:t>, вероватноћу постојања возила у левој суседној траци у односу на наше возило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pl</a:t>
            </a:r>
            <a:r>
              <a:rPr lang="sr-Cyrl-RS" sz="1800" dirty="0">
                <a:effectLst/>
                <a:latin typeface="Times New Roman" panose="02020603050405020304" pitchFamily="18" charset="0"/>
                <a:ea typeface="Times New Roman" panose="02020603050405020304" pitchFamily="18" charset="0"/>
              </a:rPr>
              <a:t>, вероватноћу постојања возила у десној суседној траци у односу на наше возило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pr</a:t>
            </a:r>
            <a:r>
              <a:rPr lang="sr-Cyrl-RS" sz="1800" dirty="0">
                <a:effectLst/>
                <a:latin typeface="Times New Roman" panose="02020603050405020304" pitchFamily="18" charset="0"/>
                <a:ea typeface="Times New Roman" panose="02020603050405020304" pitchFamily="18" charset="0"/>
              </a:rPr>
              <a:t>, вероватноћу постојања возила у истој траци као и наше возило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pc</a:t>
            </a:r>
            <a:r>
              <a:rPr lang="sr-Cyrl-RS" sz="1800" dirty="0">
                <a:effectLst/>
                <a:latin typeface="Times New Roman" panose="02020603050405020304" pitchFamily="18" charset="0"/>
                <a:ea typeface="Times New Roman" panose="02020603050405020304" pitchFamily="18" charset="0"/>
              </a:rPr>
              <a:t>. Последња излазна вредност интерпретира се као степен поузданости одлуке да ли је потребно убрзати или успорити наше возило или је потребно одржавати растојање између нашег возила и возила које се налази у истој траци испред нашег возила</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7</a:t>
            </a:fld>
            <a:endParaRPr lang="en-US"/>
          </a:p>
        </p:txBody>
      </p:sp>
    </p:spTree>
    <p:extLst>
      <p:ext uri="{BB962C8B-B14F-4D97-AF65-F5344CB8AC3E}">
        <p14:creationId xmlns:p14="http://schemas.microsoft.com/office/powerpoint/2010/main" val="55719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Cyrl-RS" sz="1800" dirty="0">
                <a:effectLst/>
                <a:latin typeface="Times New Roman" panose="02020603050405020304" pitchFamily="18" charset="0"/>
                <a:ea typeface="Times New Roman" panose="02020603050405020304" pitchFamily="18" charset="0"/>
              </a:rPr>
              <a:t>Адаптивни блок представља други елемент контролне петље овог система за одржавање растојања и у зависности од излазних вредности </a:t>
            </a:r>
            <a:r>
              <a:rPr lang="sr-Cyrl-RS" sz="1800" dirty="0" err="1">
                <a:effectLst/>
                <a:latin typeface="Times New Roman" panose="02020603050405020304" pitchFamily="18" charset="0"/>
                <a:ea typeface="Times New Roman" panose="02020603050405020304" pitchFamily="18" charset="0"/>
              </a:rPr>
              <a:t>конволутивне</a:t>
            </a:r>
            <a:r>
              <a:rPr lang="sr-Cyrl-RS" sz="1800" dirty="0">
                <a:effectLst/>
                <a:latin typeface="Times New Roman" panose="02020603050405020304" pitchFamily="18" charset="0"/>
                <a:ea typeface="Times New Roman" panose="02020603050405020304" pitchFamily="18" charset="0"/>
              </a:rPr>
              <a:t> неуронске мреже диктира оптималну брзину кретања нашег возила.  </a:t>
            </a:r>
          </a:p>
          <a:p>
            <a:endParaRPr lang="sr-Cyrl-R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Уколико се анализом првог излазног параметра неуронске мреже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закључи да на улазној фотографији не постоје возила у окружењу нашег возила, жељена брзина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поставља се на максималну дозвољену брзину за тип пута по којем се вози. У супротном, уколико на улазној фотографији постоји бар једно возило, улази се у дубљу анализу излазних параметара неуронске мреже. У оквиру дубље анализе, проматра се последњи излазни параметар неуронске мреже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те уколико је вредност тог параметра у опсегу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0, 0.4</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адаптивни блок поставља жељену брзину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на максималну дозвољену брзину за тип пута по којем се вози. Како вредност параметра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расте, и улази у распон вредности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0.4, 0.6</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адаптивни блок смањује жељену брзину кретања нашег возила како би наше возило прилагодило своју брзину кретању возила које се налази испред њега и тако одржавало растојање. Уколико се вредност параметра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нађе у опсегу вредности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0.6, 1</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адаптивни блок ће поставити жељену брзину кретања нашег возила на нула километара на час, све док се вредност параметра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поново не нађе у опсегу од </a:t>
            </a:r>
            <a:r>
              <a:rPr lang="en-US" sz="1800" dirty="0">
                <a:effectLst/>
                <a:latin typeface="Times New Roman" panose="02020603050405020304" pitchFamily="18" charset="0"/>
                <a:ea typeface="Times New Roman" panose="02020603050405020304" pitchFamily="18" charset="0"/>
              </a:rPr>
              <a:t>[0.4</a:t>
            </a:r>
            <a:r>
              <a:rPr lang="sr-Cyrl-R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0.6]</a:t>
            </a:r>
            <a:r>
              <a:rPr lang="sr-Cyrl-RS" sz="1800" dirty="0">
                <a:effectLst/>
                <a:latin typeface="Times New Roman" panose="02020603050405020304" pitchFamily="18" charset="0"/>
                <a:ea typeface="Times New Roman" panose="02020603050405020304" pitchFamily="18" charset="0"/>
              </a:rPr>
              <a:t> када ће се жељена брзина кретања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поставити на вредност која је претходно сачувана пре него је параметар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прешао из опсега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0.4, 0.6</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у опсег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0.6, 1</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Интуитивно, уколико параметар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sr-Cyrl-RS" sz="1800" dirty="0">
                <a:effectLst/>
                <a:latin typeface="Times New Roman" panose="02020603050405020304" pitchFamily="18" charset="0"/>
                <a:ea typeface="Times New Roman" panose="02020603050405020304" pitchFamily="18" charset="0"/>
              </a:rPr>
              <a:t> пређе из опсега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0.4, 0.6</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у опсег </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0, 0.4</a:t>
            </a:r>
            <a:r>
              <a:rPr lang="en-US" sz="1800" dirty="0">
                <a:effectLst/>
                <a:latin typeface="Times New Roman" panose="02020603050405020304" pitchFamily="18" charset="0"/>
                <a:ea typeface="Times New Roman" panose="02020603050405020304" pitchFamily="18" charset="0"/>
              </a:rPr>
              <a:t>),</a:t>
            </a:r>
            <a:r>
              <a:rPr lang="sr-Cyrl-RS" sz="1800" dirty="0">
                <a:effectLst/>
                <a:latin typeface="Times New Roman" panose="02020603050405020304" pitchFamily="18" charset="0"/>
                <a:ea typeface="Times New Roman" panose="02020603050405020304" pitchFamily="18" charset="0"/>
              </a:rPr>
              <a:t> адаптивни блок за жељену брзину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поновно поставља максималну дозвољену брзину за тип пута по којем се вози.</a:t>
            </a: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8</a:t>
            </a:fld>
            <a:endParaRPr lang="en-US"/>
          </a:p>
        </p:txBody>
      </p:sp>
    </p:spTree>
    <p:extLst>
      <p:ext uri="{BB962C8B-B14F-4D97-AF65-F5344CB8AC3E}">
        <p14:creationId xmlns:p14="http://schemas.microsoft.com/office/powerpoint/2010/main" val="355208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Као што је већ поменуто у поглављу, ПИД контролер прерачунава вредност грешке прорачунавајући вредност разлике између постављене жељене вредности и измерене вредности процеса и примењујући корекцију уз помоћ пропорционалне, интеграционе и диференцијалне компоненте. У нашем случају, жељена вредност процеса биће жељена брзина кретања аутомобила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d</a:t>
            </a:r>
            <a:r>
              <a:rPr lang="sr-Cyrl-RS" sz="1800" dirty="0">
                <a:effectLst/>
                <a:latin typeface="Times New Roman" panose="02020603050405020304" pitchFamily="18" charset="0"/>
                <a:ea typeface="Times New Roman" panose="02020603050405020304" pitchFamily="18" charset="0"/>
              </a:rPr>
              <a:t>, а измерена вредност процеса тренутна вредност брзине кретања нашег аутомобила </a:t>
            </a:r>
            <a:r>
              <a:rPr lang="en-US" sz="1800" i="1" dirty="0">
                <a:effectLst/>
                <a:latin typeface="Times New Roman" panose="02020603050405020304" pitchFamily="18" charset="0"/>
                <a:ea typeface="Times New Roman" panose="02020603050405020304" pitchFamily="18" charset="0"/>
              </a:rPr>
              <a:t>v</a:t>
            </a:r>
            <a:r>
              <a:rPr lang="sr-Cyrl-RS" sz="1800" dirty="0">
                <a:effectLst/>
                <a:latin typeface="Times New Roman" panose="02020603050405020304" pitchFamily="18" charset="0"/>
                <a:ea typeface="Times New Roman" panose="02020603050405020304" pitchFamily="18" charset="0"/>
              </a:rPr>
              <a:t>. Излазни сигнал ПИД контролера можемо описати уз помоћ формуле која је приказана на дну слајда.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На илустрацији са слајда можемо још приметити и различито тумачење излазног сигнала ПИД контролера у зависности од знака његове вредности, па тако, са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означићемо степен притискања папучице гаса, а са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степен притискања папучице кочнице. Уколико је </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0,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0, у супротном уколико је </a:t>
            </a:r>
            <a:r>
              <a:rPr lang="en-US" sz="1800" i="1" dirty="0">
                <a:effectLst/>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 &lt;</a:t>
            </a:r>
            <a:r>
              <a:rPr lang="sr-Cyrl-RS" sz="1800" dirty="0">
                <a:effectLst/>
                <a:latin typeface="Times New Roman" panose="02020603050405020304" pitchFamily="18" charset="0"/>
                <a:ea typeface="Times New Roman" panose="02020603050405020304" pitchFamily="18" charset="0"/>
              </a:rPr>
              <a:t> 0, </a:t>
            </a:r>
            <a:r>
              <a:rPr lang="en-US" sz="1800" i="1" dirty="0">
                <a:effectLst/>
                <a:latin typeface="Times New Roman" panose="02020603050405020304" pitchFamily="18" charset="0"/>
                <a:ea typeface="Times New Roman" panose="02020603050405020304" pitchFamily="18" charset="0"/>
              </a:rPr>
              <a:t>T</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0, </a:t>
            </a:r>
            <a:r>
              <a:rPr lang="en-US" sz="1800" i="1" dirty="0">
                <a:effectLst/>
                <a:latin typeface="Times New Roman" panose="02020603050405020304" pitchFamily="18" charset="0"/>
                <a:ea typeface="Times New Roman" panose="02020603050405020304" pitchFamily="18" charset="0"/>
              </a:rPr>
              <a:t>B</a:t>
            </a:r>
            <a:r>
              <a:rPr lang="en-US" sz="1800" i="1" baseline="-25000"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u</a:t>
            </a:r>
            <a:r>
              <a:rPr lang="sr-Cyrl-RS" sz="1800" dirty="0">
                <a:effectLst/>
                <a:latin typeface="Times New Roman" panose="02020603050405020304" pitchFamily="18"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9</a:t>
            </a:fld>
            <a:endParaRPr lang="en-US"/>
          </a:p>
        </p:txBody>
      </p:sp>
    </p:spTree>
    <p:extLst>
      <p:ext uri="{BB962C8B-B14F-4D97-AF65-F5344CB8AC3E}">
        <p14:creationId xmlns:p14="http://schemas.microsoft.com/office/powerpoint/2010/main" val="421250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800" dirty="0">
                <a:effectLst/>
                <a:latin typeface="Times New Roman" panose="02020603050405020304" pitchFamily="18" charset="0"/>
                <a:ea typeface="Times New Roman" panose="02020603050405020304" pitchFamily="18" charset="0"/>
              </a:rPr>
              <a:t>На графиконима са слајда приказани су тачности обучавања и </a:t>
            </a:r>
            <a:r>
              <a:rPr lang="sr-Cyrl-RS" sz="1800" dirty="0" err="1">
                <a:effectLst/>
                <a:latin typeface="Times New Roman" panose="02020603050405020304" pitchFamily="18" charset="0"/>
                <a:ea typeface="Times New Roman" panose="02020603050405020304" pitchFamily="18" charset="0"/>
              </a:rPr>
              <a:t>валидације</a:t>
            </a:r>
            <a:r>
              <a:rPr lang="sr-Cyrl-RS" sz="1800" dirty="0">
                <a:effectLst/>
                <a:latin typeface="Times New Roman" panose="02020603050405020304" pitchFamily="18" charset="0"/>
                <a:ea typeface="Times New Roman" panose="02020603050405020304" pitchFamily="18" charset="0"/>
              </a:rPr>
              <a:t> модела, као и губици током процеса обучавања.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Са графикона 6.1 може се видети да је постигнута тачност обучавања 0.9729, односно 97.29% док је постигнута тачност обучавања приликом </a:t>
            </a:r>
            <a:r>
              <a:rPr lang="sr-Cyrl-RS" sz="1800" dirty="0" err="1">
                <a:effectLst/>
                <a:latin typeface="Times New Roman" panose="02020603050405020304" pitchFamily="18" charset="0"/>
                <a:ea typeface="Times New Roman" panose="02020603050405020304" pitchFamily="18" charset="0"/>
              </a:rPr>
              <a:t>валидације</a:t>
            </a:r>
            <a:r>
              <a:rPr lang="sr-Cyrl-RS" sz="1800" dirty="0">
                <a:effectLst/>
                <a:latin typeface="Times New Roman" panose="02020603050405020304" pitchFamily="18" charset="0"/>
                <a:ea typeface="Times New Roman" panose="02020603050405020304" pitchFamily="18" charset="0"/>
              </a:rPr>
              <a:t> над подацима које конволутивна неуронска мрежа није видела износи 0.9461, односно 94.61%. С обзиром на величину скупа података, од </a:t>
            </a:r>
            <a:r>
              <a:rPr lang="en-US" sz="1800" dirty="0">
                <a:effectLst/>
                <a:latin typeface="Times New Roman" panose="02020603050405020304" pitchFamily="18" charset="0"/>
                <a:ea typeface="Times New Roman" panose="02020603050405020304" pitchFamily="18" charset="0"/>
              </a:rPr>
              <a:t>16568</a:t>
            </a:r>
            <a:r>
              <a:rPr lang="sr-Cyrl-RS" sz="1800" dirty="0">
                <a:effectLst/>
                <a:latin typeface="Times New Roman" panose="02020603050405020304" pitchFamily="18" charset="0"/>
                <a:ea typeface="Times New Roman" panose="02020603050405020304" pitchFamily="18" charset="0"/>
              </a:rPr>
              <a:t> различитих фотографија, постигнута тачност </a:t>
            </a:r>
            <a:r>
              <a:rPr lang="sr-Cyrl-RS" sz="1800" dirty="0" err="1">
                <a:effectLst/>
                <a:latin typeface="Times New Roman" panose="02020603050405020304" pitchFamily="18" charset="0"/>
                <a:ea typeface="Times New Roman" panose="02020603050405020304" pitchFamily="18" charset="0"/>
              </a:rPr>
              <a:t>валидације</a:t>
            </a:r>
            <a:r>
              <a:rPr lang="sr-Cyrl-RS" sz="1800" dirty="0">
                <a:effectLst/>
                <a:latin typeface="Times New Roman" panose="02020603050405020304" pitchFamily="18" charset="0"/>
                <a:ea typeface="Times New Roman" panose="02020603050405020304" pitchFamily="18" charset="0"/>
              </a:rPr>
              <a:t> приликом обучавања за формирани проблем, може се сматрати високом и задовољавајућом за потребе овог рада. </a:t>
            </a:r>
          </a:p>
          <a:p>
            <a:pPr marL="0" marR="0" indent="360045" algn="just">
              <a:lnSpc>
                <a:spcPct val="150000"/>
              </a:lnSpc>
              <a:spcBef>
                <a:spcPts val="0"/>
              </a:spcBef>
              <a:spcAft>
                <a:spcPts val="0"/>
              </a:spcAft>
            </a:pPr>
            <a:r>
              <a:rPr lang="sr-Cyrl-RS" sz="1800" dirty="0">
                <a:effectLst/>
                <a:latin typeface="Times New Roman" panose="02020603050405020304" pitchFamily="18" charset="0"/>
                <a:ea typeface="Times New Roman" panose="02020603050405020304" pitchFamily="18" charset="0"/>
              </a:rPr>
              <a:t>Са друге стране, на графикону 6.2 који приказује губитке приликом обучавања, губици приликом обучавања минимизовани су на 0.0629, док су губици приликом </a:t>
            </a:r>
            <a:r>
              <a:rPr lang="sr-Cyrl-RS" sz="1800" dirty="0" err="1">
                <a:effectLst/>
                <a:latin typeface="Times New Roman" panose="02020603050405020304" pitchFamily="18" charset="0"/>
                <a:ea typeface="Times New Roman" panose="02020603050405020304" pitchFamily="18" charset="0"/>
              </a:rPr>
              <a:t>валидације</a:t>
            </a:r>
            <a:r>
              <a:rPr lang="sr-Cyrl-RS" sz="1800" dirty="0">
                <a:effectLst/>
                <a:latin typeface="Times New Roman" panose="02020603050405020304" pitchFamily="18" charset="0"/>
                <a:ea typeface="Times New Roman" panose="02020603050405020304" pitchFamily="18" charset="0"/>
              </a:rPr>
              <a:t> над подацима које неуронска мрежа није видела јесте 0.0979. Разматрајући ове бројке, али и изглед самог графикона губитака, може се закључити да је неуронска мрежа успешно савладала формирани проблем, без одласка у нежељена стања у коме је модел „подбацио“ нити у стање у коме је уско специјализован за скуп података за обучавање.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sr-Cyrl-RS" sz="1800" dirty="0">
              <a:effectLst/>
              <a:latin typeface="Times New Roman" panose="02020603050405020304" pitchFamily="18" charset="0"/>
              <a:ea typeface="Times New Roman" panose="02020603050405020304" pitchFamily="18" charset="0"/>
            </a:endParaRPr>
          </a:p>
          <a:p>
            <a:r>
              <a:rPr lang="sr-Cyrl-RS" sz="1800" dirty="0">
                <a:effectLst/>
                <a:latin typeface="Times New Roman" panose="02020603050405020304" pitchFamily="18" charset="0"/>
                <a:ea typeface="Times New Roman" panose="02020603050405020304" pitchFamily="18" charset="0"/>
              </a:rPr>
              <a:t>Такође, емпиријски се показало да се најбоља тачност постиже уколико прва четири параметра имају релаксиранији критеријум тачности од последњег параметра. Па је тако за потребе израде овог рада развијена сопствена метрика тачности. Прва четири излазна параметра мреже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a:t>
            </a:r>
            <a:r>
              <a:rPr lang="sr-Cyrl-RS" sz="1800" i="1" baseline="-250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pl</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pr</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и</a:t>
            </a:r>
            <a:r>
              <a:rPr lang="sr-Cyrl-R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a:t>
            </a:r>
            <a:r>
              <a:rPr lang="en-US" sz="1800" i="1" baseline="-25000" dirty="0" err="1">
                <a:effectLst/>
                <a:latin typeface="Times New Roman" panose="02020603050405020304" pitchFamily="18" charset="0"/>
                <a:ea typeface="Times New Roman" panose="02020603050405020304" pitchFamily="18" charset="0"/>
              </a:rPr>
              <a:t>pc</a:t>
            </a:r>
            <a:r>
              <a:rPr lang="en-US" sz="1800" i="1"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третирају као тачни уколико се вредност процентуалне разлике предикције мреже и очекивана означена вредност не разликује више од 10%. Последњи излазни параметар </a:t>
            </a:r>
            <a:r>
              <a:rPr lang="en-US" sz="1800" i="1" dirty="0" err="1">
                <a:effectLst/>
                <a:latin typeface="Times New Roman" panose="02020603050405020304" pitchFamily="18" charset="0"/>
                <a:ea typeface="Times New Roman" panose="02020603050405020304" pitchFamily="18" charset="0"/>
              </a:rPr>
              <a:t>D</a:t>
            </a:r>
            <a:r>
              <a:rPr lang="en-US" sz="1800" i="1" baseline="-25000" dirty="0" err="1">
                <a:effectLst/>
                <a:latin typeface="Times New Roman" panose="02020603050405020304" pitchFamily="18" charset="0"/>
                <a:ea typeface="Times New Roman" panose="02020603050405020304" pitchFamily="18" charset="0"/>
              </a:rPr>
              <a:t>acc</a:t>
            </a:r>
            <a:r>
              <a:rPr lang="en-US" sz="1800" i="1" baseline="-25000" dirty="0">
                <a:effectLst/>
                <a:latin typeface="Times New Roman" panose="02020603050405020304" pitchFamily="18" charset="0"/>
                <a:ea typeface="Times New Roman" panose="02020603050405020304" pitchFamily="18" charset="0"/>
              </a:rPr>
              <a:t> </a:t>
            </a:r>
            <a:r>
              <a:rPr lang="sr-Cyrl-RS" sz="1800" dirty="0">
                <a:effectLst/>
                <a:latin typeface="Times New Roman" panose="02020603050405020304" pitchFamily="18" charset="0"/>
                <a:ea typeface="Times New Roman" panose="02020603050405020304" pitchFamily="18" charset="0"/>
              </a:rPr>
              <a:t>сматра се тачним уколико се вредност процентуалне разлике предикције мреже  и очекивана означена вредност не разликују више од 7%. </a:t>
            </a:r>
            <a:endParaRPr lang="sr-Cyrl-RS" dirty="0"/>
          </a:p>
        </p:txBody>
      </p:sp>
      <p:sp>
        <p:nvSpPr>
          <p:cNvPr id="4" name="Slide Number Placeholder 3"/>
          <p:cNvSpPr>
            <a:spLocks noGrp="1"/>
          </p:cNvSpPr>
          <p:nvPr>
            <p:ph type="sldNum" sz="quarter" idx="5"/>
          </p:nvPr>
        </p:nvSpPr>
        <p:spPr/>
        <p:txBody>
          <a:bodyPr/>
          <a:lstStyle/>
          <a:p>
            <a:fld id="{6C2AB10A-991B-4A9D-BDBD-AB84E53F1688}" type="slidenum">
              <a:rPr lang="en-US" smtClean="0"/>
              <a:pPr/>
              <a:t>10</a:t>
            </a:fld>
            <a:endParaRPr lang="en-US"/>
          </a:p>
        </p:txBody>
      </p:sp>
    </p:spTree>
    <p:extLst>
      <p:ext uri="{BB962C8B-B14F-4D97-AF65-F5344CB8AC3E}">
        <p14:creationId xmlns:p14="http://schemas.microsoft.com/office/powerpoint/2010/main" val="411977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stretch>
            <a:fillRect/>
          </a:stretch>
        </p:blipFill>
        <p:spPr>
          <a:xfrm>
            <a:off x="0" y="0"/>
            <a:ext cx="9144000" cy="2252475"/>
          </a:xfrm>
          <a:prstGeom prst="rect">
            <a:avLst/>
          </a:prstGeom>
        </p:spPr>
      </p:pic>
      <p:pic>
        <p:nvPicPr>
          <p:cNvPr id="7" name="Picture 6"/>
          <p:cNvPicPr>
            <a:picLocks noChangeAspect="1"/>
          </p:cNvPicPr>
          <p:nvPr userDrawn="1"/>
        </p:nvPicPr>
        <p:blipFill>
          <a:blip r:embed="rId3" cstate="print"/>
          <a:stretch>
            <a:fillRect/>
          </a:stretch>
        </p:blipFill>
        <p:spPr>
          <a:xfrm>
            <a:off x="0" y="2160751"/>
            <a:ext cx="9144000" cy="337500"/>
          </a:xfrm>
          <a:prstGeom prst="rect">
            <a:avLst/>
          </a:prstGeom>
        </p:spPr>
      </p:pic>
      <p:pic>
        <p:nvPicPr>
          <p:cNvPr id="8" name="Picture 7"/>
          <p:cNvPicPr>
            <a:picLocks noChangeAspect="1"/>
          </p:cNvPicPr>
          <p:nvPr userDrawn="1"/>
        </p:nvPicPr>
        <p:blipFill>
          <a:blip r:embed="rId4" cstate="print"/>
          <a:stretch>
            <a:fillRect/>
          </a:stretch>
        </p:blipFill>
        <p:spPr>
          <a:xfrm>
            <a:off x="2420524" y="2160751"/>
            <a:ext cx="4185001" cy="337500"/>
          </a:xfrm>
          <a:prstGeom prst="rect">
            <a:avLst/>
          </a:prstGeom>
        </p:spPr>
      </p:pic>
      <p:sp>
        <p:nvSpPr>
          <p:cNvPr id="2" name="Title 1"/>
          <p:cNvSpPr>
            <a:spLocks noGrp="1"/>
          </p:cNvSpPr>
          <p:nvPr>
            <p:ph type="ctrTitle"/>
          </p:nvPr>
        </p:nvSpPr>
        <p:spPr>
          <a:xfrm>
            <a:off x="361950" y="336947"/>
            <a:ext cx="6858000" cy="1790700"/>
          </a:xfrm>
        </p:spPr>
        <p:txBody>
          <a:bodyPr anchor="b"/>
          <a:lstStyle>
            <a:lvl1pPr algn="l">
              <a:defRPr sz="4800"/>
            </a:lvl1pPr>
          </a:lstStyle>
          <a:p>
            <a:r>
              <a:rPr lang="en-US" dirty="0"/>
              <a:t>Click to edit Master title style</a:t>
            </a:r>
            <a:endParaRPr lang="sr-Latn-RS" dirty="0"/>
          </a:p>
        </p:txBody>
      </p:sp>
      <p:sp>
        <p:nvSpPr>
          <p:cNvPr id="3" name="Subtitle 2"/>
          <p:cNvSpPr>
            <a:spLocks noGrp="1"/>
          </p:cNvSpPr>
          <p:nvPr>
            <p:ph type="subTitle" idx="1"/>
          </p:nvPr>
        </p:nvSpPr>
        <p:spPr>
          <a:xfrm>
            <a:off x="1143000" y="2701528"/>
            <a:ext cx="6858000" cy="708422"/>
          </a:xfrm>
        </p:spPr>
        <p:txBody>
          <a:bodyPr/>
          <a:lstStyle>
            <a:lvl1pPr marL="0" indent="0" algn="ctr">
              <a:buNone/>
              <a:defRPr lang="sr-Latn-RS" sz="2200" b="1" kern="1200" dirty="0">
                <a:solidFill>
                  <a:srgbClr val="096168"/>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r-Latn-RS" dirty="0"/>
          </a:p>
        </p:txBody>
      </p:sp>
      <p:pic>
        <p:nvPicPr>
          <p:cNvPr id="9" name="Picture 8"/>
          <p:cNvPicPr>
            <a:picLocks noChangeAspect="1"/>
          </p:cNvPicPr>
          <p:nvPr userDrawn="1"/>
        </p:nvPicPr>
        <p:blipFill>
          <a:blip r:embed="rId5" cstate="print"/>
          <a:stretch>
            <a:fillRect/>
          </a:stretch>
        </p:blipFill>
        <p:spPr>
          <a:xfrm>
            <a:off x="7489371" y="559712"/>
            <a:ext cx="1299029" cy="1299375"/>
          </a:xfrm>
          <a:prstGeom prst="rect">
            <a:avLst/>
          </a:prstGeom>
        </p:spPr>
      </p:pic>
      <p:grpSp>
        <p:nvGrpSpPr>
          <p:cNvPr id="15" name="Group 14"/>
          <p:cNvGrpSpPr/>
          <p:nvPr userDrawn="1"/>
        </p:nvGrpSpPr>
        <p:grpSpPr>
          <a:xfrm>
            <a:off x="495301" y="4122273"/>
            <a:ext cx="7565579" cy="966339"/>
            <a:chOff x="368301" y="5496366"/>
            <a:chExt cx="7565579" cy="1288452"/>
          </a:xfrm>
        </p:grpSpPr>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68301" y="5496366"/>
              <a:ext cx="840014" cy="1137232"/>
            </a:xfrm>
            <a:prstGeom prst="rect">
              <a:avLst/>
            </a:prstGeom>
          </p:spPr>
        </p:pic>
        <p:sp>
          <p:nvSpPr>
            <p:cNvPr id="14" name="TextBox 13"/>
            <p:cNvSpPr txBox="1"/>
            <p:nvPr userDrawn="1"/>
          </p:nvSpPr>
          <p:spPr>
            <a:xfrm>
              <a:off x="1202880" y="6210302"/>
              <a:ext cx="6731000" cy="574516"/>
            </a:xfrm>
            <a:prstGeom prst="rect">
              <a:avLst/>
            </a:prstGeom>
            <a:noFill/>
          </p:spPr>
          <p:txBody>
            <a:bodyPr wrap="square" rtlCol="0">
              <a:spAutoFit/>
            </a:bodyPr>
            <a:lstStyle/>
            <a:p>
              <a:r>
                <a:rPr lang="sr-Latn-RS" sz="2200" b="1" kern="1200" baseline="0" dirty="0">
                  <a:solidFill>
                    <a:srgbClr val="096168"/>
                  </a:solidFill>
                  <a:latin typeface="+mn-lt"/>
                  <a:ea typeface="+mn-ea"/>
                  <a:cs typeface="+mn-cs"/>
                </a:rPr>
                <a:t>Odsek za računarsku tehniku i računarske komunikacije</a:t>
              </a:r>
              <a:endParaRPr lang="en-US" sz="2200" b="1" kern="1200" baseline="0" dirty="0">
                <a:solidFill>
                  <a:srgbClr val="096168"/>
                </a:solidFill>
                <a:latin typeface="+mn-lt"/>
                <a:ea typeface="+mn-ea"/>
                <a:cs typeface="+mn-cs"/>
              </a:endParaRPr>
            </a:p>
          </p:txBody>
        </p:sp>
      </p:grpSp>
    </p:spTree>
    <p:extLst>
      <p:ext uri="{BB962C8B-B14F-4D97-AF65-F5344CB8AC3E}">
        <p14:creationId xmlns:p14="http://schemas.microsoft.com/office/powerpoint/2010/main" val="227818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5448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sr-Latn-RS"/>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9677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idx="1"/>
          </p:nvPr>
        </p:nvSpPr>
        <p:spPr/>
        <p:txBody>
          <a:bodyPr/>
          <a:lstStyle>
            <a:lvl1pPr marL="342000" indent="-342000">
              <a:buSzPct val="80000"/>
              <a:defRPr baseline="0">
                <a:solidFill>
                  <a:srgbClr val="096168"/>
                </a:solidFill>
              </a:defRPr>
            </a:lvl1pPr>
            <a:lvl2pPr>
              <a:buSzPct val="80000"/>
              <a:defRPr baseline="0">
                <a:solidFill>
                  <a:srgbClr val="096168"/>
                </a:solidFill>
              </a:defRPr>
            </a:lvl2pPr>
            <a:lvl3pPr>
              <a:buSzPct val="80000"/>
              <a:defRPr baseline="0">
                <a:solidFill>
                  <a:srgbClr val="096168"/>
                </a:solidFill>
              </a:defRPr>
            </a:lvl3pPr>
            <a:lvl4pPr>
              <a:buSzPct val="80000"/>
              <a:defRPr baseline="0">
                <a:solidFill>
                  <a:srgbClr val="096168"/>
                </a:solidFill>
              </a:defRPr>
            </a:lvl4pPr>
            <a:lvl5pPr marL="2088000" indent="-252000">
              <a:buSzPct val="80000"/>
              <a:defRPr baseline="0">
                <a:solidFill>
                  <a:srgbClr val="0961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76519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sr-Latn-RS"/>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29305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19004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en-US"/>
              <a:t>Click to edit Master title style</a:t>
            </a:r>
            <a:endParaRPr lang="sr-Latn-R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4175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RS"/>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42768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3106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313030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sr-Latn-RS"/>
          </a:p>
        </p:txBody>
      </p:sp>
      <p:sp>
        <p:nvSpPr>
          <p:cNvPr id="3" name="Picture Placeholder 2"/>
          <p:cNvSpPr>
            <a:spLocks noGrp="1"/>
          </p:cNvSpPr>
          <p:nvPr>
            <p:ph type="pic" idx="1"/>
          </p:nvPr>
        </p:nvSpPr>
        <p:spPr>
          <a:xfrm>
            <a:off x="3887391" y="740570"/>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BBE8E2CA-13BD-44B9-AD6E-34567930D582}" type="datetimeFigureOut">
              <a:rPr lang="sr-Latn-RS" smtClean="0"/>
              <a:pPr/>
              <a:t>29.8.2022.</a:t>
            </a:fld>
            <a:endParaRPr lang="sr-Latn-R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sr-Latn-R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E016FF0C-4CD0-41CC-A51A-3B867046BBF9}" type="slidenum">
              <a:rPr lang="sr-Latn-RS" smtClean="0"/>
              <a:pPr/>
              <a:t>‹#›</a:t>
            </a:fld>
            <a:endParaRPr lang="sr-Latn-RS"/>
          </a:p>
        </p:txBody>
      </p:sp>
    </p:spTree>
    <p:extLst>
      <p:ext uri="{BB962C8B-B14F-4D97-AF65-F5344CB8AC3E}">
        <p14:creationId xmlns:p14="http://schemas.microsoft.com/office/powerpoint/2010/main" val="207935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stretch>
            <a:fillRect/>
          </a:stretch>
        </p:blipFill>
        <p:spPr>
          <a:xfrm>
            <a:off x="0" y="1"/>
            <a:ext cx="9144000" cy="759737"/>
          </a:xfrm>
          <a:prstGeom prst="rect">
            <a:avLst/>
          </a:prstGeom>
        </p:spPr>
      </p:pic>
      <p:sp>
        <p:nvSpPr>
          <p:cNvPr id="2" name="Title Placeholder 1"/>
          <p:cNvSpPr>
            <a:spLocks noGrp="1"/>
          </p:cNvSpPr>
          <p:nvPr>
            <p:ph type="title"/>
          </p:nvPr>
        </p:nvSpPr>
        <p:spPr>
          <a:xfrm>
            <a:off x="504825" y="123826"/>
            <a:ext cx="6877050" cy="514350"/>
          </a:xfrm>
          <a:prstGeom prst="rect">
            <a:avLst/>
          </a:prstGeom>
        </p:spPr>
        <p:txBody>
          <a:bodyPr vert="horz" lIns="91440" tIns="45720" rIns="91440" bIns="45720" rtlCol="0" anchor="ctr">
            <a:noAutofit/>
          </a:bodyPr>
          <a:lstStyle/>
          <a:p>
            <a:r>
              <a:rPr lang="en-US" dirty="0"/>
              <a:t>Click to edit Master title style</a:t>
            </a:r>
            <a:endParaRPr lang="sr-Latn-R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r-Latn-RS" dirty="0"/>
          </a:p>
        </p:txBody>
      </p:sp>
      <p:pic>
        <p:nvPicPr>
          <p:cNvPr id="9" name="Picture 8"/>
          <p:cNvPicPr>
            <a:picLocks noChangeAspect="1"/>
          </p:cNvPicPr>
          <p:nvPr userDrawn="1"/>
        </p:nvPicPr>
        <p:blipFill>
          <a:blip r:embed="rId14" cstate="print"/>
          <a:stretch>
            <a:fillRect/>
          </a:stretch>
        </p:blipFill>
        <p:spPr>
          <a:xfrm>
            <a:off x="7953829" y="67927"/>
            <a:ext cx="646233" cy="623590"/>
          </a:xfrm>
          <a:prstGeom prst="rect">
            <a:avLst/>
          </a:prstGeom>
        </p:spPr>
      </p:pic>
    </p:spTree>
    <p:extLst>
      <p:ext uri="{BB962C8B-B14F-4D97-AF65-F5344CB8AC3E}">
        <p14:creationId xmlns:p14="http://schemas.microsoft.com/office/powerpoint/2010/main" val="316948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sr-Latn-RS" sz="4400" b="1" kern="1200" dirty="0">
          <a:solidFill>
            <a:schemeClr val="bg1"/>
          </a:solidFill>
          <a:effectLst>
            <a:outerShdw blurRad="38100" dist="38100" dir="2700000" algn="tl">
              <a:srgbClr val="000000">
                <a:alpha val="43137"/>
              </a:srgbClr>
            </a:outerShdw>
          </a:effectLst>
          <a:latin typeface="+mn-lt"/>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sz="2400"/>
              <a:t>Једно решење адаптивног темпомата коришћењем машинског учења унутар КАРЛА симулатора</a:t>
            </a:r>
            <a:endParaRPr lang="en-US" sz="2400" dirty="0"/>
          </a:p>
        </p:txBody>
      </p:sp>
      <p:sp>
        <p:nvSpPr>
          <p:cNvPr id="3" name="Subtitle 2"/>
          <p:cNvSpPr>
            <a:spLocks noGrp="1"/>
          </p:cNvSpPr>
          <p:nvPr>
            <p:ph type="subTitle" idx="1"/>
          </p:nvPr>
        </p:nvSpPr>
        <p:spPr/>
        <p:txBody>
          <a:bodyPr>
            <a:normAutofit fontScale="92500" lnSpcReduction="10000"/>
          </a:bodyPr>
          <a:lstStyle/>
          <a:p>
            <a:r>
              <a:rPr lang="sr-Cyrl-RS" dirty="0"/>
              <a:t>Аутор: Алекса Арсић</a:t>
            </a:r>
          </a:p>
          <a:p>
            <a:r>
              <a:rPr lang="sr-Cyrl-RS" dirty="0"/>
              <a:t>Ментор: </a:t>
            </a:r>
            <a:r>
              <a:rPr lang="sr-Cyrl-RS" dirty="0" err="1"/>
              <a:t>доц</a:t>
            </a:r>
            <a:r>
              <a:rPr lang="sr-Cyrl-RS" dirty="0"/>
              <a:t>. др Богдан Павковић</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8E67-23E7-864A-DAAD-3F2A854817D9}"/>
              </a:ext>
            </a:extLst>
          </p:cNvPr>
          <p:cNvSpPr>
            <a:spLocks noGrp="1"/>
          </p:cNvSpPr>
          <p:nvPr>
            <p:ph type="title"/>
          </p:nvPr>
        </p:nvSpPr>
        <p:spPr/>
        <p:txBody>
          <a:bodyPr/>
          <a:lstStyle/>
          <a:p>
            <a:r>
              <a:rPr lang="sr-Cyrl-RS" dirty="0"/>
              <a:t>Резултати</a:t>
            </a:r>
          </a:p>
        </p:txBody>
      </p:sp>
      <p:sp>
        <p:nvSpPr>
          <p:cNvPr id="3" name="Content Placeholder 2">
            <a:extLst>
              <a:ext uri="{FF2B5EF4-FFF2-40B4-BE49-F238E27FC236}">
                <a16:creationId xmlns:a16="http://schemas.microsoft.com/office/drawing/2014/main" id="{8B8F08B5-29A4-D8CD-90EF-FB17211BC83A}"/>
              </a:ext>
            </a:extLst>
          </p:cNvPr>
          <p:cNvSpPr>
            <a:spLocks noGrp="1"/>
          </p:cNvSpPr>
          <p:nvPr>
            <p:ph idx="1"/>
          </p:nvPr>
        </p:nvSpPr>
        <p:spPr>
          <a:xfrm>
            <a:off x="691090" y="1380469"/>
            <a:ext cx="3596217" cy="643269"/>
          </a:xfrm>
        </p:spPr>
        <p:txBody>
          <a:bodyPr>
            <a:normAutofit/>
          </a:bodyPr>
          <a:lstStyle/>
          <a:p>
            <a:r>
              <a:rPr lang="sr-Cyrl-RS" sz="2000" dirty="0"/>
              <a:t>Тачност </a:t>
            </a:r>
            <a:r>
              <a:rPr lang="sr-Cyrl-RS" sz="2000" dirty="0" err="1"/>
              <a:t>валидације</a:t>
            </a:r>
            <a:r>
              <a:rPr lang="sr-Cyrl-RS" sz="2000" dirty="0"/>
              <a:t> – 0.9461 </a:t>
            </a:r>
          </a:p>
        </p:txBody>
      </p:sp>
      <p:pic>
        <p:nvPicPr>
          <p:cNvPr id="4" name="Picture 3">
            <a:extLst>
              <a:ext uri="{FF2B5EF4-FFF2-40B4-BE49-F238E27FC236}">
                <a16:creationId xmlns:a16="http://schemas.microsoft.com/office/drawing/2014/main" id="{398991C2-9DC4-D784-3C14-93D782894D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184" y="1666984"/>
            <a:ext cx="4558030" cy="3418205"/>
          </a:xfrm>
          <a:prstGeom prst="rect">
            <a:avLst/>
          </a:prstGeom>
          <a:noFill/>
          <a:ln>
            <a:noFill/>
          </a:ln>
        </p:spPr>
      </p:pic>
      <p:pic>
        <p:nvPicPr>
          <p:cNvPr id="5" name="Picture 4">
            <a:extLst>
              <a:ext uri="{FF2B5EF4-FFF2-40B4-BE49-F238E27FC236}">
                <a16:creationId xmlns:a16="http://schemas.microsoft.com/office/drawing/2014/main" id="{2DF782EB-00D6-30C6-C3BC-A029C3E652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31664" y="1666984"/>
            <a:ext cx="4559935" cy="3419475"/>
          </a:xfrm>
          <a:prstGeom prst="rect">
            <a:avLst/>
          </a:prstGeom>
          <a:noFill/>
          <a:ln>
            <a:noFill/>
          </a:ln>
        </p:spPr>
      </p:pic>
      <p:sp>
        <p:nvSpPr>
          <p:cNvPr id="8" name="Content Placeholder 2">
            <a:extLst>
              <a:ext uri="{FF2B5EF4-FFF2-40B4-BE49-F238E27FC236}">
                <a16:creationId xmlns:a16="http://schemas.microsoft.com/office/drawing/2014/main" id="{C3000D25-AB21-A895-B843-720AAFF49A14}"/>
              </a:ext>
            </a:extLst>
          </p:cNvPr>
          <p:cNvSpPr txBox="1">
            <a:spLocks/>
          </p:cNvSpPr>
          <p:nvPr/>
        </p:nvSpPr>
        <p:spPr>
          <a:xfrm>
            <a:off x="5393477" y="1380469"/>
            <a:ext cx="3596217" cy="64326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Губици – 0.0979 </a:t>
            </a:r>
          </a:p>
        </p:txBody>
      </p:sp>
      <p:sp>
        <p:nvSpPr>
          <p:cNvPr id="10" name="Content Placeholder 2">
            <a:extLst>
              <a:ext uri="{FF2B5EF4-FFF2-40B4-BE49-F238E27FC236}">
                <a16:creationId xmlns:a16="http://schemas.microsoft.com/office/drawing/2014/main" id="{AAD8D68D-4E46-971D-C0A5-1BA15FC8517A}"/>
              </a:ext>
            </a:extLst>
          </p:cNvPr>
          <p:cNvSpPr txBox="1">
            <a:spLocks/>
          </p:cNvSpPr>
          <p:nvPr/>
        </p:nvSpPr>
        <p:spPr>
          <a:xfrm>
            <a:off x="546732" y="873483"/>
            <a:ext cx="5650867" cy="643269"/>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Конволутивна неуронска мрежа</a:t>
            </a:r>
          </a:p>
        </p:txBody>
      </p:sp>
    </p:spTree>
    <p:extLst>
      <p:ext uri="{BB962C8B-B14F-4D97-AF65-F5344CB8AC3E}">
        <p14:creationId xmlns:p14="http://schemas.microsoft.com/office/powerpoint/2010/main" val="9867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F569-08A4-451C-FC06-2F8C0201D77F}"/>
              </a:ext>
            </a:extLst>
          </p:cNvPr>
          <p:cNvSpPr>
            <a:spLocks noGrp="1"/>
          </p:cNvSpPr>
          <p:nvPr>
            <p:ph type="title"/>
          </p:nvPr>
        </p:nvSpPr>
        <p:spPr/>
        <p:txBody>
          <a:bodyPr/>
          <a:lstStyle/>
          <a:p>
            <a:r>
              <a:rPr lang="sr-Cyrl-RS" dirty="0"/>
              <a:t>Резултати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3EDD07-6BA5-E979-DB82-939558792127}"/>
                  </a:ext>
                </a:extLst>
              </p:cNvPr>
              <p:cNvSpPr>
                <a:spLocks noGrp="1"/>
              </p:cNvSpPr>
              <p:nvPr>
                <p:ph idx="1"/>
              </p:nvPr>
            </p:nvSpPr>
            <p:spPr>
              <a:xfrm>
                <a:off x="628649" y="1156098"/>
                <a:ext cx="8422217" cy="3263504"/>
              </a:xfrm>
            </p:spPr>
            <p:txBody>
              <a:bodyPr>
                <a:normAutofit fontScale="92500"/>
              </a:bodyPr>
              <a:lstStyle/>
              <a:p>
                <a:r>
                  <a:rPr lang="sr-Cyrl-RS" dirty="0"/>
                  <a:t>Лонгитудинални ПИД контролер</a:t>
                </a:r>
              </a:p>
              <a:p>
                <a:pPr lvl="1"/>
                <a:r>
                  <a:rPr lang="sr-Cyrl-RS" dirty="0"/>
                  <a:t>Мрежа претраживања</a:t>
                </a:r>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3600" dirty="0"/>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2400" dirty="0"/>
              </a:p>
              <a:p>
                <a:pPr lvl="2"/>
                <a14:m>
                  <m:oMath xmlns:m="http://schemas.openxmlformats.org/officeDocument/2006/math">
                    <m:sSub>
                      <m:sSubPr>
                        <m:ctrlPr>
                          <a:rPr lang="sr-Cyrl-RS" sz="2400" i="1" smtClean="0">
                            <a:effectLst/>
                            <a:latin typeface="Cambria Math" panose="020405030504060302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sr-Cyrl-RS" sz="2400" i="1">
                            <a:effectLst/>
                            <a:latin typeface="Cambria Math" panose="02040503050406030204" pitchFamily="18" charset="0"/>
                          </a:rPr>
                        </m:ctrlPr>
                      </m:dPr>
                      <m:e>
                        <m:m>
                          <m:mPr>
                            <m:mcs>
                              <m:mc>
                                <m:mcPr>
                                  <m:count m:val="11"/>
                                  <m:mcJc m:val="center"/>
                                </m:mcPr>
                              </m:mc>
                            </m:mcs>
                            <m:ctrlPr>
                              <a:rPr lang="sr-Cyrl-RS" sz="2400" i="1">
                                <a:effectLst/>
                                <a:latin typeface="Cambria Math" panose="02040503050406030204" pitchFamily="18" charset="0"/>
                              </a:rPr>
                            </m:ctrlPr>
                          </m:mPr>
                          <m:mr>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e>
                              <m:sSup>
                                <m:sSupPr>
                                  <m:ctrlPr>
                                    <a:rPr lang="sr-Cyrl-RS" sz="2400"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0</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1</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2</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3</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4</m:t>
                                  </m:r>
                                </m:sup>
                              </m:sSup>
                            </m:e>
                            <m:e>
                              <m:sSup>
                                <m:sSupPr>
                                  <m:ctrlPr>
                                    <a:rPr lang="sr-Cyrl-R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sr-Cyrl-RS" sz="1400" i="1">
                                      <a:effectLst/>
                                      <a:latin typeface="Cambria Math" panose="02040503050406030204" pitchFamily="18" charset="0"/>
                                      <a:ea typeface="Cambria Math" panose="02040503050406030204" pitchFamily="18" charset="0"/>
                                      <a:cs typeface="Cambria Math" panose="02040503050406030204" pitchFamily="18" charset="0"/>
                                    </a:rPr>
                                    <m:t>10</m:t>
                                  </m:r>
                                </m:e>
                                <m:sup>
                                  <m:r>
                                    <a:rPr lang="sr-Cyrl-RS" sz="1400" i="1">
                                      <a:effectLst/>
                                      <a:latin typeface="Cambria Math" panose="02040503050406030204" pitchFamily="18" charset="0"/>
                                      <a:ea typeface="Cambria Math" panose="02040503050406030204" pitchFamily="18" charset="0"/>
                                      <a:cs typeface="Cambria Math" panose="02040503050406030204" pitchFamily="18" charset="0"/>
                                    </a:rPr>
                                    <m:t>5</m:t>
                                  </m:r>
                                </m:sup>
                              </m:sSup>
                            </m:e>
                          </m:mr>
                        </m:m>
                      </m:e>
                    </m:d>
                  </m:oMath>
                </a14:m>
                <a:endParaRPr lang="sr-Cyrl-RS" sz="1400" dirty="0"/>
              </a:p>
              <a:p>
                <a:pPr lvl="1"/>
                <a:r>
                  <a:rPr lang="sr-Cyrl-RS" dirty="0"/>
                  <a:t>Функција доброте</a:t>
                </a:r>
              </a:p>
              <a:p>
                <a:pPr lvl="2"/>
                <a14:m>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sr-Cyrl-RS" sz="3200" i="1">
                            <a:effectLst/>
                            <a:latin typeface="Cambria Math" panose="02040503050406030204" pitchFamily="18" charset="0"/>
                          </a:rPr>
                        </m:ctrlPr>
                      </m:fPr>
                      <m:num>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𝑢</m:t>
                        </m:r>
                      </m:num>
                      <m:den>
                        <m:sSub>
                          <m:sSubPr>
                            <m:ctrlPr>
                              <a:rPr lang="sr-Cyrl-RS" sz="3200" i="1">
                                <a:effectLst/>
                                <a:latin typeface="Cambria Math" panose="02040503050406030204" pitchFamily="18" charset="0"/>
                              </a:rPr>
                            </m:ctrlPr>
                          </m:sSubPr>
                          <m:e>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sr-Cyrl-RS" i="1">
                                <a:effectLst/>
                                <a:latin typeface="Cambria Math" panose="02040503050406030204" pitchFamily="18" charset="0"/>
                                <a:ea typeface="Times New Roman" panose="02020603050405020304" pitchFamily="18" charset="0"/>
                                <a:cs typeface="Times New Roman" panose="02020603050405020304" pitchFamily="18" charset="0"/>
                              </a:rPr>
                              <m:t>𝑡</m:t>
                            </m:r>
                          </m:sub>
                        </m:sSub>
                      </m:den>
                    </m:f>
                    <m:r>
                      <a:rPr lang="sr-Cyrl-RS"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sr-Cyrl-RS" dirty="0"/>
              </a:p>
            </p:txBody>
          </p:sp>
        </mc:Choice>
        <mc:Fallback xmlns="">
          <p:sp>
            <p:nvSpPr>
              <p:cNvPr id="3" name="Content Placeholder 2">
                <a:extLst>
                  <a:ext uri="{FF2B5EF4-FFF2-40B4-BE49-F238E27FC236}">
                    <a16:creationId xmlns:a16="http://schemas.microsoft.com/office/drawing/2014/main" id="{303EDD07-6BA5-E979-DB82-939558792127}"/>
                  </a:ext>
                </a:extLst>
              </p:cNvPr>
              <p:cNvSpPr>
                <a:spLocks noGrp="1" noRot="1" noChangeAspect="1" noMove="1" noResize="1" noEditPoints="1" noAdjustHandles="1" noChangeArrowheads="1" noChangeShapeType="1" noTextEdit="1"/>
              </p:cNvSpPr>
              <p:nvPr>
                <p:ph idx="1"/>
              </p:nvPr>
            </p:nvSpPr>
            <p:spPr>
              <a:xfrm>
                <a:off x="628649" y="1156098"/>
                <a:ext cx="8422217" cy="3263504"/>
              </a:xfrm>
              <a:blipFill>
                <a:blip r:embed="rId3"/>
                <a:stretch>
                  <a:fillRect l="-651" t="-2991"/>
                </a:stretch>
              </a:blipFill>
            </p:spPr>
            <p:txBody>
              <a:bodyPr/>
              <a:lstStyle/>
              <a:p>
                <a:r>
                  <a:rPr lang="sr-Cyrl-RS">
                    <a:noFill/>
                  </a:rPr>
                  <a:t> </a:t>
                </a:r>
              </a:p>
            </p:txBody>
          </p:sp>
        </mc:Fallback>
      </mc:AlternateContent>
      <p:graphicFrame>
        <p:nvGraphicFramePr>
          <p:cNvPr id="4" name="Table 3">
            <a:extLst>
              <a:ext uri="{FF2B5EF4-FFF2-40B4-BE49-F238E27FC236}">
                <a16:creationId xmlns:a16="http://schemas.microsoft.com/office/drawing/2014/main" id="{F50CA484-2E0B-67CE-3E1C-C766C45D87FE}"/>
              </a:ext>
            </a:extLst>
          </p:cNvPr>
          <p:cNvGraphicFramePr>
            <a:graphicFrameLocks noGrp="1"/>
          </p:cNvGraphicFramePr>
          <p:nvPr>
            <p:extLst>
              <p:ext uri="{D42A27DB-BD31-4B8C-83A1-F6EECF244321}">
                <p14:modId xmlns:p14="http://schemas.microsoft.com/office/powerpoint/2010/main" val="2633894074"/>
              </p:ext>
            </p:extLst>
          </p:nvPr>
        </p:nvGraphicFramePr>
        <p:xfrm>
          <a:off x="4267200" y="3361840"/>
          <a:ext cx="3556000" cy="1337160"/>
        </p:xfrm>
        <a:graphic>
          <a:graphicData uri="http://schemas.openxmlformats.org/drawingml/2006/table">
            <a:tbl>
              <a:tblPr firstRow="1" firstCol="1" bandRow="1">
                <a:tableStyleId>{5C22544A-7EE6-4342-B048-85BDC9FD1C3A}</a:tableStyleId>
              </a:tblPr>
              <a:tblGrid>
                <a:gridCol w="1778000">
                  <a:extLst>
                    <a:ext uri="{9D8B030D-6E8A-4147-A177-3AD203B41FA5}">
                      <a16:colId xmlns:a16="http://schemas.microsoft.com/office/drawing/2014/main" val="2501826251"/>
                    </a:ext>
                  </a:extLst>
                </a:gridCol>
                <a:gridCol w="1778000">
                  <a:extLst>
                    <a:ext uri="{9D8B030D-6E8A-4147-A177-3AD203B41FA5}">
                      <a16:colId xmlns:a16="http://schemas.microsoft.com/office/drawing/2014/main" val="3871581208"/>
                    </a:ext>
                  </a:extLst>
                </a:gridCol>
              </a:tblGrid>
              <a:tr h="334290">
                <a:tc>
                  <a:txBody>
                    <a:bodyPr/>
                    <a:lstStyle/>
                    <a:p>
                      <a:pPr marL="0" marR="0" indent="0" algn="ctr">
                        <a:lnSpc>
                          <a:spcPct val="150000"/>
                        </a:lnSpc>
                        <a:spcBef>
                          <a:spcPts val="0"/>
                        </a:spcBef>
                        <a:spcAft>
                          <a:spcPts val="0"/>
                        </a:spcAft>
                      </a:pPr>
                      <a:r>
                        <a:rPr lang="sr-Cyrl-RS" sz="1400" dirty="0">
                          <a:effectLst/>
                        </a:rPr>
                        <a:t>Коефицијент</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Вредност</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5578275"/>
                  </a:ext>
                </a:extLst>
              </a:tr>
              <a:tr h="334290">
                <a:tc>
                  <a:txBody>
                    <a:bodyPr/>
                    <a:lstStyle/>
                    <a:p>
                      <a:pPr marL="0" marR="0" indent="0" algn="ctr">
                        <a:lnSpc>
                          <a:spcPct val="150000"/>
                        </a:lnSpc>
                        <a:spcBef>
                          <a:spcPts val="0"/>
                        </a:spcBef>
                        <a:spcAft>
                          <a:spcPts val="0"/>
                        </a:spcAft>
                      </a:pPr>
                      <a:r>
                        <a:rPr lang="en-US" sz="1400" dirty="0" err="1">
                          <a:effectLst/>
                        </a:rPr>
                        <a:t>K</a:t>
                      </a:r>
                      <a:r>
                        <a:rPr lang="en-US" sz="1400" baseline="-25000" dirty="0" err="1">
                          <a:effectLst/>
                        </a:rPr>
                        <a:t>p</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1.0</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11527509"/>
                  </a:ext>
                </a:extLst>
              </a:tr>
              <a:tr h="334290">
                <a:tc>
                  <a:txBody>
                    <a:bodyPr/>
                    <a:lstStyle/>
                    <a:p>
                      <a:pPr marL="0" marR="0" indent="0" algn="ctr">
                        <a:lnSpc>
                          <a:spcPct val="150000"/>
                        </a:lnSpc>
                        <a:spcBef>
                          <a:spcPts val="0"/>
                        </a:spcBef>
                        <a:spcAft>
                          <a:spcPts val="0"/>
                        </a:spcAft>
                      </a:pPr>
                      <a:r>
                        <a:rPr lang="en-US" sz="1400" dirty="0">
                          <a:effectLst/>
                        </a:rPr>
                        <a:t>K</a:t>
                      </a:r>
                      <a:r>
                        <a:rPr lang="en-US" sz="1400" baseline="-25000" dirty="0">
                          <a:effectLst/>
                        </a:rPr>
                        <a:t>i</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0.8</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15022939"/>
                  </a:ext>
                </a:extLst>
              </a:tr>
              <a:tr h="334290">
                <a:tc>
                  <a:txBody>
                    <a:bodyPr/>
                    <a:lstStyle/>
                    <a:p>
                      <a:pPr marL="0" marR="0" indent="0" algn="ctr">
                        <a:lnSpc>
                          <a:spcPct val="150000"/>
                        </a:lnSpc>
                        <a:spcBef>
                          <a:spcPts val="0"/>
                        </a:spcBef>
                        <a:spcAft>
                          <a:spcPts val="0"/>
                        </a:spcAft>
                      </a:pPr>
                      <a:r>
                        <a:rPr lang="en-US" sz="1400">
                          <a:effectLst/>
                        </a:rPr>
                        <a:t>K</a:t>
                      </a:r>
                      <a:r>
                        <a:rPr lang="en-US" sz="1400" baseline="-25000">
                          <a:effectLst/>
                        </a:rPr>
                        <a:t>d</a:t>
                      </a:r>
                      <a:endParaRPr lang="sr-Cyrl-R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sr-Cyrl-RS" sz="1400" dirty="0">
                          <a:effectLst/>
                        </a:rPr>
                        <a:t>0.1</a:t>
                      </a:r>
                      <a:endParaRPr lang="sr-Cyrl-R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11478001"/>
                  </a:ext>
                </a:extLst>
              </a:tr>
            </a:tbl>
          </a:graphicData>
        </a:graphic>
      </p:graphicFrame>
    </p:spTree>
    <p:extLst>
      <p:ext uri="{BB962C8B-B14F-4D97-AF65-F5344CB8AC3E}">
        <p14:creationId xmlns:p14="http://schemas.microsoft.com/office/powerpoint/2010/main" val="225360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1AF5-3A41-A0F9-6535-8647BE9EDE54}"/>
              </a:ext>
            </a:extLst>
          </p:cNvPr>
          <p:cNvSpPr>
            <a:spLocks noGrp="1"/>
          </p:cNvSpPr>
          <p:nvPr>
            <p:ph type="title"/>
          </p:nvPr>
        </p:nvSpPr>
        <p:spPr/>
        <p:txBody>
          <a:bodyPr/>
          <a:lstStyle/>
          <a:p>
            <a:r>
              <a:rPr lang="sr-Cyrl-RS" dirty="0"/>
              <a:t>Бонус: </a:t>
            </a:r>
            <a:r>
              <a:rPr lang="en-US" i="1" dirty="0" err="1"/>
              <a:t>SimScenarioRunner</a:t>
            </a:r>
            <a:endParaRPr lang="sr-Cyrl-RS" i="1" dirty="0"/>
          </a:p>
        </p:txBody>
      </p:sp>
      <p:pic>
        <p:nvPicPr>
          <p:cNvPr id="4" name="Picture 3" descr="Diagram&#10;&#10;Description automatically generated">
            <a:extLst>
              <a:ext uri="{FF2B5EF4-FFF2-40B4-BE49-F238E27FC236}">
                <a16:creationId xmlns:a16="http://schemas.microsoft.com/office/drawing/2014/main" id="{32DFF355-2D60-9A4B-8E32-BB2D07B5DFAA}"/>
              </a:ext>
            </a:extLst>
          </p:cNvPr>
          <p:cNvPicPr>
            <a:picLocks noChangeAspect="1"/>
          </p:cNvPicPr>
          <p:nvPr/>
        </p:nvPicPr>
        <p:blipFill>
          <a:blip r:embed="rId3"/>
          <a:stretch>
            <a:fillRect/>
          </a:stretch>
        </p:blipFill>
        <p:spPr>
          <a:xfrm>
            <a:off x="644207" y="2113595"/>
            <a:ext cx="8119066" cy="3092345"/>
          </a:xfrm>
          <a:prstGeom prst="rect">
            <a:avLst/>
          </a:prstGeom>
        </p:spPr>
      </p:pic>
      <p:sp>
        <p:nvSpPr>
          <p:cNvPr id="5" name="Content Placeholder 2">
            <a:extLst>
              <a:ext uri="{FF2B5EF4-FFF2-40B4-BE49-F238E27FC236}">
                <a16:creationId xmlns:a16="http://schemas.microsoft.com/office/drawing/2014/main" id="{894702A4-75AA-2617-0E97-437C02C393EE}"/>
              </a:ext>
            </a:extLst>
          </p:cNvPr>
          <p:cNvSpPr>
            <a:spLocks noGrp="1"/>
          </p:cNvSpPr>
          <p:nvPr>
            <p:ph idx="1"/>
          </p:nvPr>
        </p:nvSpPr>
        <p:spPr>
          <a:xfrm>
            <a:off x="835023" y="937785"/>
            <a:ext cx="3736977" cy="1143205"/>
          </a:xfrm>
        </p:spPr>
        <p:txBody>
          <a:bodyPr>
            <a:normAutofit/>
          </a:bodyPr>
          <a:lstStyle/>
          <a:p>
            <a:r>
              <a:rPr lang="sr-Cyrl-RS" sz="1800" i="1" dirty="0" err="1">
                <a:effectLst/>
                <a:latin typeface="Times New Roman" panose="02020603050405020304" pitchFamily="18" charset="0"/>
                <a:ea typeface="Times New Roman" panose="02020603050405020304" pitchFamily="18" charset="0"/>
              </a:rPr>
              <a:t>initScenario</a:t>
            </a:r>
            <a:endParaRPr lang="sr-Cyrl-RS" sz="1800" dirty="0">
              <a:effectLst/>
              <a:latin typeface="Times New Roman" panose="02020603050405020304" pitchFamily="18" charset="0"/>
              <a:ea typeface="Times New Roman" panose="02020603050405020304" pitchFamily="18" charset="0"/>
            </a:endParaRPr>
          </a:p>
          <a:p>
            <a:r>
              <a:rPr lang="sr-Cyrl-RS" sz="1800" i="1" dirty="0" err="1">
                <a:effectLst/>
                <a:latin typeface="Times New Roman" panose="02020603050405020304" pitchFamily="18" charset="0"/>
                <a:ea typeface="Times New Roman" panose="02020603050405020304" pitchFamily="18" charset="0"/>
              </a:rPr>
              <a:t>nextScenario</a:t>
            </a:r>
            <a:r>
              <a:rPr lang="sr-Cyrl-RS" sz="1800" dirty="0">
                <a:effectLst/>
                <a:latin typeface="Times New Roman" panose="02020603050405020304" pitchFamily="18" charset="0"/>
                <a:ea typeface="Times New Roman" panose="02020603050405020304" pitchFamily="18" charset="0"/>
              </a:rPr>
              <a:t> </a:t>
            </a:r>
          </a:p>
          <a:p>
            <a:r>
              <a:rPr lang="sr-Cyrl-RS" sz="1800" i="1" dirty="0" err="1">
                <a:effectLst/>
                <a:latin typeface="Times New Roman" panose="02020603050405020304" pitchFamily="18" charset="0"/>
                <a:ea typeface="Times New Roman" panose="02020603050405020304" pitchFamily="18" charset="0"/>
              </a:rPr>
              <a:t>periodicSimScenarioRunner</a:t>
            </a:r>
            <a:r>
              <a:rPr lang="sr-Cyrl-RS" sz="1800" dirty="0">
                <a:effectLst/>
                <a:latin typeface="Times New Roman" panose="02020603050405020304" pitchFamily="18" charset="0"/>
                <a:ea typeface="Times New Roman" panose="02020603050405020304" pitchFamily="18" charset="0"/>
              </a:rPr>
              <a:t> </a:t>
            </a:r>
            <a:endParaRPr lang="sr-Cyrl-RS" sz="2000" dirty="0"/>
          </a:p>
        </p:txBody>
      </p:sp>
    </p:spTree>
    <p:extLst>
      <p:ext uri="{BB962C8B-B14F-4D97-AF65-F5344CB8AC3E}">
        <p14:creationId xmlns:p14="http://schemas.microsoft.com/office/powerpoint/2010/main" val="384446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5785-85AC-D7B9-3D5E-76BD4BB1F2AB}"/>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5D8A9449-BA17-0AC4-28FB-EA9D06846860}"/>
              </a:ext>
            </a:extLst>
          </p:cNvPr>
          <p:cNvSpPr>
            <a:spLocks noGrp="1"/>
          </p:cNvSpPr>
          <p:nvPr>
            <p:ph idx="1"/>
          </p:nvPr>
        </p:nvSpPr>
        <p:spPr/>
        <p:txBody>
          <a:bodyPr/>
          <a:lstStyle/>
          <a:p>
            <a:r>
              <a:rPr lang="sr-Cyrl-RS" dirty="0"/>
              <a:t>Демо</a:t>
            </a:r>
          </a:p>
        </p:txBody>
      </p:sp>
    </p:spTree>
    <p:extLst>
      <p:ext uri="{BB962C8B-B14F-4D97-AF65-F5344CB8AC3E}">
        <p14:creationId xmlns:p14="http://schemas.microsoft.com/office/powerpoint/2010/main" val="211988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C445-2348-3734-057B-6419059B68DB}"/>
              </a:ext>
            </a:extLst>
          </p:cNvPr>
          <p:cNvSpPr>
            <a:spLocks noGrp="1"/>
          </p:cNvSpPr>
          <p:nvPr>
            <p:ph type="title"/>
          </p:nvPr>
        </p:nvSpPr>
        <p:spPr/>
        <p:txBody>
          <a:bodyPr/>
          <a:lstStyle/>
          <a:p>
            <a:endParaRPr lang="sr-Cyrl-RS"/>
          </a:p>
        </p:txBody>
      </p:sp>
      <p:sp>
        <p:nvSpPr>
          <p:cNvPr id="3" name="Content Placeholder 2">
            <a:extLst>
              <a:ext uri="{FF2B5EF4-FFF2-40B4-BE49-F238E27FC236}">
                <a16:creationId xmlns:a16="http://schemas.microsoft.com/office/drawing/2014/main" id="{AB07F37A-8B4F-CB54-B634-8328891F45CD}"/>
              </a:ext>
            </a:extLst>
          </p:cNvPr>
          <p:cNvSpPr>
            <a:spLocks noGrp="1"/>
          </p:cNvSpPr>
          <p:nvPr>
            <p:ph idx="1"/>
          </p:nvPr>
        </p:nvSpPr>
        <p:spPr/>
        <p:txBody>
          <a:bodyPr/>
          <a:lstStyle/>
          <a:p>
            <a:r>
              <a:rPr lang="sr-Cyrl-RS" dirty="0"/>
              <a:t>Хвала на пажњи!</a:t>
            </a:r>
          </a:p>
          <a:p>
            <a:endParaRPr lang="sr-Cyrl-RS" dirty="0"/>
          </a:p>
        </p:txBody>
      </p:sp>
    </p:spTree>
    <p:extLst>
      <p:ext uri="{BB962C8B-B14F-4D97-AF65-F5344CB8AC3E}">
        <p14:creationId xmlns:p14="http://schemas.microsoft.com/office/powerpoint/2010/main" val="192119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CF0D-6CBB-E885-BD20-99A02A97E29B}"/>
              </a:ext>
            </a:extLst>
          </p:cNvPr>
          <p:cNvSpPr>
            <a:spLocks noGrp="1"/>
          </p:cNvSpPr>
          <p:nvPr>
            <p:ph type="title"/>
          </p:nvPr>
        </p:nvSpPr>
        <p:spPr/>
        <p:txBody>
          <a:bodyPr/>
          <a:lstStyle/>
          <a:p>
            <a:r>
              <a:rPr lang="sr-Cyrl-RS" dirty="0"/>
              <a:t>Увод</a:t>
            </a:r>
          </a:p>
        </p:txBody>
      </p:sp>
      <p:sp>
        <p:nvSpPr>
          <p:cNvPr id="3" name="Content Placeholder 2">
            <a:extLst>
              <a:ext uri="{FF2B5EF4-FFF2-40B4-BE49-F238E27FC236}">
                <a16:creationId xmlns:a16="http://schemas.microsoft.com/office/drawing/2014/main" id="{90130F54-3368-09AF-AF43-755EB45F85FA}"/>
              </a:ext>
            </a:extLst>
          </p:cNvPr>
          <p:cNvSpPr>
            <a:spLocks noGrp="1"/>
          </p:cNvSpPr>
          <p:nvPr>
            <p:ph idx="1"/>
          </p:nvPr>
        </p:nvSpPr>
        <p:spPr/>
        <p:txBody>
          <a:bodyPr>
            <a:normAutofit lnSpcReduction="10000"/>
          </a:bodyPr>
          <a:lstStyle/>
          <a:p>
            <a:r>
              <a:rPr lang="sr-Cyrl-RS" dirty="0"/>
              <a:t>Уграђени системи</a:t>
            </a:r>
          </a:p>
          <a:p>
            <a:r>
              <a:rPr lang="sr-Cyrl-RS" dirty="0"/>
              <a:t>Аутомобилска индустрија</a:t>
            </a:r>
          </a:p>
          <a:p>
            <a:r>
              <a:rPr lang="sr-Cyrl-RS" dirty="0"/>
              <a:t>Машинско учење / Дубоко учење / Вештачке неуронске мреже</a:t>
            </a:r>
          </a:p>
          <a:p>
            <a:r>
              <a:rPr lang="sr-Cyrl-RS" dirty="0"/>
              <a:t>Системи аутоматског управљања</a:t>
            </a:r>
          </a:p>
          <a:p>
            <a:r>
              <a:rPr lang="sr-Cyrl-RS" dirty="0"/>
              <a:t>Циљ – реализовати систем за адаптивно одржавање растојања између возила</a:t>
            </a:r>
          </a:p>
        </p:txBody>
      </p:sp>
    </p:spTree>
    <p:extLst>
      <p:ext uri="{BB962C8B-B14F-4D97-AF65-F5344CB8AC3E}">
        <p14:creationId xmlns:p14="http://schemas.microsoft.com/office/powerpoint/2010/main" val="142243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8EF-18D3-4AF5-9001-D292C138C457}"/>
              </a:ext>
            </a:extLst>
          </p:cNvPr>
          <p:cNvSpPr>
            <a:spLocks noGrp="1"/>
          </p:cNvSpPr>
          <p:nvPr>
            <p:ph type="title"/>
          </p:nvPr>
        </p:nvSpPr>
        <p:spPr/>
        <p:txBody>
          <a:bodyPr/>
          <a:lstStyle/>
          <a:p>
            <a:r>
              <a:rPr lang="sr-Cyrl-RS"/>
              <a:t>Теоријске основе 	</a:t>
            </a:r>
            <a:endParaRPr lang="sr-Cyrl-RS" dirty="0"/>
          </a:p>
        </p:txBody>
      </p:sp>
      <p:sp>
        <p:nvSpPr>
          <p:cNvPr id="3" name="Content Placeholder 2">
            <a:extLst>
              <a:ext uri="{FF2B5EF4-FFF2-40B4-BE49-F238E27FC236}">
                <a16:creationId xmlns:a16="http://schemas.microsoft.com/office/drawing/2014/main" id="{591517B7-1791-4C63-B0B3-6A0D35B91617}"/>
              </a:ext>
            </a:extLst>
          </p:cNvPr>
          <p:cNvSpPr>
            <a:spLocks noGrp="1"/>
          </p:cNvSpPr>
          <p:nvPr>
            <p:ph idx="1"/>
          </p:nvPr>
        </p:nvSpPr>
        <p:spPr>
          <a:xfrm>
            <a:off x="628650" y="1369219"/>
            <a:ext cx="7886700" cy="514350"/>
          </a:xfrm>
        </p:spPr>
        <p:txBody>
          <a:bodyPr/>
          <a:lstStyle/>
          <a:p>
            <a:r>
              <a:rPr lang="sr-Cyrl-RS" dirty="0" err="1"/>
              <a:t>Конволутивне</a:t>
            </a:r>
            <a:r>
              <a:rPr lang="sr-Cyrl-RS" dirty="0"/>
              <a:t> неуронске мреже </a:t>
            </a:r>
          </a:p>
        </p:txBody>
      </p:sp>
      <p:pic>
        <p:nvPicPr>
          <p:cNvPr id="7" name="Picture 6">
            <a:extLst>
              <a:ext uri="{FF2B5EF4-FFF2-40B4-BE49-F238E27FC236}">
                <a16:creationId xmlns:a16="http://schemas.microsoft.com/office/drawing/2014/main" id="{F214282D-1AFF-44F3-B02C-FCFD03256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056" y="1893225"/>
            <a:ext cx="7625888" cy="2697910"/>
          </a:xfrm>
          <a:prstGeom prst="rect">
            <a:avLst/>
          </a:prstGeom>
          <a:noFill/>
          <a:ln>
            <a:noFill/>
          </a:ln>
        </p:spPr>
      </p:pic>
    </p:spTree>
    <p:extLst>
      <p:ext uri="{BB962C8B-B14F-4D97-AF65-F5344CB8AC3E}">
        <p14:creationId xmlns:p14="http://schemas.microsoft.com/office/powerpoint/2010/main" val="21884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968F-72D8-408F-3278-DCC770245D0E}"/>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7ABB92E3-D34E-E45B-BCC6-1F9AE005D829}"/>
              </a:ext>
            </a:extLst>
          </p:cNvPr>
          <p:cNvSpPr>
            <a:spLocks noGrp="1"/>
          </p:cNvSpPr>
          <p:nvPr>
            <p:ph idx="1"/>
          </p:nvPr>
        </p:nvSpPr>
        <p:spPr>
          <a:xfrm>
            <a:off x="628650" y="1369219"/>
            <a:ext cx="4002617" cy="514350"/>
          </a:xfrm>
        </p:spPr>
        <p:txBody>
          <a:bodyPr/>
          <a:lstStyle/>
          <a:p>
            <a:r>
              <a:rPr lang="sr-Cyrl-RS" dirty="0"/>
              <a:t>ПИД контролер</a:t>
            </a:r>
          </a:p>
        </p:txBody>
      </p:sp>
      <p:pic>
        <p:nvPicPr>
          <p:cNvPr id="4" name="Picture 3">
            <a:extLst>
              <a:ext uri="{FF2B5EF4-FFF2-40B4-BE49-F238E27FC236}">
                <a16:creationId xmlns:a16="http://schemas.microsoft.com/office/drawing/2014/main" id="{88B9828F-2E11-06EF-B478-998219145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52430"/>
            <a:ext cx="5727700" cy="2120900"/>
          </a:xfrm>
          <a:prstGeom prst="rect">
            <a:avLst/>
          </a:prstGeom>
          <a:noFill/>
          <a:ln>
            <a:noFill/>
          </a:ln>
        </p:spPr>
      </p:pic>
      <p:sp>
        <p:nvSpPr>
          <p:cNvPr id="5" name="Content Placeholder 2">
            <a:extLst>
              <a:ext uri="{FF2B5EF4-FFF2-40B4-BE49-F238E27FC236}">
                <a16:creationId xmlns:a16="http://schemas.microsoft.com/office/drawing/2014/main" id="{E9A7F8F3-5905-B498-40FA-7599731C4E40}"/>
              </a:ext>
            </a:extLst>
          </p:cNvPr>
          <p:cNvSpPr txBox="1">
            <a:spLocks/>
          </p:cNvSpPr>
          <p:nvPr/>
        </p:nvSpPr>
        <p:spPr>
          <a:xfrm>
            <a:off x="6800850" y="2337328"/>
            <a:ext cx="4002617" cy="2682346"/>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400" dirty="0"/>
              <a:t>П члан</a:t>
            </a:r>
          </a:p>
          <a:p>
            <a:r>
              <a:rPr lang="sr-Cyrl-RS" sz="2400" dirty="0"/>
              <a:t>И члан</a:t>
            </a:r>
          </a:p>
          <a:p>
            <a:r>
              <a:rPr lang="sr-Cyrl-RS" sz="2400" dirty="0"/>
              <a:t>Д члан</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027845-FC62-B774-CBEA-7FF5E4BE4418}"/>
                  </a:ext>
                </a:extLst>
              </p:cNvPr>
              <p:cNvSpPr txBox="1"/>
              <p:nvPr/>
            </p:nvSpPr>
            <p:spPr>
              <a:xfrm>
                <a:off x="3611245" y="1270527"/>
                <a:ext cx="5242560" cy="7117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𝑢</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𝑡</m:t>
                          </m:r>
                        </m:e>
                      </m:d>
                      <m:r>
                        <a:rPr lang="sr-Cyrl-RS" i="0">
                          <a:latin typeface="Cambria Math" panose="02040503050406030204" pitchFamily="18" charset="0"/>
                        </a:rPr>
                        <m:t>=</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𝑝</m:t>
                          </m:r>
                        </m:sub>
                      </m:sSub>
                      <m:r>
                        <a:rPr lang="sr-Cyrl-RS" i="1">
                          <a:latin typeface="Cambria Math" panose="02040503050406030204" pitchFamily="18" charset="0"/>
                        </a:rPr>
                        <m:t>𝑒</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𝑡</m:t>
                          </m:r>
                        </m:e>
                      </m:d>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𝑖</m:t>
                          </m:r>
                        </m:sub>
                      </m:sSub>
                      <m:nary>
                        <m:naryPr>
                          <m:limLoc m:val="subSup"/>
                          <m:ctrlPr>
                            <a:rPr lang="sr-Cyrl-RS" i="1">
                              <a:latin typeface="Cambria Math" panose="02040503050406030204" pitchFamily="18" charset="0"/>
                            </a:rPr>
                          </m:ctrlPr>
                        </m:naryPr>
                        <m:sub>
                          <m:r>
                            <a:rPr lang="sr-Cyrl-RS" i="0">
                              <a:latin typeface="Cambria Math" panose="02040503050406030204" pitchFamily="18" charset="0"/>
                            </a:rPr>
                            <m:t>0</m:t>
                          </m:r>
                        </m:sub>
                        <m:sup>
                          <m:r>
                            <a:rPr lang="sr-Cyrl-RS" i="1">
                              <a:latin typeface="Cambria Math" panose="02040503050406030204" pitchFamily="18" charset="0"/>
                            </a:rPr>
                            <m:t>𝑡</m:t>
                          </m:r>
                        </m:sup>
                        <m:e>
                          <m:r>
                            <a:rPr lang="sr-Cyrl-RS" i="1">
                              <a:latin typeface="Cambria Math" panose="02040503050406030204" pitchFamily="18" charset="0"/>
                            </a:rPr>
                            <m:t>𝑒</m:t>
                          </m:r>
                          <m:d>
                            <m:dPr>
                              <m:ctrlPr>
                                <a:rPr lang="sr-Cyrl-RS" i="1">
                                  <a:solidFill>
                                    <a:srgbClr val="836967"/>
                                  </a:solidFill>
                                  <a:latin typeface="Cambria Math" panose="02040503050406030204" pitchFamily="18" charset="0"/>
                                </a:rPr>
                              </m:ctrlPr>
                            </m:dPr>
                            <m:e>
                              <m:r>
                                <a:rPr lang="sr-Cyrl-RS" i="1">
                                  <a:latin typeface="Cambria Math" panose="02040503050406030204" pitchFamily="18" charset="0"/>
                                </a:rPr>
                                <m:t>𝜏</m:t>
                              </m:r>
                            </m:e>
                          </m:d>
                          <m:r>
                            <a:rPr lang="sr-Cyrl-RS" i="1">
                              <a:latin typeface="Cambria Math" panose="02040503050406030204" pitchFamily="18" charset="0"/>
                            </a:rPr>
                            <m:t>𝑑</m:t>
                          </m:r>
                          <m:r>
                            <a:rPr lang="sr-Cyrl-RS" i="1">
                              <a:latin typeface="Cambria Math" panose="02040503050406030204" pitchFamily="18" charset="0"/>
                            </a:rPr>
                            <m:t>𝜏</m:t>
                          </m:r>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𝑑</m:t>
                              </m:r>
                            </m:sub>
                          </m:sSub>
                          <m:f>
                            <m:fPr>
                              <m:ctrlPr>
                                <a:rPr lang="sr-Cyrl-RS" i="1">
                                  <a:solidFill>
                                    <a:srgbClr val="836967"/>
                                  </a:solidFill>
                                  <a:latin typeface="Cambria Math" panose="02040503050406030204" pitchFamily="18" charset="0"/>
                                </a:rPr>
                              </m:ctrlPr>
                            </m:fPr>
                            <m:num>
                              <m:r>
                                <a:rPr lang="sr-Cyrl-RS" i="1">
                                  <a:latin typeface="Cambria Math" panose="02040503050406030204" pitchFamily="18" charset="0"/>
                                </a:rPr>
                                <m:t>𝑑𝑒</m:t>
                              </m:r>
                              <m:d>
                                <m:dPr>
                                  <m:ctrlPr>
                                    <a:rPr lang="sr-Cyrl-RS" i="1">
                                      <a:latin typeface="Cambria Math" panose="02040503050406030204" pitchFamily="18" charset="0"/>
                                    </a:rPr>
                                  </m:ctrlPr>
                                </m:dPr>
                                <m:e>
                                  <m:r>
                                    <a:rPr lang="sr-Cyrl-RS" i="1">
                                      <a:latin typeface="Cambria Math" panose="02040503050406030204" pitchFamily="18" charset="0"/>
                                    </a:rPr>
                                    <m:t>𝑡</m:t>
                                  </m:r>
                                </m:e>
                              </m:d>
                            </m:num>
                            <m:den>
                              <m:r>
                                <a:rPr lang="sr-Cyrl-RS" i="1">
                                  <a:latin typeface="Cambria Math" panose="02040503050406030204" pitchFamily="18" charset="0"/>
                                </a:rPr>
                                <m:t>𝑑𝑡</m:t>
                              </m:r>
                            </m:den>
                          </m:f>
                        </m:e>
                      </m:nary>
                    </m:oMath>
                  </m:oMathPara>
                </a14:m>
                <a:endParaRPr lang="sr-Cyrl-RS" dirty="0"/>
              </a:p>
            </p:txBody>
          </p:sp>
        </mc:Choice>
        <mc:Fallback xmlns="">
          <p:sp>
            <p:nvSpPr>
              <p:cNvPr id="7" name="TextBox 6">
                <a:extLst>
                  <a:ext uri="{FF2B5EF4-FFF2-40B4-BE49-F238E27FC236}">
                    <a16:creationId xmlns:a16="http://schemas.microsoft.com/office/drawing/2014/main" id="{94027845-FC62-B774-CBEA-7FF5E4BE4418}"/>
                  </a:ext>
                </a:extLst>
              </p:cNvPr>
              <p:cNvSpPr txBox="1">
                <a:spLocks noRot="1" noChangeAspect="1" noMove="1" noResize="1" noEditPoints="1" noAdjustHandles="1" noChangeArrowheads="1" noChangeShapeType="1" noTextEdit="1"/>
              </p:cNvSpPr>
              <p:nvPr/>
            </p:nvSpPr>
            <p:spPr>
              <a:xfrm>
                <a:off x="3611245" y="1270527"/>
                <a:ext cx="5242560" cy="711733"/>
              </a:xfrm>
              <a:prstGeom prst="rect">
                <a:avLst/>
              </a:prstGeom>
              <a:blipFill>
                <a:blip r:embed="rId4"/>
                <a:stretch>
                  <a:fillRect/>
                </a:stretch>
              </a:blipFill>
            </p:spPr>
            <p:txBody>
              <a:bodyPr/>
              <a:lstStyle/>
              <a:p>
                <a:r>
                  <a:rPr lang="sr-Cyrl-RS">
                    <a:noFill/>
                  </a:rPr>
                  <a:t> </a:t>
                </a:r>
              </a:p>
            </p:txBody>
          </p:sp>
        </mc:Fallback>
      </mc:AlternateContent>
    </p:spTree>
    <p:extLst>
      <p:ext uri="{BB962C8B-B14F-4D97-AF65-F5344CB8AC3E}">
        <p14:creationId xmlns:p14="http://schemas.microsoft.com/office/powerpoint/2010/main" val="21308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3BC1-820D-20A6-0319-FB5BDA5DD460}"/>
              </a:ext>
            </a:extLst>
          </p:cNvPr>
          <p:cNvSpPr>
            <a:spLocks noGrp="1"/>
          </p:cNvSpPr>
          <p:nvPr>
            <p:ph type="title"/>
          </p:nvPr>
        </p:nvSpPr>
        <p:spPr/>
        <p:txBody>
          <a:bodyPr/>
          <a:lstStyle/>
          <a:p>
            <a:r>
              <a:rPr lang="sr-Cyrl-RS" dirty="0"/>
              <a:t>Теоријске основе</a:t>
            </a:r>
          </a:p>
        </p:txBody>
      </p:sp>
      <p:sp>
        <p:nvSpPr>
          <p:cNvPr id="3" name="Content Placeholder 2">
            <a:extLst>
              <a:ext uri="{FF2B5EF4-FFF2-40B4-BE49-F238E27FC236}">
                <a16:creationId xmlns:a16="http://schemas.microsoft.com/office/drawing/2014/main" id="{920C904E-481A-00F3-FA86-C263B423645E}"/>
              </a:ext>
            </a:extLst>
          </p:cNvPr>
          <p:cNvSpPr>
            <a:spLocks noGrp="1"/>
          </p:cNvSpPr>
          <p:nvPr>
            <p:ph idx="1"/>
          </p:nvPr>
        </p:nvSpPr>
        <p:spPr>
          <a:xfrm>
            <a:off x="628650" y="1022086"/>
            <a:ext cx="7886700" cy="3263504"/>
          </a:xfrm>
        </p:spPr>
        <p:txBody>
          <a:bodyPr/>
          <a:lstStyle/>
          <a:p>
            <a:r>
              <a:rPr lang="sr-Cyrl-RS" dirty="0"/>
              <a:t>КАРЛА симулатор</a:t>
            </a:r>
          </a:p>
        </p:txBody>
      </p:sp>
      <p:pic>
        <p:nvPicPr>
          <p:cNvPr id="5" name="Picture 4" descr="A picture containing sky, outdoor, scene, way&#10;&#10;Description automatically generated">
            <a:extLst>
              <a:ext uri="{FF2B5EF4-FFF2-40B4-BE49-F238E27FC236}">
                <a16:creationId xmlns:a16="http://schemas.microsoft.com/office/drawing/2014/main" id="{ADB217FA-A230-8008-1C5C-4DB1B538C2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8098" y="1459932"/>
            <a:ext cx="5707803" cy="3480368"/>
          </a:xfrm>
          <a:prstGeom prst="rect">
            <a:avLst/>
          </a:prstGeom>
        </p:spPr>
      </p:pic>
    </p:spTree>
    <p:extLst>
      <p:ext uri="{BB962C8B-B14F-4D97-AF65-F5344CB8AC3E}">
        <p14:creationId xmlns:p14="http://schemas.microsoft.com/office/powerpoint/2010/main" val="210888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63A6-38BD-85F8-A3B5-F49920EF4459}"/>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4C928430-4C3D-2DDF-1BCC-2BBAA668C8CD}"/>
              </a:ext>
            </a:extLst>
          </p:cNvPr>
          <p:cNvSpPr>
            <a:spLocks noGrp="1"/>
          </p:cNvSpPr>
          <p:nvPr>
            <p:ph idx="1"/>
          </p:nvPr>
        </p:nvSpPr>
        <p:spPr>
          <a:xfrm>
            <a:off x="628650" y="1278665"/>
            <a:ext cx="7886700" cy="3263504"/>
          </a:xfrm>
        </p:spPr>
        <p:txBody>
          <a:bodyPr/>
          <a:lstStyle/>
          <a:p>
            <a:r>
              <a:rPr lang="sr-Cyrl-RS" dirty="0"/>
              <a:t>Контролна петља система</a:t>
            </a:r>
          </a:p>
        </p:txBody>
      </p:sp>
      <p:pic>
        <p:nvPicPr>
          <p:cNvPr id="4" name="Picture 3">
            <a:extLst>
              <a:ext uri="{FF2B5EF4-FFF2-40B4-BE49-F238E27FC236}">
                <a16:creationId xmlns:a16="http://schemas.microsoft.com/office/drawing/2014/main" id="{2FFE29D8-57EB-8140-4E73-858EB14C97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571750"/>
            <a:ext cx="8100521" cy="1155806"/>
          </a:xfrm>
          <a:prstGeom prst="rect">
            <a:avLst/>
          </a:prstGeom>
          <a:noFill/>
          <a:ln>
            <a:noFill/>
          </a:ln>
        </p:spPr>
      </p:pic>
    </p:spTree>
    <p:extLst>
      <p:ext uri="{BB962C8B-B14F-4D97-AF65-F5344CB8AC3E}">
        <p14:creationId xmlns:p14="http://schemas.microsoft.com/office/powerpoint/2010/main" val="25211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Конволутивна неуронска мрежа</a:t>
            </a:r>
          </a:p>
        </p:txBody>
      </p:sp>
      <p:pic>
        <p:nvPicPr>
          <p:cNvPr id="4" name="Picture 3">
            <a:extLst>
              <a:ext uri="{FF2B5EF4-FFF2-40B4-BE49-F238E27FC236}">
                <a16:creationId xmlns:a16="http://schemas.microsoft.com/office/drawing/2014/main" id="{8AC87872-BFDC-9339-77DD-8103AF30E1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623484"/>
            <a:ext cx="5734050" cy="3149600"/>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D3C5ED-4374-6C07-AD08-86DBAF9420A4}"/>
                  </a:ext>
                </a:extLst>
              </p:cNvPr>
              <p:cNvSpPr txBox="1"/>
              <p:nvPr/>
            </p:nvSpPr>
            <p:spPr>
              <a:xfrm>
                <a:off x="6392862" y="2571750"/>
                <a:ext cx="2651125"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𝑦</m:t>
                      </m:r>
                      <m:r>
                        <a:rPr lang="sr-Cyrl-RS" i="0">
                          <a:latin typeface="Cambria Math" panose="02040503050406030204" pitchFamily="18" charset="0"/>
                        </a:rPr>
                        <m:t>=</m:t>
                      </m:r>
                      <m:d>
                        <m:dPr>
                          <m:begChr m:val="["/>
                          <m:endChr m:val="]"/>
                          <m:ctrlPr>
                            <a:rPr lang="sr-Cyrl-RS" i="1">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𝑝𝑙</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𝑝𝑟</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𝑝𝑐</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𝐷</m:t>
                              </m:r>
                            </m:e>
                            <m:sub>
                              <m:r>
                                <a:rPr lang="sr-Cyrl-RS" i="1">
                                  <a:latin typeface="Cambria Math" panose="02040503050406030204" pitchFamily="18" charset="0"/>
                                </a:rPr>
                                <m:t>𝑎𝑐𝑐</m:t>
                              </m:r>
                            </m:sub>
                          </m:sSub>
                        </m:e>
                      </m:d>
                    </m:oMath>
                  </m:oMathPara>
                </a14:m>
                <a:endParaRPr lang="sr-Cyrl-RS" dirty="0"/>
              </a:p>
            </p:txBody>
          </p:sp>
        </mc:Choice>
        <mc:Fallback xmlns="">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6392862" y="2571750"/>
                <a:ext cx="2651125" cy="410497"/>
              </a:xfrm>
              <a:prstGeom prst="rect">
                <a:avLst/>
              </a:prstGeom>
              <a:blipFill>
                <a:blip r:embed="rId4"/>
                <a:stretch>
                  <a:fillRect b="-7463"/>
                </a:stretch>
              </a:blipFill>
            </p:spPr>
            <p:txBody>
              <a:bodyPr/>
              <a:lstStyle/>
              <a:p>
                <a:r>
                  <a:rPr lang="sr-Cyrl-RS">
                    <a:noFill/>
                  </a:rPr>
                  <a:t> </a:t>
                </a:r>
              </a:p>
            </p:txBody>
          </p:sp>
        </mc:Fallback>
      </mc:AlternateContent>
      <p:sp>
        <p:nvSpPr>
          <p:cNvPr id="8" name="Content Placeholder 2">
            <a:extLst>
              <a:ext uri="{FF2B5EF4-FFF2-40B4-BE49-F238E27FC236}">
                <a16:creationId xmlns:a16="http://schemas.microsoft.com/office/drawing/2014/main" id="{FCCA31A4-2DA9-23DE-3F64-7087CA80FBAA}"/>
              </a:ext>
            </a:extLst>
          </p:cNvPr>
          <p:cNvSpPr txBox="1">
            <a:spLocks/>
          </p:cNvSpPr>
          <p:nvPr/>
        </p:nvSpPr>
        <p:spPr>
          <a:xfrm>
            <a:off x="6238875" y="1767153"/>
            <a:ext cx="5610225" cy="94218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 - фотографија</a:t>
            </a:r>
          </a:p>
          <a:p>
            <a:r>
              <a:rPr lang="sr-Cyrl-RS" sz="2000" dirty="0"/>
              <a:t>Излаз</a:t>
            </a:r>
          </a:p>
          <a:p>
            <a:endParaRPr lang="sr-Cyrl-RS" dirty="0"/>
          </a:p>
        </p:txBody>
      </p:sp>
    </p:spTree>
    <p:extLst>
      <p:ext uri="{BB962C8B-B14F-4D97-AF65-F5344CB8AC3E}">
        <p14:creationId xmlns:p14="http://schemas.microsoft.com/office/powerpoint/2010/main" val="318862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Адаптивни блок</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D3C5ED-4374-6C07-AD08-86DBAF9420A4}"/>
                  </a:ext>
                </a:extLst>
              </p:cNvPr>
              <p:cNvSpPr txBox="1"/>
              <p:nvPr/>
            </p:nvSpPr>
            <p:spPr>
              <a:xfrm>
                <a:off x="1283759" y="2058428"/>
                <a:ext cx="3186642"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rPr>
                        <m:t>k</m:t>
                      </m:r>
                      <m:r>
                        <a:rPr lang="en-US" b="0" i="1" smtClean="0">
                          <a:latin typeface="Cambria Math" panose="02040503050406030204" pitchFamily="18" charset="0"/>
                        </a:rPr>
                        <m:t>= </m:t>
                      </m:r>
                      <m:r>
                        <a:rPr lang="sr-Cyrl-RS" i="1" smtClean="0">
                          <a:latin typeface="Cambria Math" panose="02040503050406030204" pitchFamily="18" charset="0"/>
                        </a:rPr>
                        <m:t>𝑦</m:t>
                      </m:r>
                      <m:r>
                        <a:rPr lang="sr-Cyrl-RS" i="0">
                          <a:latin typeface="Cambria Math" panose="02040503050406030204" pitchFamily="18" charset="0"/>
                        </a:rPr>
                        <m:t>=</m:t>
                      </m:r>
                      <m:d>
                        <m:dPr>
                          <m:begChr m:val="["/>
                          <m:endChr m:val="]"/>
                          <m:ctrlPr>
                            <a:rPr lang="sr-Cyrl-RS" i="1">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𝑝𝑙</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𝑝𝑟</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𝑉</m:t>
                              </m:r>
                            </m:e>
                            <m:sub>
                              <m:r>
                                <a:rPr lang="sr-Cyrl-RS" i="1">
                                  <a:latin typeface="Cambria Math" panose="02040503050406030204" pitchFamily="18" charset="0"/>
                                </a:rPr>
                                <m:t>𝑝𝑐</m:t>
                              </m:r>
                            </m:sub>
                          </m:sSub>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𝐷</m:t>
                              </m:r>
                            </m:e>
                            <m:sub>
                              <m:r>
                                <a:rPr lang="sr-Cyrl-RS" i="1">
                                  <a:latin typeface="Cambria Math" panose="02040503050406030204" pitchFamily="18" charset="0"/>
                                </a:rPr>
                                <m:t>𝑎𝑐𝑐</m:t>
                              </m:r>
                            </m:sub>
                          </m:sSub>
                        </m:e>
                      </m:d>
                    </m:oMath>
                  </m:oMathPara>
                </a14:m>
                <a:endParaRPr lang="sr-Cyrl-RS" dirty="0"/>
              </a:p>
            </p:txBody>
          </p:sp>
        </mc:Choice>
        <mc:Fallback xmlns="">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1283759" y="2058428"/>
                <a:ext cx="3186642" cy="410497"/>
              </a:xfrm>
              <a:prstGeom prst="rect">
                <a:avLst/>
              </a:prstGeom>
              <a:blipFill>
                <a:blip r:embed="rId3"/>
                <a:stretch>
                  <a:fillRect b="-7463"/>
                </a:stretch>
              </a:blipFill>
            </p:spPr>
            <p:txBody>
              <a:bodyPr/>
              <a:lstStyle/>
              <a:p>
                <a:r>
                  <a:rPr lang="sr-Cyrl-RS">
                    <a:noFill/>
                  </a:rPr>
                  <a:t> </a:t>
                </a:r>
              </a:p>
            </p:txBody>
          </p:sp>
        </mc:Fallback>
      </mc:AlternateContent>
      <p:pic>
        <p:nvPicPr>
          <p:cNvPr id="7" name="Picture 6">
            <a:extLst>
              <a:ext uri="{FF2B5EF4-FFF2-40B4-BE49-F238E27FC236}">
                <a16:creationId xmlns:a16="http://schemas.microsoft.com/office/drawing/2014/main" id="{68309B5F-4E6D-87B9-6C24-E5629C3160D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739" y="2919095"/>
            <a:ext cx="8100521" cy="1155806"/>
          </a:xfrm>
          <a:prstGeom prst="rect">
            <a:avLst/>
          </a:prstGeom>
          <a:noFill/>
          <a:ln>
            <a:noFill/>
          </a:ln>
        </p:spPr>
      </p:pic>
      <p:sp>
        <p:nvSpPr>
          <p:cNvPr id="10" name="Rectangle 9">
            <a:extLst>
              <a:ext uri="{FF2B5EF4-FFF2-40B4-BE49-F238E27FC236}">
                <a16:creationId xmlns:a16="http://schemas.microsoft.com/office/drawing/2014/main" id="{12C468D8-6AF9-D029-0956-6DBD9AB6736C}"/>
              </a:ext>
            </a:extLst>
          </p:cNvPr>
          <p:cNvSpPr/>
          <p:nvPr/>
        </p:nvSpPr>
        <p:spPr>
          <a:xfrm>
            <a:off x="2319868" y="2585711"/>
            <a:ext cx="1727200" cy="11558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Cyrl-RS"/>
          </a:p>
        </p:txBody>
      </p:sp>
      <p:sp>
        <p:nvSpPr>
          <p:cNvPr id="12" name="Content Placeholder 2">
            <a:extLst>
              <a:ext uri="{FF2B5EF4-FFF2-40B4-BE49-F238E27FC236}">
                <a16:creationId xmlns:a16="http://schemas.microsoft.com/office/drawing/2014/main" id="{21715F5A-EEBA-9A4B-4130-8C7CBB83C098}"/>
              </a:ext>
            </a:extLst>
          </p:cNvPr>
          <p:cNvSpPr txBox="1">
            <a:spLocks/>
          </p:cNvSpPr>
          <p:nvPr/>
        </p:nvSpPr>
        <p:spPr>
          <a:xfrm>
            <a:off x="1077384" y="1749327"/>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a:t>
            </a:r>
            <a:endParaRPr lang="sr-Cyrl-RS" dirty="0"/>
          </a:p>
        </p:txBody>
      </p:sp>
      <p:sp>
        <p:nvSpPr>
          <p:cNvPr id="13" name="Content Placeholder 2">
            <a:extLst>
              <a:ext uri="{FF2B5EF4-FFF2-40B4-BE49-F238E27FC236}">
                <a16:creationId xmlns:a16="http://schemas.microsoft.com/office/drawing/2014/main" id="{F77CFA60-715C-638B-2BBD-8E6F199A426C}"/>
              </a:ext>
            </a:extLst>
          </p:cNvPr>
          <p:cNvSpPr txBox="1">
            <a:spLocks/>
          </p:cNvSpPr>
          <p:nvPr/>
        </p:nvSpPr>
        <p:spPr>
          <a:xfrm>
            <a:off x="5014385" y="1745935"/>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Излаз</a:t>
            </a:r>
            <a:endParaRPr lang="sr-Cyrl-R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702EB5-97A1-9690-BBB5-8281230C1EBE}"/>
                  </a:ext>
                </a:extLst>
              </p:cNvPr>
              <p:cNvSpPr txBox="1"/>
              <p:nvPr/>
            </p:nvSpPr>
            <p:spPr>
              <a:xfrm>
                <a:off x="5398668" y="2115155"/>
                <a:ext cx="31272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r-Cyrl-R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sr-Cyrl-RS" b="0" i="1" smtClean="0">
                          <a:latin typeface="Cambria Math" panose="02040503050406030204" pitchFamily="18" charset="0"/>
                        </a:rPr>
                        <m:t>жељена брзина кретања</m:t>
                      </m:r>
                    </m:oMath>
                  </m:oMathPara>
                </a14:m>
                <a:endParaRPr lang="sr-Cyrl-RS" dirty="0"/>
              </a:p>
            </p:txBody>
          </p:sp>
        </mc:Choice>
        <mc:Fallback xmlns="">
          <p:sp>
            <p:nvSpPr>
              <p:cNvPr id="14" name="TextBox 13">
                <a:extLst>
                  <a:ext uri="{FF2B5EF4-FFF2-40B4-BE49-F238E27FC236}">
                    <a16:creationId xmlns:a16="http://schemas.microsoft.com/office/drawing/2014/main" id="{56702EB5-97A1-9690-BBB5-8281230C1EBE}"/>
                  </a:ext>
                </a:extLst>
              </p:cNvPr>
              <p:cNvSpPr txBox="1">
                <a:spLocks noRot="1" noChangeAspect="1" noMove="1" noResize="1" noEditPoints="1" noAdjustHandles="1" noChangeArrowheads="1" noChangeShapeType="1" noTextEdit="1"/>
              </p:cNvSpPr>
              <p:nvPr/>
            </p:nvSpPr>
            <p:spPr>
              <a:xfrm>
                <a:off x="5398668" y="2115155"/>
                <a:ext cx="3127266" cy="276999"/>
              </a:xfrm>
              <a:prstGeom prst="rect">
                <a:avLst/>
              </a:prstGeom>
              <a:blipFill>
                <a:blip r:embed="rId5"/>
                <a:stretch>
                  <a:fillRect l="-585" t="-2222" r="-1559" b="-35556"/>
                </a:stretch>
              </a:blipFill>
            </p:spPr>
            <p:txBody>
              <a:bodyPr/>
              <a:lstStyle/>
              <a:p>
                <a:r>
                  <a:rPr lang="sr-Cyrl-RS">
                    <a:noFill/>
                  </a:rPr>
                  <a:t> </a:t>
                </a:r>
              </a:p>
            </p:txBody>
          </p:sp>
        </mc:Fallback>
      </mc:AlternateContent>
    </p:spTree>
    <p:extLst>
      <p:ext uri="{BB962C8B-B14F-4D97-AF65-F5344CB8AC3E}">
        <p14:creationId xmlns:p14="http://schemas.microsoft.com/office/powerpoint/2010/main" val="365068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0AF-0317-9854-4013-E2070C4FE704}"/>
              </a:ext>
            </a:extLst>
          </p:cNvPr>
          <p:cNvSpPr>
            <a:spLocks noGrp="1"/>
          </p:cNvSpPr>
          <p:nvPr>
            <p:ph type="title"/>
          </p:nvPr>
        </p:nvSpPr>
        <p:spPr/>
        <p:txBody>
          <a:bodyPr/>
          <a:lstStyle/>
          <a:p>
            <a:r>
              <a:rPr lang="sr-Cyrl-RS" dirty="0"/>
              <a:t>Програмско решење</a:t>
            </a:r>
          </a:p>
        </p:txBody>
      </p:sp>
      <p:sp>
        <p:nvSpPr>
          <p:cNvPr id="3" name="Content Placeholder 2">
            <a:extLst>
              <a:ext uri="{FF2B5EF4-FFF2-40B4-BE49-F238E27FC236}">
                <a16:creationId xmlns:a16="http://schemas.microsoft.com/office/drawing/2014/main" id="{0A070D81-D547-44E2-6098-B6E1260F94E5}"/>
              </a:ext>
            </a:extLst>
          </p:cNvPr>
          <p:cNvSpPr>
            <a:spLocks noGrp="1"/>
          </p:cNvSpPr>
          <p:nvPr>
            <p:ph idx="1"/>
          </p:nvPr>
        </p:nvSpPr>
        <p:spPr>
          <a:xfrm>
            <a:off x="628650" y="1132153"/>
            <a:ext cx="5610225" cy="514350"/>
          </a:xfrm>
        </p:spPr>
        <p:txBody>
          <a:bodyPr/>
          <a:lstStyle/>
          <a:p>
            <a:r>
              <a:rPr lang="sr-Cyrl-RS" dirty="0"/>
              <a:t>Лонгитудинални ПИД контролер</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D3C5ED-4374-6C07-AD08-86DBAF9420A4}"/>
                  </a:ext>
                </a:extLst>
              </p:cNvPr>
              <p:cNvSpPr txBox="1"/>
              <p:nvPr/>
            </p:nvSpPr>
            <p:spPr>
              <a:xfrm>
                <a:off x="1298576" y="2081640"/>
                <a:ext cx="3239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sr-Cyrl-R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m:t>
                              </m:r>
                            </m:sub>
                          </m:sSub>
                          <m:r>
                            <a:rPr lang="sr-Cyrl-RS" b="0" i="1" smtClean="0">
                              <a:latin typeface="Cambria Math" panose="02040503050406030204" pitchFamily="18" charset="0"/>
                            </a:rPr>
                            <m:t>−</m:t>
                          </m:r>
                          <m:r>
                            <a:rPr lang="en-US" b="0" i="1" smtClean="0">
                              <a:latin typeface="Cambria Math" panose="02040503050406030204" pitchFamily="18" charset="0"/>
                            </a:rPr>
                            <m:t>𝑣</m:t>
                          </m:r>
                        </m:e>
                      </m:d>
                      <m:r>
                        <a:rPr lang="en-US" i="1">
                          <a:latin typeface="Cambria Math" panose="02040503050406030204" pitchFamily="18" charset="0"/>
                        </a:rPr>
                        <m:t>−</m:t>
                      </m:r>
                      <m:r>
                        <a:rPr lang="sr-Cyrl-RS" b="0" i="1" smtClean="0">
                          <a:latin typeface="Cambria Math" panose="02040503050406030204" pitchFamily="18" charset="0"/>
                        </a:rPr>
                        <m:t>сигнал грешке</m:t>
                      </m:r>
                    </m:oMath>
                  </m:oMathPara>
                </a14:m>
                <a:endParaRPr lang="sr-Cyrl-RS" dirty="0"/>
              </a:p>
            </p:txBody>
          </p:sp>
        </mc:Choice>
        <mc:Fallback xmlns="">
          <p:sp>
            <p:nvSpPr>
              <p:cNvPr id="6" name="TextBox 5">
                <a:extLst>
                  <a:ext uri="{FF2B5EF4-FFF2-40B4-BE49-F238E27FC236}">
                    <a16:creationId xmlns:a16="http://schemas.microsoft.com/office/drawing/2014/main" id="{ADD3C5ED-4374-6C07-AD08-86DBAF9420A4}"/>
                  </a:ext>
                </a:extLst>
              </p:cNvPr>
              <p:cNvSpPr txBox="1">
                <a:spLocks noRot="1" noChangeAspect="1" noMove="1" noResize="1" noEditPoints="1" noAdjustHandles="1" noChangeArrowheads="1" noChangeShapeType="1" noTextEdit="1"/>
              </p:cNvSpPr>
              <p:nvPr/>
            </p:nvSpPr>
            <p:spPr>
              <a:xfrm>
                <a:off x="1298576" y="2081640"/>
                <a:ext cx="3239557" cy="369332"/>
              </a:xfrm>
              <a:prstGeom prst="rect">
                <a:avLst/>
              </a:prstGeom>
              <a:blipFill>
                <a:blip r:embed="rId3"/>
                <a:stretch>
                  <a:fillRect b="-6557"/>
                </a:stretch>
              </a:blipFill>
            </p:spPr>
            <p:txBody>
              <a:bodyPr/>
              <a:lstStyle/>
              <a:p>
                <a:r>
                  <a:rPr lang="sr-Cyrl-RS">
                    <a:noFill/>
                  </a:rPr>
                  <a:t> </a:t>
                </a:r>
              </a:p>
            </p:txBody>
          </p:sp>
        </mc:Fallback>
      </mc:AlternateContent>
      <p:sp>
        <p:nvSpPr>
          <p:cNvPr id="12" name="Content Placeholder 2">
            <a:extLst>
              <a:ext uri="{FF2B5EF4-FFF2-40B4-BE49-F238E27FC236}">
                <a16:creationId xmlns:a16="http://schemas.microsoft.com/office/drawing/2014/main" id="{21715F5A-EEBA-9A4B-4130-8C7CBB83C098}"/>
              </a:ext>
            </a:extLst>
          </p:cNvPr>
          <p:cNvSpPr txBox="1">
            <a:spLocks/>
          </p:cNvSpPr>
          <p:nvPr/>
        </p:nvSpPr>
        <p:spPr>
          <a:xfrm>
            <a:off x="1110193" y="1791509"/>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Улаз</a:t>
            </a:r>
            <a:endParaRPr lang="sr-Cyrl-RS" dirty="0"/>
          </a:p>
        </p:txBody>
      </p:sp>
      <p:sp>
        <p:nvSpPr>
          <p:cNvPr id="13" name="Content Placeholder 2">
            <a:extLst>
              <a:ext uri="{FF2B5EF4-FFF2-40B4-BE49-F238E27FC236}">
                <a16:creationId xmlns:a16="http://schemas.microsoft.com/office/drawing/2014/main" id="{F77CFA60-715C-638B-2BBD-8E6F199A426C}"/>
              </a:ext>
            </a:extLst>
          </p:cNvPr>
          <p:cNvSpPr txBox="1">
            <a:spLocks/>
          </p:cNvSpPr>
          <p:nvPr/>
        </p:nvSpPr>
        <p:spPr>
          <a:xfrm>
            <a:off x="5071534" y="1787393"/>
            <a:ext cx="1327150" cy="514350"/>
          </a:xfrm>
          <a:prstGeom prst="rect">
            <a:avLst/>
          </a:prstGeom>
        </p:spPr>
        <p:txBody>
          <a:bodyPr vert="horz" lIns="91440" tIns="45720" rIns="91440" bIns="45720" rtlCol="0">
            <a:normAutofit/>
          </a:bodyPr>
          <a:lstStyle>
            <a:lvl1pPr marL="342000" indent="-342000" algn="l" defTabSz="914400" rtl="0" eaLnBrk="1" latinLnBrk="0" hangingPunct="1">
              <a:lnSpc>
                <a:spcPct val="90000"/>
              </a:lnSpc>
              <a:spcBef>
                <a:spcPts val="1000"/>
              </a:spcBef>
              <a:buSzPct val="80000"/>
              <a:buFont typeface="Wingdings" pitchFamily="2" charset="2"/>
              <a:buChar char="q"/>
              <a:defRPr sz="2800" kern="1200" baseline="0">
                <a:solidFill>
                  <a:srgbClr val="096168"/>
                </a:solidFill>
                <a:latin typeface="+mn-lt"/>
                <a:ea typeface="+mn-ea"/>
                <a:cs typeface="+mn-cs"/>
              </a:defRPr>
            </a:lvl1pPr>
            <a:lvl2pPr marL="685800" indent="-228600" algn="l" defTabSz="914400" rtl="0" eaLnBrk="1" latinLnBrk="0" hangingPunct="1">
              <a:lnSpc>
                <a:spcPct val="90000"/>
              </a:lnSpc>
              <a:spcBef>
                <a:spcPts val="500"/>
              </a:spcBef>
              <a:buSzPct val="80000"/>
              <a:buFont typeface="Courier New" pitchFamily="49" charset="0"/>
              <a:buChar char="o"/>
              <a:defRPr sz="2400" kern="1200" baseline="0">
                <a:solidFill>
                  <a:srgbClr val="096168"/>
                </a:solidFill>
                <a:latin typeface="+mn-lt"/>
                <a:ea typeface="+mn-ea"/>
                <a:cs typeface="+mn-cs"/>
              </a:defRPr>
            </a:lvl2pPr>
            <a:lvl3pPr marL="1143000" indent="-228600" algn="l" defTabSz="914400" rtl="0" eaLnBrk="1" latinLnBrk="0" hangingPunct="1">
              <a:lnSpc>
                <a:spcPct val="90000"/>
              </a:lnSpc>
              <a:spcBef>
                <a:spcPts val="500"/>
              </a:spcBef>
              <a:buSzPct val="80000"/>
              <a:buFont typeface="Wingdings" pitchFamily="2" charset="2"/>
              <a:buChar char="§"/>
              <a:defRPr sz="2000" kern="1200" baseline="0">
                <a:solidFill>
                  <a:srgbClr val="096168"/>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4pPr>
            <a:lvl5pPr marL="2088000" indent="-252000" algn="l" defTabSz="914400" rtl="0" eaLnBrk="1" latinLnBrk="0" hangingPunct="1">
              <a:lnSpc>
                <a:spcPct val="90000"/>
              </a:lnSpc>
              <a:spcBef>
                <a:spcPts val="500"/>
              </a:spcBef>
              <a:buSzPct val="80000"/>
              <a:buFont typeface="Arial" panose="020B0604020202020204" pitchFamily="34" charset="0"/>
              <a:buChar char="•"/>
              <a:defRPr sz="1800" kern="1200" baseline="0">
                <a:solidFill>
                  <a:srgbClr val="09616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sz="2000" dirty="0"/>
              <a:t>Излаз</a:t>
            </a:r>
            <a:endParaRPr lang="sr-Cyrl-R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702EB5-97A1-9690-BBB5-8281230C1EBE}"/>
                  </a:ext>
                </a:extLst>
              </p:cNvPr>
              <p:cNvSpPr txBox="1"/>
              <p:nvPr/>
            </p:nvSpPr>
            <p:spPr>
              <a:xfrm>
                <a:off x="5591407" y="2127806"/>
                <a:ext cx="24424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−контролни сигнал</m:t>
                      </m:r>
                    </m:oMath>
                  </m:oMathPara>
                </a14:m>
                <a:endParaRPr lang="sr-Cyrl-RS" dirty="0"/>
              </a:p>
            </p:txBody>
          </p:sp>
        </mc:Choice>
        <mc:Fallback xmlns="">
          <p:sp>
            <p:nvSpPr>
              <p:cNvPr id="14" name="TextBox 13">
                <a:extLst>
                  <a:ext uri="{FF2B5EF4-FFF2-40B4-BE49-F238E27FC236}">
                    <a16:creationId xmlns:a16="http://schemas.microsoft.com/office/drawing/2014/main" id="{56702EB5-97A1-9690-BBB5-8281230C1EBE}"/>
                  </a:ext>
                </a:extLst>
              </p:cNvPr>
              <p:cNvSpPr txBox="1">
                <a:spLocks noRot="1" noChangeAspect="1" noMove="1" noResize="1" noEditPoints="1" noAdjustHandles="1" noChangeArrowheads="1" noChangeShapeType="1" noTextEdit="1"/>
              </p:cNvSpPr>
              <p:nvPr/>
            </p:nvSpPr>
            <p:spPr>
              <a:xfrm>
                <a:off x="5591407" y="2127806"/>
                <a:ext cx="2442400" cy="276999"/>
              </a:xfrm>
              <a:prstGeom prst="rect">
                <a:avLst/>
              </a:prstGeom>
              <a:blipFill>
                <a:blip r:embed="rId4"/>
                <a:stretch>
                  <a:fillRect l="-998" r="-998" b="-26667"/>
                </a:stretch>
              </a:blipFill>
            </p:spPr>
            <p:txBody>
              <a:bodyPr/>
              <a:lstStyle/>
              <a:p>
                <a:r>
                  <a:rPr lang="sr-Cyrl-RS">
                    <a:noFill/>
                  </a:rPr>
                  <a:t> </a:t>
                </a:r>
              </a:p>
            </p:txBody>
          </p:sp>
        </mc:Fallback>
      </mc:AlternateContent>
      <p:pic>
        <p:nvPicPr>
          <p:cNvPr id="11" name="Picture 10">
            <a:extLst>
              <a:ext uri="{FF2B5EF4-FFF2-40B4-BE49-F238E27FC236}">
                <a16:creationId xmlns:a16="http://schemas.microsoft.com/office/drawing/2014/main" id="{DC60EE3D-4137-7852-74E5-67991B05446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4825" y="3124430"/>
            <a:ext cx="8100521" cy="1155806"/>
          </a:xfrm>
          <a:prstGeom prst="rect">
            <a:avLst/>
          </a:prstGeom>
          <a:noFill/>
          <a:ln>
            <a:noFill/>
          </a:ln>
        </p:spPr>
      </p:pic>
      <p:sp>
        <p:nvSpPr>
          <p:cNvPr id="10" name="Rectangle 9">
            <a:extLst>
              <a:ext uri="{FF2B5EF4-FFF2-40B4-BE49-F238E27FC236}">
                <a16:creationId xmlns:a16="http://schemas.microsoft.com/office/drawing/2014/main" id="{12C468D8-6AF9-D029-0956-6DBD9AB6736C}"/>
              </a:ext>
            </a:extLst>
          </p:cNvPr>
          <p:cNvSpPr/>
          <p:nvPr/>
        </p:nvSpPr>
        <p:spPr>
          <a:xfrm>
            <a:off x="4538133" y="2835990"/>
            <a:ext cx="2125133" cy="10854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Cyrl-R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52C3F12-75CA-4CB2-7920-0AA5037F04F1}"/>
                  </a:ext>
                </a:extLst>
              </p:cNvPr>
              <p:cNvSpPr txBox="1"/>
              <p:nvPr/>
            </p:nvSpPr>
            <p:spPr>
              <a:xfrm>
                <a:off x="1570566" y="4319800"/>
                <a:ext cx="6002867" cy="7117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r-Cyrl-RS" i="1" smtClean="0">
                          <a:latin typeface="Cambria Math" panose="02040503050406030204" pitchFamily="18" charset="0"/>
                        </a:rPr>
                        <m:t>𝑢</m:t>
                      </m:r>
                      <m:r>
                        <a:rPr lang="sr-Cyrl-RS" i="0">
                          <a:latin typeface="Cambria Math" panose="02040503050406030204" pitchFamily="18" charset="0"/>
                        </a:rPr>
                        <m:t>=</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𝑝</m:t>
                          </m:r>
                        </m:sub>
                      </m:sSub>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𝑖</m:t>
                          </m:r>
                        </m:sub>
                      </m:sSub>
                      <m:nary>
                        <m:naryPr>
                          <m:limLoc m:val="subSup"/>
                          <m:ctrlPr>
                            <a:rPr lang="sr-Cyrl-RS" i="1">
                              <a:latin typeface="Cambria Math" panose="02040503050406030204" pitchFamily="18" charset="0"/>
                            </a:rPr>
                          </m:ctrlPr>
                        </m:naryPr>
                        <m:sub>
                          <m:r>
                            <a:rPr lang="sr-Cyrl-RS" i="0">
                              <a:latin typeface="Cambria Math" panose="02040503050406030204" pitchFamily="18" charset="0"/>
                            </a:rPr>
                            <m:t>0</m:t>
                          </m:r>
                        </m:sub>
                        <m:sup>
                          <m:r>
                            <a:rPr lang="sr-Cyrl-RS" i="1">
                              <a:latin typeface="Cambria Math" panose="02040503050406030204" pitchFamily="18" charset="0"/>
                            </a:rPr>
                            <m:t>𝑡</m:t>
                          </m:r>
                        </m:sup>
                        <m:e>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r>
                            <a:rPr lang="sr-Cyrl-RS" i="0">
                              <a:latin typeface="Cambria Math" panose="02040503050406030204" pitchFamily="18" charset="0"/>
                            </a:rPr>
                            <m:t> </m:t>
                          </m:r>
                          <m:r>
                            <a:rPr lang="sr-Cyrl-RS" i="1">
                              <a:latin typeface="Cambria Math" panose="02040503050406030204" pitchFamily="18" charset="0"/>
                            </a:rPr>
                            <m:t>𝑑𝑡</m:t>
                          </m:r>
                          <m:r>
                            <a:rPr lang="sr-Cyrl-RS" i="0">
                              <a:latin typeface="Cambria Math" panose="02040503050406030204" pitchFamily="18" charset="0"/>
                            </a:rPr>
                            <m:t>+ </m:t>
                          </m:r>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𝐾</m:t>
                              </m:r>
                            </m:e>
                            <m:sub>
                              <m:r>
                                <a:rPr lang="sr-Cyrl-RS" i="1">
                                  <a:latin typeface="Cambria Math" panose="02040503050406030204" pitchFamily="18" charset="0"/>
                                </a:rPr>
                                <m:t>𝑑</m:t>
                              </m:r>
                            </m:sub>
                          </m:sSub>
                          <m:f>
                            <m:fPr>
                              <m:ctrlPr>
                                <a:rPr lang="sr-Cyrl-RS" i="1">
                                  <a:solidFill>
                                    <a:srgbClr val="836967"/>
                                  </a:solidFill>
                                  <a:latin typeface="Cambria Math" panose="02040503050406030204" pitchFamily="18" charset="0"/>
                                </a:rPr>
                              </m:ctrlPr>
                            </m:fPr>
                            <m:num>
                              <m:r>
                                <a:rPr lang="sr-Cyrl-RS" i="1">
                                  <a:latin typeface="Cambria Math" panose="02040503050406030204" pitchFamily="18" charset="0"/>
                                </a:rPr>
                                <m:t>𝑑</m:t>
                              </m:r>
                              <m:d>
                                <m:dPr>
                                  <m:ctrlPr>
                                    <a:rPr lang="sr-Cyrl-RS" i="1">
                                      <a:solidFill>
                                        <a:srgbClr val="836967"/>
                                      </a:solidFill>
                                      <a:latin typeface="Cambria Math" panose="02040503050406030204" pitchFamily="18" charset="0"/>
                                    </a:rPr>
                                  </m:ctrlPr>
                                </m:dPr>
                                <m:e>
                                  <m:sSub>
                                    <m:sSubPr>
                                      <m:ctrlPr>
                                        <a:rPr lang="sr-Cyrl-RS" i="1">
                                          <a:solidFill>
                                            <a:srgbClr val="836967"/>
                                          </a:solidFill>
                                          <a:latin typeface="Cambria Math" panose="02040503050406030204" pitchFamily="18" charset="0"/>
                                        </a:rPr>
                                      </m:ctrlPr>
                                    </m:sSubPr>
                                    <m:e>
                                      <m:r>
                                        <a:rPr lang="sr-Cyrl-RS" i="1">
                                          <a:latin typeface="Cambria Math" panose="02040503050406030204" pitchFamily="18" charset="0"/>
                                        </a:rPr>
                                        <m:t>𝑣</m:t>
                                      </m:r>
                                    </m:e>
                                    <m:sub>
                                      <m:r>
                                        <a:rPr lang="sr-Cyrl-RS" i="1">
                                          <a:latin typeface="Cambria Math" panose="02040503050406030204" pitchFamily="18" charset="0"/>
                                        </a:rPr>
                                        <m:t>𝑑</m:t>
                                      </m:r>
                                    </m:sub>
                                  </m:sSub>
                                  <m:r>
                                    <a:rPr lang="sr-Cyrl-RS" i="0">
                                      <a:latin typeface="Cambria Math" panose="02040503050406030204" pitchFamily="18" charset="0"/>
                                    </a:rPr>
                                    <m:t>−</m:t>
                                  </m:r>
                                  <m:r>
                                    <a:rPr lang="sr-Cyrl-RS" i="1">
                                      <a:latin typeface="Cambria Math" panose="02040503050406030204" pitchFamily="18" charset="0"/>
                                    </a:rPr>
                                    <m:t>𝑣</m:t>
                                  </m:r>
                                </m:e>
                              </m:d>
                            </m:num>
                            <m:den>
                              <m:r>
                                <a:rPr lang="sr-Cyrl-RS" i="1">
                                  <a:latin typeface="Cambria Math" panose="02040503050406030204" pitchFamily="18" charset="0"/>
                                </a:rPr>
                                <m:t>𝑑𝑡</m:t>
                              </m:r>
                            </m:den>
                          </m:f>
                        </m:e>
                      </m:nary>
                    </m:oMath>
                  </m:oMathPara>
                </a14:m>
                <a:endParaRPr lang="sr-Cyrl-RS" dirty="0"/>
              </a:p>
            </p:txBody>
          </p:sp>
        </mc:Choice>
        <mc:Fallback xmlns="">
          <p:sp>
            <p:nvSpPr>
              <p:cNvPr id="15" name="TextBox 14">
                <a:extLst>
                  <a:ext uri="{FF2B5EF4-FFF2-40B4-BE49-F238E27FC236}">
                    <a16:creationId xmlns:a16="http://schemas.microsoft.com/office/drawing/2014/main" id="{052C3F12-75CA-4CB2-7920-0AA5037F04F1}"/>
                  </a:ext>
                </a:extLst>
              </p:cNvPr>
              <p:cNvSpPr txBox="1">
                <a:spLocks noRot="1" noChangeAspect="1" noMove="1" noResize="1" noEditPoints="1" noAdjustHandles="1" noChangeArrowheads="1" noChangeShapeType="1" noTextEdit="1"/>
              </p:cNvSpPr>
              <p:nvPr/>
            </p:nvSpPr>
            <p:spPr>
              <a:xfrm>
                <a:off x="1570566" y="4319800"/>
                <a:ext cx="6002867" cy="711733"/>
              </a:xfrm>
              <a:prstGeom prst="rect">
                <a:avLst/>
              </a:prstGeom>
              <a:blipFill>
                <a:blip r:embed="rId6"/>
                <a:stretch>
                  <a:fillRect/>
                </a:stretch>
              </a:blipFill>
            </p:spPr>
            <p:txBody>
              <a:bodyPr/>
              <a:lstStyle/>
              <a:p>
                <a:r>
                  <a:rPr lang="sr-Cyrl-RS">
                    <a:noFill/>
                  </a:rPr>
                  <a:t> </a:t>
                </a:r>
              </a:p>
            </p:txBody>
          </p:sp>
        </mc:Fallback>
      </mc:AlternateContent>
    </p:spTree>
    <p:extLst>
      <p:ext uri="{BB962C8B-B14F-4D97-AF65-F5344CB8AC3E}">
        <p14:creationId xmlns:p14="http://schemas.microsoft.com/office/powerpoint/2010/main" val="419135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17342</TotalTime>
  <Words>3827</Words>
  <Application>Microsoft Office PowerPoint</Application>
  <PresentationFormat>On-screen Show (16:9)</PresentationFormat>
  <Paragraphs>144</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Courier New</vt:lpstr>
      <vt:lpstr>Symbol</vt:lpstr>
      <vt:lpstr>Times New Roman</vt:lpstr>
      <vt:lpstr>Wingdings</vt:lpstr>
      <vt:lpstr>Office Theme</vt:lpstr>
      <vt:lpstr>Једно решење адаптивног темпомата коришћењем машинског учења унутар КАРЛА симулатора</vt:lpstr>
      <vt:lpstr>Увод</vt:lpstr>
      <vt:lpstr>Теоријске основе  </vt:lpstr>
      <vt:lpstr>Теоријске основе</vt:lpstr>
      <vt:lpstr>Теоријске основе</vt:lpstr>
      <vt:lpstr>Програмско решење</vt:lpstr>
      <vt:lpstr>Програмско решење</vt:lpstr>
      <vt:lpstr>Програмско решење</vt:lpstr>
      <vt:lpstr>Програмско решење</vt:lpstr>
      <vt:lpstr>Резултати</vt:lpstr>
      <vt:lpstr>Резултати</vt:lpstr>
      <vt:lpstr>Бонус: SimScenarioRunner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ORM2 unapređenja</dc:title>
  <dc:creator>Marija Antic</dc:creator>
  <cp:lastModifiedBy>Aleksa Arsic</cp:lastModifiedBy>
  <cp:revision>222</cp:revision>
  <dcterms:created xsi:type="dcterms:W3CDTF">2015-12-08T14:22:51Z</dcterms:created>
  <dcterms:modified xsi:type="dcterms:W3CDTF">2022-08-29T16:06:55Z</dcterms:modified>
</cp:coreProperties>
</file>