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58" r:id="rId5"/>
    <p:sldId id="265" r:id="rId6"/>
    <p:sldId id="259" r:id="rId7"/>
    <p:sldId id="266" r:id="rId8"/>
    <p:sldId id="269" r:id="rId9"/>
    <p:sldId id="271" r:id="rId10"/>
    <p:sldId id="260" r:id="rId11"/>
    <p:sldId id="272" r:id="rId12"/>
    <p:sldId id="261" r:id="rId13"/>
    <p:sldId id="262" r:id="rId14"/>
    <p:sldId id="263" r:id="rId15"/>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2135" autoAdjust="0"/>
  </p:normalViewPr>
  <p:slideViewPr>
    <p:cSldViewPr snapToGrid="0">
      <p:cViewPr varScale="1">
        <p:scale>
          <a:sx n="113" d="100"/>
          <a:sy n="113" d="100"/>
        </p:scale>
        <p:origin x="1248" y="126"/>
      </p:cViewPr>
      <p:guideLst>
        <p:guide orient="horz" pos="2160"/>
        <p:guide pos="4543"/>
        <p:guide pos="1685"/>
        <p:guide pos="7129"/>
        <p:guide orient="horz" pos="1620"/>
        <p:guide pos="3407"/>
        <p:guide pos="1264"/>
        <p:guide pos="5347"/>
      </p:guideLst>
    </p:cSldViewPr>
  </p:slideViewPr>
  <p:notesTextViewPr>
    <p:cViewPr>
      <p:scale>
        <a:sx n="1" d="1"/>
        <a:sy n="1" d="1"/>
      </p:scale>
      <p:origin x="0" y="0"/>
    </p:cViewPr>
  </p:notesText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6/13/2022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слој има могућност смањивања просторне димензије сигнала у циљу смањења снаге потребне за израчунавање и обраду података.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Пропорционални члан (</a:t>
            </a:r>
            <a:r>
              <a:rPr lang="en-US" sz="1800" b="1" i="1" dirty="0">
                <a:effectLst/>
                <a:latin typeface="Times New Roman" panose="02020603050405020304" pitchFamily="18" charset="0"/>
                <a:ea typeface="Times New Roman" panose="02020603050405020304" pitchFamily="18" charset="0"/>
              </a:rPr>
              <a:t>P</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пропорционалан је тренутној вредности сигнала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и у случају да је грешка велика и позитивна,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биће пропорционално велик и позитиван</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Другим речима, повећањем пропорционалног члана повећава се брзина одзива система аутоматског управљања.</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Интеграциони члан (</a:t>
            </a:r>
            <a:r>
              <a:rPr lang="en-US" sz="1800" b="1" i="1" dirty="0">
                <a:effectLst/>
                <a:latin typeface="Times New Roman" panose="02020603050405020304" pitchFamily="18" charset="0"/>
                <a:ea typeface="Times New Roman" panose="02020603050405020304" pitchFamily="18" charset="0"/>
              </a:rPr>
              <a:t>I</a:t>
            </a:r>
            <a:r>
              <a:rPr lang="sr-Cyrl-RS" sz="1800" b="1"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сумира сигнал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кроз време што резултира тиме да ће и мала грешка навести интеграциони члан да порасте са циљем што боље конвергенције излазног сигнала жељеном сигналу.</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Диференцијални члан (</a:t>
            </a:r>
            <a:r>
              <a:rPr lang="en-US" sz="1800" b="1" i="1" dirty="0">
                <a:effectLst/>
                <a:latin typeface="Times New Roman" panose="02020603050405020304" pitchFamily="18" charset="0"/>
                <a:ea typeface="Times New Roman" panose="02020603050405020304" pitchFamily="18" charset="0"/>
              </a:rPr>
              <a:t>D</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постиже ефекат смањења сигнала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уколико се излазни сигнал почне интензивно повећавати. Другим речима, уколико излазни сигнал сувише брзо прилази жељној вредности сигнала, диференцијални члан деловаће </a:t>
            </a:r>
            <a:r>
              <a:rPr lang="sr-Cyrl-RS" sz="1800" dirty="0" err="1">
                <a:effectLst/>
                <a:latin typeface="Times New Roman" panose="02020603050405020304" pitchFamily="18" charset="0"/>
                <a:ea typeface="Times New Roman" panose="02020603050405020304" pitchFamily="18" charset="0"/>
              </a:rPr>
              <a:t>ублажавајуће</a:t>
            </a:r>
            <a:r>
              <a:rPr lang="sr-Cyrl-RS" sz="1800" dirty="0">
                <a:effectLst/>
                <a:latin typeface="Times New Roman" panose="02020603050405020304" pitchFamily="18" charset="0"/>
                <a:ea typeface="Times New Roman" panose="02020603050405020304" pitchFamily="18" charset="0"/>
              </a:rPr>
              <a:t> 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389607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1133468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13.6.2022.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2400" dirty="0"/>
              <a:t>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a:t>
            </a:r>
            <a:endParaRPr lang="en-US" sz="2400" dirty="0"/>
          </a:p>
        </p:txBody>
      </p:sp>
      <p:sp>
        <p:nvSpPr>
          <p:cNvPr id="3" name="Subtitle 2"/>
          <p:cNvSpPr>
            <a:spLocks noGrp="1"/>
          </p:cNvSpPr>
          <p:nvPr>
            <p:ph type="subTitle" idx="1"/>
          </p:nvPr>
        </p:nvSpPr>
        <p:spPr/>
        <p:txBody>
          <a:bodyPr>
            <a:normAutofit fontScale="92500" lnSpcReduction="1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E67-23E7-864A-DAAD-3F2A854817D9}"/>
              </a:ext>
            </a:extLst>
          </p:cNvPr>
          <p:cNvSpPr>
            <a:spLocks noGrp="1"/>
          </p:cNvSpPr>
          <p:nvPr>
            <p:ph type="title"/>
          </p:nvPr>
        </p:nvSpPr>
        <p:spPr/>
        <p:txBody>
          <a:bodyPr/>
          <a:lstStyle/>
          <a:p>
            <a:r>
              <a:rPr lang="sr-Cyrl-RS" dirty="0"/>
              <a:t>Резултати</a:t>
            </a:r>
          </a:p>
        </p:txBody>
      </p:sp>
      <p:sp>
        <p:nvSpPr>
          <p:cNvPr id="3" name="Content Placeholder 2">
            <a:extLst>
              <a:ext uri="{FF2B5EF4-FFF2-40B4-BE49-F238E27FC236}">
                <a16:creationId xmlns:a16="http://schemas.microsoft.com/office/drawing/2014/main" id="{8B8F08B5-29A4-D8CD-90EF-FB17211BC83A}"/>
              </a:ext>
            </a:extLst>
          </p:cNvPr>
          <p:cNvSpPr>
            <a:spLocks noGrp="1"/>
          </p:cNvSpPr>
          <p:nvPr>
            <p:ph idx="1"/>
          </p:nvPr>
        </p:nvSpPr>
        <p:spPr>
          <a:xfrm>
            <a:off x="691090" y="1380469"/>
            <a:ext cx="3596217" cy="643269"/>
          </a:xfrm>
        </p:spPr>
        <p:txBody>
          <a:bodyPr>
            <a:normAutofit/>
          </a:bodyPr>
          <a:lstStyle/>
          <a:p>
            <a:r>
              <a:rPr lang="sr-Cyrl-RS" sz="2000" dirty="0"/>
              <a:t>Тачност </a:t>
            </a:r>
            <a:r>
              <a:rPr lang="sr-Cyrl-RS" sz="2000" dirty="0" err="1"/>
              <a:t>валидације</a:t>
            </a:r>
            <a:r>
              <a:rPr lang="sr-Cyrl-RS" sz="2000" dirty="0"/>
              <a:t> – 0.9461 </a:t>
            </a:r>
          </a:p>
        </p:txBody>
      </p:sp>
      <p:pic>
        <p:nvPicPr>
          <p:cNvPr id="4" name="Picture 3">
            <a:extLst>
              <a:ext uri="{FF2B5EF4-FFF2-40B4-BE49-F238E27FC236}">
                <a16:creationId xmlns:a16="http://schemas.microsoft.com/office/drawing/2014/main" id="{398991C2-9DC4-D784-3C14-93D782894D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184" y="1666984"/>
            <a:ext cx="4558030" cy="3418205"/>
          </a:xfrm>
          <a:prstGeom prst="rect">
            <a:avLst/>
          </a:prstGeom>
          <a:noFill/>
          <a:ln>
            <a:noFill/>
          </a:ln>
        </p:spPr>
      </p:pic>
      <p:pic>
        <p:nvPicPr>
          <p:cNvPr id="5" name="Picture 4">
            <a:extLst>
              <a:ext uri="{FF2B5EF4-FFF2-40B4-BE49-F238E27FC236}">
                <a16:creationId xmlns:a16="http://schemas.microsoft.com/office/drawing/2014/main" id="{2DF782EB-00D6-30C6-C3BC-A029C3E652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1664" y="1666984"/>
            <a:ext cx="4559935" cy="3419475"/>
          </a:xfrm>
          <a:prstGeom prst="rect">
            <a:avLst/>
          </a:prstGeom>
          <a:noFill/>
          <a:ln>
            <a:noFill/>
          </a:ln>
        </p:spPr>
      </p:pic>
      <p:sp>
        <p:nvSpPr>
          <p:cNvPr id="8" name="Content Placeholder 2">
            <a:extLst>
              <a:ext uri="{FF2B5EF4-FFF2-40B4-BE49-F238E27FC236}">
                <a16:creationId xmlns:a16="http://schemas.microsoft.com/office/drawing/2014/main" id="{C3000D25-AB21-A895-B843-720AAFF49A14}"/>
              </a:ext>
            </a:extLst>
          </p:cNvPr>
          <p:cNvSpPr txBox="1">
            <a:spLocks/>
          </p:cNvSpPr>
          <p:nvPr/>
        </p:nvSpPr>
        <p:spPr>
          <a:xfrm>
            <a:off x="5393477" y="1380469"/>
            <a:ext cx="359621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Губици – 0.0979 </a:t>
            </a:r>
          </a:p>
        </p:txBody>
      </p:sp>
      <p:sp>
        <p:nvSpPr>
          <p:cNvPr id="10" name="Content Placeholder 2">
            <a:extLst>
              <a:ext uri="{FF2B5EF4-FFF2-40B4-BE49-F238E27FC236}">
                <a16:creationId xmlns:a16="http://schemas.microsoft.com/office/drawing/2014/main" id="{AAD8D68D-4E46-971D-C0A5-1BA15FC8517A}"/>
              </a:ext>
            </a:extLst>
          </p:cNvPr>
          <p:cNvSpPr txBox="1">
            <a:spLocks/>
          </p:cNvSpPr>
          <p:nvPr/>
        </p:nvSpPr>
        <p:spPr>
          <a:xfrm>
            <a:off x="546732" y="873483"/>
            <a:ext cx="565086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Конволутивна неуронска мрежа</a:t>
            </a:r>
          </a:p>
        </p:txBody>
      </p:sp>
    </p:spTree>
    <p:extLst>
      <p:ext uri="{BB962C8B-B14F-4D97-AF65-F5344CB8AC3E}">
        <p14:creationId xmlns:p14="http://schemas.microsoft.com/office/powerpoint/2010/main" val="9867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F569-08A4-451C-FC06-2F8C0201D77F}"/>
              </a:ext>
            </a:extLst>
          </p:cNvPr>
          <p:cNvSpPr>
            <a:spLocks noGrp="1"/>
          </p:cNvSpPr>
          <p:nvPr>
            <p:ph type="title"/>
          </p:nvPr>
        </p:nvSpPr>
        <p:spPr/>
        <p:txBody>
          <a:bodyPr/>
          <a:lstStyle/>
          <a:p>
            <a:r>
              <a:rPr lang="sr-Cyrl-RS" dirty="0"/>
              <a:t>Резултати</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3EDD07-6BA5-E979-DB82-939558792127}"/>
                  </a:ext>
                </a:extLst>
              </p:cNvPr>
              <p:cNvSpPr>
                <a:spLocks noGrp="1"/>
              </p:cNvSpPr>
              <p:nvPr>
                <p:ph idx="1"/>
              </p:nvPr>
            </p:nvSpPr>
            <p:spPr>
              <a:xfrm>
                <a:off x="628649" y="1156098"/>
                <a:ext cx="8422217" cy="3263504"/>
              </a:xfrm>
            </p:spPr>
            <p:txBody>
              <a:bodyPr>
                <a:normAutofit fontScale="92500"/>
              </a:bodyPr>
              <a:lstStyle/>
              <a:p>
                <a:r>
                  <a:rPr lang="sr-Cyrl-RS" dirty="0"/>
                  <a:t>Лонгитудинални ПИД контролер</a:t>
                </a:r>
              </a:p>
              <a:p>
                <a:pPr lvl="1"/>
                <a:r>
                  <a:rPr lang="sr-Cyrl-RS" dirty="0"/>
                  <a:t>Мрежа претраживања</a:t>
                </a:r>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36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24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1400" dirty="0"/>
              </a:p>
              <a:p>
                <a:pPr lvl="1"/>
                <a:r>
                  <a:rPr lang="sr-Cyrl-RS" dirty="0"/>
                  <a:t>Функција доброте</a:t>
                </a:r>
              </a:p>
              <a:p>
                <a:pPr lvl="2"/>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sr-Cyrl-RS" sz="3200" i="1">
                            <a:effectLst/>
                            <a:latin typeface="Cambria Math" panose="02040503050406030204" pitchFamily="18" charset="0"/>
                          </a:rPr>
                        </m:ctrlPr>
                      </m:fPr>
                      <m:num>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num>
                      <m:den>
                        <m:sSub>
                          <m:sSubPr>
                            <m:ctrlPr>
                              <a:rPr lang="sr-Cyrl-RS" sz="3200" i="1">
                                <a:effectLst/>
                                <a:latin typeface="Cambria Math" panose="02040503050406030204" pitchFamily="18" charset="0"/>
                              </a:rPr>
                            </m:ctrlPr>
                          </m:sSubPr>
                          <m:e>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r>
                      <a:rPr lang="sr-Cyrl-RS"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sr-Cyrl-RS" dirty="0"/>
              </a:p>
            </p:txBody>
          </p:sp>
        </mc:Choice>
        <mc:Fallback>
          <p:sp>
            <p:nvSpPr>
              <p:cNvPr id="3" name="Content Placeholder 2">
                <a:extLst>
                  <a:ext uri="{FF2B5EF4-FFF2-40B4-BE49-F238E27FC236}">
                    <a16:creationId xmlns:a16="http://schemas.microsoft.com/office/drawing/2014/main" id="{303EDD07-6BA5-E979-DB82-939558792127}"/>
                  </a:ext>
                </a:extLst>
              </p:cNvPr>
              <p:cNvSpPr>
                <a:spLocks noGrp="1" noRot="1" noChangeAspect="1" noMove="1" noResize="1" noEditPoints="1" noAdjustHandles="1" noChangeArrowheads="1" noChangeShapeType="1" noTextEdit="1"/>
              </p:cNvSpPr>
              <p:nvPr>
                <p:ph idx="1"/>
              </p:nvPr>
            </p:nvSpPr>
            <p:spPr>
              <a:xfrm>
                <a:off x="628649" y="1156098"/>
                <a:ext cx="8422217" cy="3263504"/>
              </a:xfrm>
              <a:blipFill>
                <a:blip r:embed="rId3"/>
                <a:stretch>
                  <a:fillRect l="-651" t="-2991"/>
                </a:stretch>
              </a:blipFill>
            </p:spPr>
            <p:txBody>
              <a:bodyPr/>
              <a:lstStyle/>
              <a:p>
                <a:r>
                  <a:rPr lang="sr-Cyrl-RS">
                    <a:noFill/>
                  </a:rPr>
                  <a:t> </a:t>
                </a:r>
              </a:p>
            </p:txBody>
          </p:sp>
        </mc:Fallback>
      </mc:AlternateContent>
      <p:graphicFrame>
        <p:nvGraphicFramePr>
          <p:cNvPr id="4" name="Table 3">
            <a:extLst>
              <a:ext uri="{FF2B5EF4-FFF2-40B4-BE49-F238E27FC236}">
                <a16:creationId xmlns:a16="http://schemas.microsoft.com/office/drawing/2014/main" id="{F50CA484-2E0B-67CE-3E1C-C766C45D87FE}"/>
              </a:ext>
            </a:extLst>
          </p:cNvPr>
          <p:cNvGraphicFramePr>
            <a:graphicFrameLocks noGrp="1"/>
          </p:cNvGraphicFramePr>
          <p:nvPr>
            <p:extLst>
              <p:ext uri="{D42A27DB-BD31-4B8C-83A1-F6EECF244321}">
                <p14:modId xmlns:p14="http://schemas.microsoft.com/office/powerpoint/2010/main" val="2633894074"/>
              </p:ext>
            </p:extLst>
          </p:nvPr>
        </p:nvGraphicFramePr>
        <p:xfrm>
          <a:off x="4267200" y="3361840"/>
          <a:ext cx="3556000" cy="1337160"/>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2501826251"/>
                    </a:ext>
                  </a:extLst>
                </a:gridCol>
                <a:gridCol w="1778000">
                  <a:extLst>
                    <a:ext uri="{9D8B030D-6E8A-4147-A177-3AD203B41FA5}">
                      <a16:colId xmlns:a16="http://schemas.microsoft.com/office/drawing/2014/main" val="3871581208"/>
                    </a:ext>
                  </a:extLst>
                </a:gridCol>
              </a:tblGrid>
              <a:tr h="334290">
                <a:tc>
                  <a:txBody>
                    <a:bodyPr/>
                    <a:lstStyle/>
                    <a:p>
                      <a:pPr marL="0" marR="0" indent="0" algn="ctr">
                        <a:lnSpc>
                          <a:spcPct val="150000"/>
                        </a:lnSpc>
                        <a:spcBef>
                          <a:spcPts val="0"/>
                        </a:spcBef>
                        <a:spcAft>
                          <a:spcPts val="0"/>
                        </a:spcAft>
                      </a:pPr>
                      <a:r>
                        <a:rPr lang="sr-Cyrl-RS" sz="1400" dirty="0">
                          <a:effectLst/>
                        </a:rPr>
                        <a:t>Коефицијент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Вредност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5578275"/>
                  </a:ext>
                </a:extLst>
              </a:tr>
              <a:tr h="334290">
                <a:tc>
                  <a:txBody>
                    <a:bodyPr/>
                    <a:lstStyle/>
                    <a:p>
                      <a:pPr marL="0" marR="0" indent="0" algn="ctr">
                        <a:lnSpc>
                          <a:spcPct val="150000"/>
                        </a:lnSpc>
                        <a:spcBef>
                          <a:spcPts val="0"/>
                        </a:spcBef>
                        <a:spcAft>
                          <a:spcPts val="0"/>
                        </a:spcAft>
                      </a:pPr>
                      <a:r>
                        <a:rPr lang="en-US" sz="1400" dirty="0" err="1">
                          <a:effectLst/>
                        </a:rPr>
                        <a:t>K</a:t>
                      </a:r>
                      <a:r>
                        <a:rPr lang="en-US" sz="1400" baseline="-25000" dirty="0" err="1">
                          <a:effectLst/>
                        </a:rPr>
                        <a:t>p</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1.0</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11527509"/>
                  </a:ext>
                </a:extLst>
              </a:tr>
              <a:tr h="334290">
                <a:tc>
                  <a:txBody>
                    <a:bodyPr/>
                    <a:lstStyle/>
                    <a:p>
                      <a:pPr marL="0" marR="0" indent="0" algn="ctr">
                        <a:lnSpc>
                          <a:spcPct val="150000"/>
                        </a:lnSpc>
                        <a:spcBef>
                          <a:spcPts val="0"/>
                        </a:spcBef>
                        <a:spcAft>
                          <a:spcPts val="0"/>
                        </a:spcAft>
                      </a:pPr>
                      <a:r>
                        <a:rPr lang="en-US" sz="1400" dirty="0">
                          <a:effectLst/>
                        </a:rPr>
                        <a:t>K</a:t>
                      </a:r>
                      <a:r>
                        <a:rPr lang="en-US" sz="1400" baseline="-25000" dirty="0">
                          <a:effectLst/>
                        </a:rPr>
                        <a:t>i</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0.8</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15022939"/>
                  </a:ext>
                </a:extLst>
              </a:tr>
              <a:tr h="334290">
                <a:tc>
                  <a:txBody>
                    <a:bodyPr/>
                    <a:lstStyle/>
                    <a:p>
                      <a:pPr marL="0" marR="0" indent="0" algn="ctr">
                        <a:lnSpc>
                          <a:spcPct val="150000"/>
                        </a:lnSpc>
                        <a:spcBef>
                          <a:spcPts val="0"/>
                        </a:spcBef>
                        <a:spcAft>
                          <a:spcPts val="0"/>
                        </a:spcAft>
                      </a:pPr>
                      <a:r>
                        <a:rPr lang="en-US" sz="1400">
                          <a:effectLst/>
                        </a:rPr>
                        <a:t>K</a:t>
                      </a:r>
                      <a:r>
                        <a:rPr lang="en-US" sz="1400" baseline="-25000">
                          <a:effectLst/>
                        </a:rPr>
                        <a:t>d</a:t>
                      </a:r>
                      <a:endParaRPr lang="sr-Cyrl-R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0.1</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11478001"/>
                  </a:ext>
                </a:extLst>
              </a:tr>
            </a:tbl>
          </a:graphicData>
        </a:graphic>
      </p:graphicFrame>
    </p:spTree>
    <p:extLst>
      <p:ext uri="{BB962C8B-B14F-4D97-AF65-F5344CB8AC3E}">
        <p14:creationId xmlns:p14="http://schemas.microsoft.com/office/powerpoint/2010/main" val="225360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1AF5-3A41-A0F9-6535-8647BE9EDE54}"/>
              </a:ext>
            </a:extLst>
          </p:cNvPr>
          <p:cNvSpPr>
            <a:spLocks noGrp="1"/>
          </p:cNvSpPr>
          <p:nvPr>
            <p:ph type="title"/>
          </p:nvPr>
        </p:nvSpPr>
        <p:spPr/>
        <p:txBody>
          <a:bodyPr/>
          <a:lstStyle/>
          <a:p>
            <a:r>
              <a:rPr lang="sr-Cyrl-RS" dirty="0"/>
              <a:t>Бонус: </a:t>
            </a:r>
            <a:r>
              <a:rPr lang="en-US" i="1" dirty="0" err="1"/>
              <a:t>SimScenarioRunner</a:t>
            </a:r>
            <a:endParaRPr lang="sr-Cyrl-RS" i="1" dirty="0"/>
          </a:p>
        </p:txBody>
      </p:sp>
      <p:pic>
        <p:nvPicPr>
          <p:cNvPr id="4" name="Picture 3" descr="Diagram&#10;&#10;Description automatically generated">
            <a:extLst>
              <a:ext uri="{FF2B5EF4-FFF2-40B4-BE49-F238E27FC236}">
                <a16:creationId xmlns:a16="http://schemas.microsoft.com/office/drawing/2014/main" id="{32DFF355-2D60-9A4B-8E32-BB2D07B5DFAA}"/>
              </a:ext>
            </a:extLst>
          </p:cNvPr>
          <p:cNvPicPr>
            <a:picLocks noChangeAspect="1"/>
          </p:cNvPicPr>
          <p:nvPr/>
        </p:nvPicPr>
        <p:blipFill>
          <a:blip r:embed="rId2"/>
          <a:stretch>
            <a:fillRect/>
          </a:stretch>
        </p:blipFill>
        <p:spPr>
          <a:xfrm>
            <a:off x="644207" y="2113595"/>
            <a:ext cx="8119066" cy="3092345"/>
          </a:xfrm>
          <a:prstGeom prst="rect">
            <a:avLst/>
          </a:prstGeom>
        </p:spPr>
      </p:pic>
      <p:sp>
        <p:nvSpPr>
          <p:cNvPr id="5" name="Content Placeholder 2">
            <a:extLst>
              <a:ext uri="{FF2B5EF4-FFF2-40B4-BE49-F238E27FC236}">
                <a16:creationId xmlns:a16="http://schemas.microsoft.com/office/drawing/2014/main" id="{894702A4-75AA-2617-0E97-437C02C393EE}"/>
              </a:ext>
            </a:extLst>
          </p:cNvPr>
          <p:cNvSpPr>
            <a:spLocks noGrp="1"/>
          </p:cNvSpPr>
          <p:nvPr>
            <p:ph idx="1"/>
          </p:nvPr>
        </p:nvSpPr>
        <p:spPr>
          <a:xfrm>
            <a:off x="835023" y="937785"/>
            <a:ext cx="3736977" cy="1143205"/>
          </a:xfrm>
        </p:spPr>
        <p:txBody>
          <a:bodyPr>
            <a:normAutofit/>
          </a:bodyPr>
          <a:lstStyle/>
          <a:p>
            <a:r>
              <a:rPr lang="sr-Cyrl-RS" sz="1800" i="1" dirty="0" err="1">
                <a:effectLst/>
                <a:latin typeface="Times New Roman" panose="02020603050405020304" pitchFamily="18" charset="0"/>
                <a:ea typeface="Times New Roman" panose="02020603050405020304" pitchFamily="18" charset="0"/>
              </a:rPr>
              <a:t>initScenario</a:t>
            </a:r>
            <a:endParaRPr lang="sr-Cyrl-RS" sz="1800" dirty="0">
              <a:effectLst/>
              <a:latin typeface="Times New Roman" panose="02020603050405020304" pitchFamily="18" charset="0"/>
              <a:ea typeface="Times New Roman" panose="02020603050405020304" pitchFamily="18" charset="0"/>
            </a:endParaRPr>
          </a:p>
          <a:p>
            <a:r>
              <a:rPr lang="sr-Cyrl-RS" sz="1800" i="1" dirty="0" err="1">
                <a:effectLst/>
                <a:latin typeface="Times New Roman" panose="02020603050405020304" pitchFamily="18" charset="0"/>
                <a:ea typeface="Times New Roman" panose="02020603050405020304" pitchFamily="18" charset="0"/>
              </a:rPr>
              <a:t>nextScenario</a:t>
            </a:r>
            <a:r>
              <a:rPr lang="sr-Cyrl-RS" sz="1800" dirty="0">
                <a:effectLst/>
                <a:latin typeface="Times New Roman" panose="02020603050405020304" pitchFamily="18" charset="0"/>
                <a:ea typeface="Times New Roman" panose="02020603050405020304" pitchFamily="18" charset="0"/>
              </a:rPr>
              <a:t> </a:t>
            </a:r>
          </a:p>
          <a:p>
            <a:r>
              <a:rPr lang="sr-Cyrl-RS" sz="1800" i="1" dirty="0" err="1">
                <a:effectLst/>
                <a:latin typeface="Times New Roman" panose="02020603050405020304" pitchFamily="18" charset="0"/>
                <a:ea typeface="Times New Roman" panose="02020603050405020304" pitchFamily="18" charset="0"/>
              </a:rPr>
              <a:t>periodicSimScenarioRunner</a:t>
            </a:r>
            <a:r>
              <a:rPr lang="sr-Cyrl-RS" sz="1800" dirty="0">
                <a:effectLst/>
                <a:latin typeface="Times New Roman" panose="02020603050405020304" pitchFamily="18" charset="0"/>
                <a:ea typeface="Times New Roman" panose="02020603050405020304" pitchFamily="18" charset="0"/>
              </a:rPr>
              <a:t> </a:t>
            </a:r>
            <a:endParaRPr lang="sr-Cyrl-RS" sz="2000" dirty="0"/>
          </a:p>
        </p:txBody>
      </p:sp>
    </p:spTree>
    <p:extLst>
      <p:ext uri="{BB962C8B-B14F-4D97-AF65-F5344CB8AC3E}">
        <p14:creationId xmlns:p14="http://schemas.microsoft.com/office/powerpoint/2010/main" val="384446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5785-85AC-D7B9-3D5E-76BD4BB1F2A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5D8A9449-BA17-0AC4-28FB-EA9D06846860}"/>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211988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C445-2348-3734-057B-6419059B68D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AB07F37A-8B4F-CB54-B634-8328891F45CD}"/>
              </a:ext>
            </a:extLst>
          </p:cNvPr>
          <p:cNvSpPr>
            <a:spLocks noGrp="1"/>
          </p:cNvSpPr>
          <p:nvPr>
            <p:ph idx="1"/>
          </p:nvPr>
        </p:nvSpPr>
        <p:spPr/>
        <p:txBody>
          <a:bodyPr/>
          <a:lstStyle/>
          <a:p>
            <a:r>
              <a:rPr lang="sr-Cyrl-RS" dirty="0"/>
              <a:t>Хвала на пажњи!</a:t>
            </a:r>
          </a:p>
          <a:p>
            <a:endParaRPr lang="sr-Cyrl-RS" dirty="0"/>
          </a:p>
        </p:txBody>
      </p:sp>
    </p:spTree>
    <p:extLst>
      <p:ext uri="{BB962C8B-B14F-4D97-AF65-F5344CB8AC3E}">
        <p14:creationId xmlns:p14="http://schemas.microsoft.com/office/powerpoint/2010/main" val="19211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CF0D-6CBB-E885-BD20-99A02A97E29B}"/>
              </a:ext>
            </a:extLst>
          </p:cNvPr>
          <p:cNvSpPr>
            <a:spLocks noGrp="1"/>
          </p:cNvSpPr>
          <p:nvPr>
            <p:ph type="title"/>
          </p:nvPr>
        </p:nvSpPr>
        <p:spPr/>
        <p:txBody>
          <a:bodyPr/>
          <a:lstStyle/>
          <a:p>
            <a:r>
              <a:rPr lang="sr-Cyrl-RS" dirty="0"/>
              <a:t>Увод</a:t>
            </a:r>
          </a:p>
        </p:txBody>
      </p:sp>
      <p:sp>
        <p:nvSpPr>
          <p:cNvPr id="3" name="Content Placeholder 2">
            <a:extLst>
              <a:ext uri="{FF2B5EF4-FFF2-40B4-BE49-F238E27FC236}">
                <a16:creationId xmlns:a16="http://schemas.microsoft.com/office/drawing/2014/main" id="{90130F54-3368-09AF-AF43-755EB45F85FA}"/>
              </a:ext>
            </a:extLst>
          </p:cNvPr>
          <p:cNvSpPr>
            <a:spLocks noGrp="1"/>
          </p:cNvSpPr>
          <p:nvPr>
            <p:ph idx="1"/>
          </p:nvPr>
        </p:nvSpPr>
        <p:spPr/>
        <p:txBody>
          <a:bodyPr>
            <a:normAutofit lnSpcReduction="10000"/>
          </a:bodyPr>
          <a:lstStyle/>
          <a:p>
            <a:r>
              <a:rPr lang="sr-Cyrl-RS" dirty="0"/>
              <a:t>Уграђени системи</a:t>
            </a:r>
          </a:p>
          <a:p>
            <a:r>
              <a:rPr lang="sr-Cyrl-RS" dirty="0"/>
              <a:t>Аутомобилска индустрија</a:t>
            </a:r>
          </a:p>
          <a:p>
            <a:r>
              <a:rPr lang="sr-Cyrl-RS" dirty="0"/>
              <a:t>Машинско учење / Дубоко учење / Вештачке неуронске мреже</a:t>
            </a:r>
          </a:p>
          <a:p>
            <a:r>
              <a:rPr lang="sr-Cyrl-RS" dirty="0"/>
              <a:t>Системи аутоматског управљања</a:t>
            </a:r>
          </a:p>
          <a:p>
            <a:r>
              <a:rPr lang="sr-Cyrl-RS" dirty="0"/>
              <a:t>Циљ – реализовати систем за адаптивно одржавање растојања између возила</a:t>
            </a:r>
          </a:p>
        </p:txBody>
      </p:sp>
    </p:spTree>
    <p:extLst>
      <p:ext uri="{BB962C8B-B14F-4D97-AF65-F5344CB8AC3E}">
        <p14:creationId xmlns:p14="http://schemas.microsoft.com/office/powerpoint/2010/main" val="142243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968F-72D8-408F-3278-DCC770245D0E}"/>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7ABB92E3-D34E-E45B-BCC6-1F9AE005D829}"/>
              </a:ext>
            </a:extLst>
          </p:cNvPr>
          <p:cNvSpPr>
            <a:spLocks noGrp="1"/>
          </p:cNvSpPr>
          <p:nvPr>
            <p:ph idx="1"/>
          </p:nvPr>
        </p:nvSpPr>
        <p:spPr>
          <a:xfrm>
            <a:off x="628650" y="1369219"/>
            <a:ext cx="4002617" cy="514350"/>
          </a:xfrm>
        </p:spPr>
        <p:txBody>
          <a:bodyPr/>
          <a:lstStyle/>
          <a:p>
            <a:r>
              <a:rPr lang="sr-Cyrl-RS" dirty="0"/>
              <a:t>ПИД контролер</a:t>
            </a:r>
          </a:p>
        </p:txBody>
      </p:sp>
      <p:pic>
        <p:nvPicPr>
          <p:cNvPr id="4" name="Picture 3">
            <a:extLst>
              <a:ext uri="{FF2B5EF4-FFF2-40B4-BE49-F238E27FC236}">
                <a16:creationId xmlns:a16="http://schemas.microsoft.com/office/drawing/2014/main" id="{88B9828F-2E11-06EF-B478-998219145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52430"/>
            <a:ext cx="5727700" cy="2120900"/>
          </a:xfrm>
          <a:prstGeom prst="rect">
            <a:avLst/>
          </a:prstGeom>
          <a:noFill/>
          <a:ln>
            <a:noFill/>
          </a:ln>
        </p:spPr>
      </p:pic>
      <p:sp>
        <p:nvSpPr>
          <p:cNvPr id="5" name="Content Placeholder 2">
            <a:extLst>
              <a:ext uri="{FF2B5EF4-FFF2-40B4-BE49-F238E27FC236}">
                <a16:creationId xmlns:a16="http://schemas.microsoft.com/office/drawing/2014/main" id="{E9A7F8F3-5905-B498-40FA-7599731C4E40}"/>
              </a:ext>
            </a:extLst>
          </p:cNvPr>
          <p:cNvSpPr txBox="1">
            <a:spLocks/>
          </p:cNvSpPr>
          <p:nvPr/>
        </p:nvSpPr>
        <p:spPr>
          <a:xfrm>
            <a:off x="6800850" y="2337328"/>
            <a:ext cx="4002617" cy="2682346"/>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400" dirty="0"/>
              <a:t>П члан</a:t>
            </a:r>
          </a:p>
          <a:p>
            <a:r>
              <a:rPr lang="sr-Cyrl-RS" sz="2400" dirty="0"/>
              <a:t>И члан</a:t>
            </a:r>
          </a:p>
          <a:p>
            <a:r>
              <a:rPr lang="sr-Cyrl-RS" sz="2400" dirty="0"/>
              <a:t>Д члан</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4027845-FC62-B774-CBEA-7FF5E4BE4418}"/>
                  </a:ext>
                </a:extLst>
              </p:cNvPr>
              <p:cNvSpPr txBox="1"/>
              <p:nvPr/>
            </p:nvSpPr>
            <p:spPr>
              <a:xfrm>
                <a:off x="3611245" y="1270527"/>
                <a:ext cx="5242560"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𝜏</m:t>
                              </m:r>
                            </m:e>
                          </m:d>
                          <m:r>
                            <a:rPr lang="sr-Cyrl-RS" i="1">
                              <a:latin typeface="Cambria Math" panose="02040503050406030204" pitchFamily="18" charset="0"/>
                            </a:rPr>
                            <m:t>𝑑</m:t>
                          </m:r>
                          <m:r>
                            <a:rPr lang="sr-Cyrl-RS" i="1">
                              <a:latin typeface="Cambria Math" panose="02040503050406030204" pitchFamily="18" charset="0"/>
                            </a:rPr>
                            <m:t>𝜏</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𝑑𝑒</m:t>
                              </m:r>
                              <m:d>
                                <m:dPr>
                                  <m:ctrlPr>
                                    <a:rPr lang="sr-Cyrl-RS" i="1">
                                      <a:latin typeface="Cambria Math" panose="02040503050406030204" pitchFamily="18" charset="0"/>
                                    </a:rPr>
                                  </m:ctrlPr>
                                </m:dPr>
                                <m:e>
                                  <m:r>
                                    <a:rPr lang="sr-Cyrl-RS" i="1">
                                      <a:latin typeface="Cambria Math" panose="02040503050406030204" pitchFamily="18" charset="0"/>
                                    </a:rPr>
                                    <m:t>𝑡</m:t>
                                  </m:r>
                                </m:e>
                              </m:d>
                            </m:num>
                            <m:den>
                              <m:r>
                                <a:rPr lang="sr-Cyrl-RS" i="1">
                                  <a:latin typeface="Cambria Math" panose="02040503050406030204" pitchFamily="18" charset="0"/>
                                </a:rPr>
                                <m:t>𝑑𝑡</m:t>
                              </m:r>
                            </m:den>
                          </m:f>
                        </m:e>
                      </m:nary>
                    </m:oMath>
                  </m:oMathPara>
                </a14:m>
                <a:endParaRPr lang="sr-Cyrl-RS" dirty="0"/>
              </a:p>
            </p:txBody>
          </p:sp>
        </mc:Choice>
        <mc:Fallback>
          <p:sp>
            <p:nvSpPr>
              <p:cNvPr id="7" name="TextBox 6">
                <a:extLst>
                  <a:ext uri="{FF2B5EF4-FFF2-40B4-BE49-F238E27FC236}">
                    <a16:creationId xmlns:a16="http://schemas.microsoft.com/office/drawing/2014/main" id="{94027845-FC62-B774-CBEA-7FF5E4BE4418}"/>
                  </a:ext>
                </a:extLst>
              </p:cNvPr>
              <p:cNvSpPr txBox="1">
                <a:spLocks noRot="1" noChangeAspect="1" noMove="1" noResize="1" noEditPoints="1" noAdjustHandles="1" noChangeArrowheads="1" noChangeShapeType="1" noTextEdit="1"/>
              </p:cNvSpPr>
              <p:nvPr/>
            </p:nvSpPr>
            <p:spPr>
              <a:xfrm>
                <a:off x="3611245" y="1270527"/>
                <a:ext cx="5242560" cy="711733"/>
              </a:xfrm>
              <a:prstGeom prst="rect">
                <a:avLst/>
              </a:prstGeom>
              <a:blipFill>
                <a:blip r:embed="rId4"/>
                <a:stretch>
                  <a:fillRect/>
                </a:stretch>
              </a:blipFill>
            </p:spPr>
            <p:txBody>
              <a:bodyPr/>
              <a:lstStyle/>
              <a:p>
                <a:r>
                  <a:rPr lang="sr-Cyrl-R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3937DF2-346F-5265-6886-DB2C02713E96}"/>
                  </a:ext>
                </a:extLst>
              </p:cNvPr>
              <p:cNvSpPr txBox="1"/>
              <p:nvPr/>
            </p:nvSpPr>
            <p:spPr>
              <a:xfrm>
                <a:off x="4681009" y="4073097"/>
                <a:ext cx="5401732"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𝐻</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𝑠</m:t>
                          </m:r>
                        </m:e>
                      </m:d>
                      <m:r>
                        <a:rPr lang="sr-Cyrl-RS" i="0">
                          <a:latin typeface="Cambria Math" panose="02040503050406030204" pitchFamily="18" charset="0"/>
                        </a:rPr>
                        <m:t>= </m:t>
                      </m:r>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𝐾</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𝑠</m:t>
                              </m:r>
                            </m:e>
                          </m:d>
                          <m:r>
                            <a:rPr lang="sr-Cyrl-RS" i="1">
                              <a:latin typeface="Cambria Math" panose="02040503050406030204" pitchFamily="18" charset="0"/>
                            </a:rPr>
                            <m:t>𝐺</m:t>
                          </m:r>
                          <m:d>
                            <m:dPr>
                              <m:ctrlPr>
                                <a:rPr lang="sr-Cyrl-RS" i="1">
                                  <a:latin typeface="Cambria Math" panose="02040503050406030204" pitchFamily="18" charset="0"/>
                                </a:rPr>
                              </m:ctrlPr>
                            </m:dPr>
                            <m:e>
                              <m:r>
                                <a:rPr lang="sr-Cyrl-RS" i="1">
                                  <a:latin typeface="Cambria Math" panose="02040503050406030204" pitchFamily="18" charset="0"/>
                                </a:rPr>
                                <m:t>𝑠</m:t>
                              </m:r>
                            </m:e>
                          </m:d>
                        </m:num>
                        <m:den>
                          <m:r>
                            <a:rPr lang="sr-Cyrl-RS" i="0">
                              <a:latin typeface="Cambria Math" panose="02040503050406030204" pitchFamily="18" charset="0"/>
                            </a:rPr>
                            <m:t>1+</m:t>
                          </m:r>
                          <m:r>
                            <a:rPr lang="sr-Cyrl-RS" i="1">
                              <a:latin typeface="Cambria Math" panose="02040503050406030204" pitchFamily="18" charset="0"/>
                            </a:rPr>
                            <m:t>𝐾</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𝑠</m:t>
                              </m:r>
                            </m:e>
                          </m:d>
                          <m:r>
                            <a:rPr lang="sr-Cyrl-RS" i="1">
                              <a:latin typeface="Cambria Math" panose="02040503050406030204" pitchFamily="18" charset="0"/>
                            </a:rPr>
                            <m:t>𝐺</m:t>
                          </m:r>
                          <m:d>
                            <m:dPr>
                              <m:ctrlPr>
                                <a:rPr lang="sr-Cyrl-RS" i="1">
                                  <a:latin typeface="Cambria Math" panose="02040503050406030204" pitchFamily="18" charset="0"/>
                                </a:rPr>
                              </m:ctrlPr>
                            </m:dPr>
                            <m:e>
                              <m:r>
                                <a:rPr lang="sr-Cyrl-RS" i="1">
                                  <a:latin typeface="Cambria Math" panose="02040503050406030204" pitchFamily="18" charset="0"/>
                                </a:rPr>
                                <m:t>𝑠</m:t>
                              </m:r>
                            </m:e>
                          </m:d>
                        </m:den>
                      </m:f>
                    </m:oMath>
                  </m:oMathPara>
                </a14:m>
                <a:endParaRPr lang="sr-Cyrl-RS" dirty="0"/>
              </a:p>
            </p:txBody>
          </p:sp>
        </mc:Choice>
        <mc:Fallback>
          <p:sp>
            <p:nvSpPr>
              <p:cNvPr id="9" name="TextBox 8">
                <a:extLst>
                  <a:ext uri="{FF2B5EF4-FFF2-40B4-BE49-F238E27FC236}">
                    <a16:creationId xmlns:a16="http://schemas.microsoft.com/office/drawing/2014/main" id="{53937DF2-346F-5265-6886-DB2C02713E96}"/>
                  </a:ext>
                </a:extLst>
              </p:cNvPr>
              <p:cNvSpPr txBox="1">
                <a:spLocks noRot="1" noChangeAspect="1" noMove="1" noResize="1" noEditPoints="1" noAdjustHandles="1" noChangeArrowheads="1" noChangeShapeType="1" noTextEdit="1"/>
              </p:cNvSpPr>
              <p:nvPr/>
            </p:nvSpPr>
            <p:spPr>
              <a:xfrm>
                <a:off x="4681009" y="4073097"/>
                <a:ext cx="5401732" cy="669094"/>
              </a:xfrm>
              <a:prstGeom prst="rect">
                <a:avLst/>
              </a:prstGeom>
              <a:blipFill>
                <a:blip r:embed="rId5"/>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2130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3BC1-820D-20A6-0319-FB5BDA5DD460}"/>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920C904E-481A-00F3-FA86-C263B423645E}"/>
              </a:ext>
            </a:extLst>
          </p:cNvPr>
          <p:cNvSpPr>
            <a:spLocks noGrp="1"/>
          </p:cNvSpPr>
          <p:nvPr>
            <p:ph idx="1"/>
          </p:nvPr>
        </p:nvSpPr>
        <p:spPr>
          <a:xfrm>
            <a:off x="628650" y="1022086"/>
            <a:ext cx="7886700" cy="3263504"/>
          </a:xfrm>
        </p:spPr>
        <p:txBody>
          <a:bodyPr/>
          <a:lstStyle/>
          <a:p>
            <a:r>
              <a:rPr lang="sr-Cyrl-RS" dirty="0"/>
              <a:t>КАРЛА симулатор</a:t>
            </a:r>
          </a:p>
        </p:txBody>
      </p:sp>
      <p:pic>
        <p:nvPicPr>
          <p:cNvPr id="5" name="Picture 4" descr="A picture containing sky, outdoor, scene, way&#10;&#10;Description automatically generated">
            <a:extLst>
              <a:ext uri="{FF2B5EF4-FFF2-40B4-BE49-F238E27FC236}">
                <a16:creationId xmlns:a16="http://schemas.microsoft.com/office/drawing/2014/main" id="{ADB217FA-A230-8008-1C5C-4DB1B538C2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8098" y="1459932"/>
            <a:ext cx="5707803" cy="3480368"/>
          </a:xfrm>
          <a:prstGeom prst="rect">
            <a:avLst/>
          </a:prstGeom>
        </p:spPr>
      </p:pic>
    </p:spTree>
    <p:extLst>
      <p:ext uri="{BB962C8B-B14F-4D97-AF65-F5344CB8AC3E}">
        <p14:creationId xmlns:p14="http://schemas.microsoft.com/office/powerpoint/2010/main" val="210888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63A6-38BD-85F8-A3B5-F49920EF4459}"/>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4C928430-4C3D-2DDF-1BCC-2BBAA668C8CD}"/>
              </a:ext>
            </a:extLst>
          </p:cNvPr>
          <p:cNvSpPr>
            <a:spLocks noGrp="1"/>
          </p:cNvSpPr>
          <p:nvPr>
            <p:ph idx="1"/>
          </p:nvPr>
        </p:nvSpPr>
        <p:spPr>
          <a:xfrm>
            <a:off x="628650" y="1278665"/>
            <a:ext cx="7886700" cy="3263504"/>
          </a:xfrm>
        </p:spPr>
        <p:txBody>
          <a:bodyPr/>
          <a:lstStyle/>
          <a:p>
            <a:r>
              <a:rPr lang="sr-Cyrl-RS" dirty="0"/>
              <a:t>Контролна петља система</a:t>
            </a:r>
          </a:p>
        </p:txBody>
      </p:sp>
      <p:pic>
        <p:nvPicPr>
          <p:cNvPr id="4" name="Picture 3">
            <a:extLst>
              <a:ext uri="{FF2B5EF4-FFF2-40B4-BE49-F238E27FC236}">
                <a16:creationId xmlns:a16="http://schemas.microsoft.com/office/drawing/2014/main" id="{2FFE29D8-57EB-8140-4E73-858EB14C9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571750"/>
            <a:ext cx="8100521" cy="1155806"/>
          </a:xfrm>
          <a:prstGeom prst="rect">
            <a:avLst/>
          </a:prstGeom>
          <a:noFill/>
          <a:ln>
            <a:noFill/>
          </a:ln>
        </p:spPr>
      </p:pic>
    </p:spTree>
    <p:extLst>
      <p:ext uri="{BB962C8B-B14F-4D97-AF65-F5344CB8AC3E}">
        <p14:creationId xmlns:p14="http://schemas.microsoft.com/office/powerpoint/2010/main" val="25211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Конволутивна неуронска мрежа</a:t>
            </a:r>
          </a:p>
        </p:txBody>
      </p:sp>
      <p:pic>
        <p:nvPicPr>
          <p:cNvPr id="4" name="Picture 3">
            <a:extLst>
              <a:ext uri="{FF2B5EF4-FFF2-40B4-BE49-F238E27FC236}">
                <a16:creationId xmlns:a16="http://schemas.microsoft.com/office/drawing/2014/main" id="{8AC87872-BFDC-9339-77DD-8103AF30E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623484"/>
            <a:ext cx="5734050" cy="3149600"/>
          </a:xfrm>
          <a:prstGeom prst="rect">
            <a:avLst/>
          </a:prstGeom>
          <a:noFill/>
          <a:ln>
            <a:noFill/>
          </a:ln>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DD3C5ED-4374-6C07-AD08-86DBAF9420A4}"/>
                  </a:ext>
                </a:extLst>
              </p:cNvPr>
              <p:cNvSpPr txBox="1"/>
              <p:nvPr/>
            </p:nvSpPr>
            <p:spPr>
              <a:xfrm>
                <a:off x="6392862" y="2571750"/>
                <a:ext cx="2651125"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6392862" y="2571750"/>
                <a:ext cx="2651125" cy="410497"/>
              </a:xfrm>
              <a:prstGeom prst="rect">
                <a:avLst/>
              </a:prstGeom>
              <a:blipFill>
                <a:blip r:embed="rId3"/>
                <a:stretch>
                  <a:fillRect b="-7463"/>
                </a:stretch>
              </a:blipFill>
            </p:spPr>
            <p:txBody>
              <a:bodyPr/>
              <a:lstStyle/>
              <a:p>
                <a:r>
                  <a:rPr lang="sr-Cyrl-RS">
                    <a:noFill/>
                  </a:rPr>
                  <a:t> </a:t>
                </a:r>
              </a:p>
            </p:txBody>
          </p:sp>
        </mc:Fallback>
      </mc:AlternateContent>
      <p:sp>
        <p:nvSpPr>
          <p:cNvPr id="8" name="Content Placeholder 2">
            <a:extLst>
              <a:ext uri="{FF2B5EF4-FFF2-40B4-BE49-F238E27FC236}">
                <a16:creationId xmlns:a16="http://schemas.microsoft.com/office/drawing/2014/main" id="{FCCA31A4-2DA9-23DE-3F64-7087CA80FBAA}"/>
              </a:ext>
            </a:extLst>
          </p:cNvPr>
          <p:cNvSpPr txBox="1">
            <a:spLocks/>
          </p:cNvSpPr>
          <p:nvPr/>
        </p:nvSpPr>
        <p:spPr>
          <a:xfrm>
            <a:off x="6238875" y="1767153"/>
            <a:ext cx="5610225" cy="94218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 - фотографија</a:t>
            </a:r>
          </a:p>
          <a:p>
            <a:r>
              <a:rPr lang="sr-Cyrl-RS" sz="2000" dirty="0"/>
              <a:t>Излаз</a:t>
            </a:r>
          </a:p>
          <a:p>
            <a:endParaRPr lang="sr-Cyrl-RS" dirty="0"/>
          </a:p>
        </p:txBody>
      </p:sp>
    </p:spTree>
    <p:extLst>
      <p:ext uri="{BB962C8B-B14F-4D97-AF65-F5344CB8AC3E}">
        <p14:creationId xmlns:p14="http://schemas.microsoft.com/office/powerpoint/2010/main" val="31886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Адаптивни блок</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DD3C5ED-4374-6C07-AD08-86DBAF9420A4}"/>
                  </a:ext>
                </a:extLst>
              </p:cNvPr>
              <p:cNvSpPr txBox="1"/>
              <p:nvPr/>
            </p:nvSpPr>
            <p:spPr>
              <a:xfrm>
                <a:off x="1283759" y="2058428"/>
                <a:ext cx="3186642"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rPr>
                        <m:t>k</m:t>
                      </m:r>
                      <m:r>
                        <a:rPr lang="en-US" b="0" i="1" smtClean="0">
                          <a:latin typeface="Cambria Math" panose="02040503050406030204" pitchFamily="18" charset="0"/>
                        </a:rPr>
                        <m:t>= </m:t>
                      </m:r>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83759" y="2058428"/>
                <a:ext cx="3186642" cy="410497"/>
              </a:xfrm>
              <a:prstGeom prst="rect">
                <a:avLst/>
              </a:prstGeom>
              <a:blipFill>
                <a:blip r:embed="rId2"/>
                <a:stretch>
                  <a:fillRect b="-7463"/>
                </a:stretch>
              </a:blipFill>
            </p:spPr>
            <p:txBody>
              <a:bodyPr/>
              <a:lstStyle/>
              <a:p>
                <a:r>
                  <a:rPr lang="sr-Cyrl-RS">
                    <a:noFill/>
                  </a:rPr>
                  <a:t> </a:t>
                </a:r>
              </a:p>
            </p:txBody>
          </p:sp>
        </mc:Fallback>
      </mc:AlternateContent>
      <p:pic>
        <p:nvPicPr>
          <p:cNvPr id="7" name="Picture 6">
            <a:extLst>
              <a:ext uri="{FF2B5EF4-FFF2-40B4-BE49-F238E27FC236}">
                <a16:creationId xmlns:a16="http://schemas.microsoft.com/office/drawing/2014/main" id="{68309B5F-4E6D-87B9-6C24-E5629C3160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739" y="2919095"/>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2319868" y="2585711"/>
            <a:ext cx="1727200" cy="1155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077384" y="1749327"/>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14385" y="1745935"/>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6702EB5-97A1-9690-BBB5-8281230C1EBE}"/>
                  </a:ext>
                </a:extLst>
              </p:cNvPr>
              <p:cNvSpPr txBox="1"/>
              <p:nvPr/>
            </p:nvSpPr>
            <p:spPr>
              <a:xfrm>
                <a:off x="5398668" y="2115155"/>
                <a:ext cx="31272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r-Cyrl-R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sr-Cyrl-RS" b="0" i="1" smtClean="0">
                          <a:latin typeface="Cambria Math" panose="02040503050406030204" pitchFamily="18" charset="0"/>
                        </a:rPr>
                        <m:t>жељена брзина кретања</m:t>
                      </m:r>
                    </m:oMath>
                  </m:oMathPara>
                </a14:m>
                <a:endParaRPr lang="sr-Cyrl-RS" dirty="0"/>
              </a:p>
            </p:txBody>
          </p:sp>
        </mc:Choice>
        <mc:Fallback>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398668" y="2115155"/>
                <a:ext cx="3127266" cy="276999"/>
              </a:xfrm>
              <a:prstGeom prst="rect">
                <a:avLst/>
              </a:prstGeom>
              <a:blipFill>
                <a:blip r:embed="rId4"/>
                <a:stretch>
                  <a:fillRect l="-585" t="-2222" r="-1559" b="-35556"/>
                </a:stretch>
              </a:blipFill>
            </p:spPr>
            <p:txBody>
              <a:bodyPr/>
              <a:lstStyle/>
              <a:p>
                <a:r>
                  <a:rPr lang="sr-Cyrl-RS">
                    <a:noFill/>
                  </a:rPr>
                  <a:t> </a:t>
                </a:r>
              </a:p>
            </p:txBody>
          </p:sp>
        </mc:Fallback>
      </mc:AlternateContent>
    </p:spTree>
    <p:extLst>
      <p:ext uri="{BB962C8B-B14F-4D97-AF65-F5344CB8AC3E}">
        <p14:creationId xmlns:p14="http://schemas.microsoft.com/office/powerpoint/2010/main" val="365068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Лонгитудинални ПИД контролер</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DD3C5ED-4374-6C07-AD08-86DBAF9420A4}"/>
                  </a:ext>
                </a:extLst>
              </p:cNvPr>
              <p:cNvSpPr txBox="1"/>
              <p:nvPr/>
            </p:nvSpPr>
            <p:spPr>
              <a:xfrm>
                <a:off x="1298576" y="2081640"/>
                <a:ext cx="3239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sr-Cyrl-R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sr-Cyrl-RS" b="0" i="1" smtClean="0">
                              <a:latin typeface="Cambria Math" panose="02040503050406030204" pitchFamily="18" charset="0"/>
                            </a:rPr>
                            <m:t>−</m:t>
                          </m:r>
                          <m:r>
                            <a:rPr lang="en-US" b="0" i="1" smtClean="0">
                              <a:latin typeface="Cambria Math" panose="02040503050406030204" pitchFamily="18" charset="0"/>
                            </a:rPr>
                            <m:t>𝑣</m:t>
                          </m:r>
                        </m:e>
                      </m:d>
                      <m:r>
                        <a:rPr lang="en-US" i="1">
                          <a:latin typeface="Cambria Math" panose="02040503050406030204" pitchFamily="18" charset="0"/>
                        </a:rPr>
                        <m:t>−</m:t>
                      </m:r>
                      <m:r>
                        <a:rPr lang="sr-Cyrl-RS" b="0" i="1" smtClean="0">
                          <a:latin typeface="Cambria Math" panose="02040503050406030204" pitchFamily="18" charset="0"/>
                        </a:rPr>
                        <m:t>сигнал грешке</m:t>
                      </m:r>
                    </m:oMath>
                  </m:oMathPara>
                </a14:m>
                <a:endParaRPr lang="sr-Cyrl-RS" dirty="0"/>
              </a:p>
            </p:txBody>
          </p:sp>
        </mc:Choice>
        <mc:Fallback>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98576" y="2081640"/>
                <a:ext cx="3239557" cy="369332"/>
              </a:xfrm>
              <a:prstGeom prst="rect">
                <a:avLst/>
              </a:prstGeom>
              <a:blipFill>
                <a:blip r:embed="rId2"/>
                <a:stretch>
                  <a:fillRect b="-6557"/>
                </a:stretch>
              </a:blipFill>
            </p:spPr>
            <p:txBody>
              <a:bodyPr/>
              <a:lstStyle/>
              <a:p>
                <a:r>
                  <a:rPr lang="sr-Cyrl-RS">
                    <a:noFill/>
                  </a:rPr>
                  <a:t> </a:t>
                </a:r>
              </a:p>
            </p:txBody>
          </p:sp>
        </mc:Fallback>
      </mc:AlternateContent>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110193" y="1791509"/>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71534" y="1787393"/>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6702EB5-97A1-9690-BBB5-8281230C1EBE}"/>
                  </a:ext>
                </a:extLst>
              </p:cNvPr>
              <p:cNvSpPr txBox="1"/>
              <p:nvPr/>
            </p:nvSpPr>
            <p:spPr>
              <a:xfrm>
                <a:off x="5591407" y="2127806"/>
                <a:ext cx="244240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−конт</m:t>
                      </m:r>
                      <m:r>
                        <a:rPr lang="sr-Cyrl-RS" b="0" i="1" smtClean="0">
                          <a:latin typeface="Cambria Math" panose="02040503050406030204" pitchFamily="18" charset="0"/>
                        </a:rPr>
                        <m:t>ролни сигнал</m:t>
                      </m:r>
                    </m:oMath>
                  </m:oMathPara>
                </a14:m>
                <a:endParaRPr lang="sr-Cyrl-RS" dirty="0"/>
              </a:p>
            </p:txBody>
          </p:sp>
        </mc:Choice>
        <mc:Fallback>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591407" y="2127806"/>
                <a:ext cx="2442400" cy="276999"/>
              </a:xfrm>
              <a:prstGeom prst="rect">
                <a:avLst/>
              </a:prstGeom>
              <a:blipFill>
                <a:blip r:embed="rId3"/>
                <a:stretch>
                  <a:fillRect l="-998" r="-998" b="-26667"/>
                </a:stretch>
              </a:blipFill>
            </p:spPr>
            <p:txBody>
              <a:bodyPr/>
              <a:lstStyle/>
              <a:p>
                <a:r>
                  <a:rPr lang="sr-Cyrl-RS">
                    <a:noFill/>
                  </a:rPr>
                  <a:t> </a:t>
                </a:r>
              </a:p>
            </p:txBody>
          </p:sp>
        </mc:Fallback>
      </mc:AlternateContent>
      <p:pic>
        <p:nvPicPr>
          <p:cNvPr id="11" name="Picture 10">
            <a:extLst>
              <a:ext uri="{FF2B5EF4-FFF2-40B4-BE49-F238E27FC236}">
                <a16:creationId xmlns:a16="http://schemas.microsoft.com/office/drawing/2014/main" id="{DC60EE3D-4137-7852-74E5-67991B0544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124430"/>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4538133" y="2835990"/>
            <a:ext cx="2125133" cy="1085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2C3F12-75CA-4CB2-7920-0AA5037F04F1}"/>
                  </a:ext>
                </a:extLst>
              </p:cNvPr>
              <p:cNvSpPr txBox="1"/>
              <p:nvPr/>
            </p:nvSpPr>
            <p:spPr>
              <a:xfrm>
                <a:off x="1570566" y="4319800"/>
                <a:ext cx="6002867"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r>
                            <a:rPr lang="sr-Cyrl-RS" i="1">
                              <a:latin typeface="Cambria Math" panose="02040503050406030204" pitchFamily="18" charset="0"/>
                            </a:rPr>
                            <m:t>𝑑𝑡</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m:t>
                              </m:r>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num>
                            <m:den>
                              <m:r>
                                <a:rPr lang="sr-Cyrl-RS" i="1">
                                  <a:latin typeface="Cambria Math" panose="02040503050406030204" pitchFamily="18" charset="0"/>
                                </a:rPr>
                                <m:t>𝑑𝑡</m:t>
                              </m:r>
                            </m:den>
                          </m:f>
                        </m:e>
                      </m:nary>
                    </m:oMath>
                  </m:oMathPara>
                </a14:m>
                <a:endParaRPr lang="sr-Cyrl-RS" dirty="0"/>
              </a:p>
            </p:txBody>
          </p:sp>
        </mc:Choice>
        <mc:Fallback>
          <p:sp>
            <p:nvSpPr>
              <p:cNvPr id="15" name="TextBox 14">
                <a:extLst>
                  <a:ext uri="{FF2B5EF4-FFF2-40B4-BE49-F238E27FC236}">
                    <a16:creationId xmlns:a16="http://schemas.microsoft.com/office/drawing/2014/main" id="{052C3F12-75CA-4CB2-7920-0AA5037F04F1}"/>
                  </a:ext>
                </a:extLst>
              </p:cNvPr>
              <p:cNvSpPr txBox="1">
                <a:spLocks noRot="1" noChangeAspect="1" noMove="1" noResize="1" noEditPoints="1" noAdjustHandles="1" noChangeArrowheads="1" noChangeShapeType="1" noTextEdit="1"/>
              </p:cNvSpPr>
              <p:nvPr/>
            </p:nvSpPr>
            <p:spPr>
              <a:xfrm>
                <a:off x="1570566" y="4319800"/>
                <a:ext cx="6002867" cy="711733"/>
              </a:xfrm>
              <a:prstGeom prst="rect">
                <a:avLst/>
              </a:prstGeom>
              <a:blipFill>
                <a:blip r:embed="rId5"/>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419135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16843</TotalTime>
  <Words>834</Words>
  <Application>Microsoft Office PowerPoint</Application>
  <PresentationFormat>On-screen Show (16:9)</PresentationFormat>
  <Paragraphs>82</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Courier New</vt:lpstr>
      <vt:lpstr>Symbol</vt:lpstr>
      <vt:lpstr>Times New Roman</vt:lpstr>
      <vt:lpstr>Wingdings</vt:lpstr>
      <vt:lpstr>Office Theme</vt:lpstr>
      <vt:lpstr>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vt:lpstr>
      <vt:lpstr>Увод</vt:lpstr>
      <vt:lpstr>Теоријске основе  </vt:lpstr>
      <vt:lpstr>Теоријске основе</vt:lpstr>
      <vt:lpstr>Теоријске основе</vt:lpstr>
      <vt:lpstr>Програмско решење</vt:lpstr>
      <vt:lpstr>Програмско решење</vt:lpstr>
      <vt:lpstr>Програмско решење</vt:lpstr>
      <vt:lpstr>Програмско решење</vt:lpstr>
      <vt:lpstr>Резултати</vt:lpstr>
      <vt:lpstr>Резултати</vt:lpstr>
      <vt:lpstr>Бонус: SimScenarioRunner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215</cp:revision>
  <dcterms:created xsi:type="dcterms:W3CDTF">2015-12-08T14:22:51Z</dcterms:created>
  <dcterms:modified xsi:type="dcterms:W3CDTF">2022-06-13T18:54:06Z</dcterms:modified>
</cp:coreProperties>
</file>