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2" r:id="rId6"/>
    <p:sldId id="260" r:id="rId7"/>
    <p:sldId id="261" r:id="rId8"/>
    <p:sldId id="264" r:id="rId9"/>
    <p:sldId id="263" r:id="rId10"/>
    <p:sldId id="265" r:id="rId11"/>
    <p:sldId id="266" r:id="rId12"/>
    <p:sldId id="267" r:id="rId13"/>
    <p:sldId id="268" r:id="rId14"/>
    <p:sldId id="269" r:id="rId15"/>
    <p:sldId id="270" r:id="rId16"/>
    <p:sldId id="271" r:id="rId17"/>
  </p:sldIdLst>
  <p:sldSz cx="9144000" cy="5143500" type="screen16x9"/>
  <p:notesSz cx="6858000" cy="9144000"/>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4543" userDrawn="1">
          <p15:clr>
            <a:srgbClr val="A4A3A4"/>
          </p15:clr>
        </p15:guide>
        <p15:guide id="3" pos="1685" userDrawn="1">
          <p15:clr>
            <a:srgbClr val="A4A3A4"/>
          </p15:clr>
        </p15:guide>
        <p15:guide id="4" pos="7129" userDrawn="1">
          <p15:clr>
            <a:srgbClr val="A4A3A4"/>
          </p15:clr>
        </p15:guide>
        <p15:guide id="5" orient="horz" pos="1620">
          <p15:clr>
            <a:srgbClr val="A4A3A4"/>
          </p15:clr>
        </p15:guide>
        <p15:guide id="6" pos="3407">
          <p15:clr>
            <a:srgbClr val="A4A3A4"/>
          </p15:clr>
        </p15:guide>
        <p15:guide id="7" pos="1264">
          <p15:clr>
            <a:srgbClr val="A4A3A4"/>
          </p15:clr>
        </p15:guide>
        <p15:guide id="8" pos="534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los Mandic" initials="MM" lastIdx="1" clrIdx="0">
    <p:extLst>
      <p:ext uri="{19B8F6BF-5375-455C-9EA6-DF929625EA0E}">
        <p15:presenceInfo xmlns:p15="http://schemas.microsoft.com/office/powerpoint/2012/main" userId="S-1-5-21-1978290403-2289391794-3804472284-855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F8FB"/>
    <a:srgbClr val="1FBDD3"/>
    <a:srgbClr val="C2F0F6"/>
    <a:srgbClr val="8EE3EE"/>
    <a:srgbClr val="009BB0"/>
    <a:srgbClr val="924395"/>
    <a:srgbClr val="40AF58"/>
    <a:srgbClr val="F79439"/>
    <a:srgbClr val="EC3A3A"/>
    <a:srgbClr val="7C57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94" autoAdjust="0"/>
    <p:restoredTop sz="69454" autoAdjust="0"/>
  </p:normalViewPr>
  <p:slideViewPr>
    <p:cSldViewPr snapToGrid="0">
      <p:cViewPr varScale="1">
        <p:scale>
          <a:sx n="106" d="100"/>
          <a:sy n="106" d="100"/>
        </p:scale>
        <p:origin x="1458" y="102"/>
      </p:cViewPr>
      <p:guideLst>
        <p:guide orient="horz" pos="2160"/>
        <p:guide pos="4543"/>
        <p:guide pos="1685"/>
        <p:guide pos="7129"/>
        <p:guide orient="horz" pos="1620"/>
        <p:guide pos="3407"/>
        <p:guide pos="1264"/>
        <p:guide pos="5347"/>
      </p:guideLst>
    </p:cSldViewPr>
  </p:slid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55" d="100"/>
          <a:sy n="55" d="100"/>
        </p:scale>
        <p:origin x="-284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B39705-7C2E-4725-9106-824B143506AA}" type="datetimeFigureOut">
              <a:rPr lang="en-US" smtClean="0"/>
              <a:pPr/>
              <a:t>8/26/2020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2AB10A-991B-4A9D-BDBD-AB84E53F168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r-Cyrl-RS" dirty="0"/>
          </a:p>
        </p:txBody>
      </p:sp>
      <p:sp>
        <p:nvSpPr>
          <p:cNvPr id="4" name="Slide Number Placeholder 3"/>
          <p:cNvSpPr>
            <a:spLocks noGrp="1"/>
          </p:cNvSpPr>
          <p:nvPr>
            <p:ph type="sldNum" sz="quarter" idx="5"/>
          </p:nvPr>
        </p:nvSpPr>
        <p:spPr/>
        <p:txBody>
          <a:bodyPr/>
          <a:lstStyle/>
          <a:p>
            <a:fld id="{6C2AB10A-991B-4A9D-BDBD-AB84E53F1688}" type="slidenum">
              <a:rPr lang="en-US" smtClean="0"/>
              <a:pPr/>
              <a:t>1</a:t>
            </a:fld>
            <a:endParaRPr lang="en-US"/>
          </a:p>
        </p:txBody>
      </p:sp>
    </p:spTree>
    <p:extLst>
      <p:ext uri="{BB962C8B-B14F-4D97-AF65-F5344CB8AC3E}">
        <p14:creationId xmlns:p14="http://schemas.microsoft.com/office/powerpoint/2010/main" val="8470973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Cyrl-RS" dirty="0"/>
              <a:t>Замишљено је да унутар аутомобила постоји фиксиран извор фотографија који је усмерен ка возачу и прослеђује фотографије на даљу обраду. Пре него што се целокупна фотографија проследи на обраду неуронској мрежи потребно је да се она претвори из РГБ формата у црно-бели формат и да се скалира на димензије 100</a:t>
            </a:r>
            <a:r>
              <a:rPr lang="en-US" dirty="0"/>
              <a:t>x100. </a:t>
            </a:r>
            <a:r>
              <a:rPr lang="sr-Cyrl-RS" dirty="0"/>
              <a:t>Након тога врши се предикција лица и уз помоћ резултата са целокупне фотографије исеца се фотографија лица која се по истом принципу скалира на димензије 100</a:t>
            </a:r>
            <a:r>
              <a:rPr lang="en-US" dirty="0"/>
              <a:t>x100</a:t>
            </a:r>
            <a:r>
              <a:rPr lang="sr-Cyrl-RS" dirty="0"/>
              <a:t>. Тако </a:t>
            </a:r>
            <a:r>
              <a:rPr lang="sr-Cyrl-RS" dirty="0" err="1"/>
              <a:t>скалирана</a:t>
            </a:r>
            <a:r>
              <a:rPr lang="sr-Cyrl-RS" dirty="0"/>
              <a:t> фотографија лица прослеђује се на други модел како би се уз помоћ његових предикција одредили елементи лица. Након што су одређени елементи лица са фотографије лица исецају се очи и поново се врши </a:t>
            </a:r>
            <a:r>
              <a:rPr lang="sr-Cyrl-RS" dirty="0" err="1"/>
              <a:t>скалирање</a:t>
            </a:r>
            <a:r>
              <a:rPr lang="sr-Cyrl-RS" dirty="0"/>
              <a:t> на димензије 100</a:t>
            </a:r>
            <a:r>
              <a:rPr lang="en-US" dirty="0"/>
              <a:t>x100</a:t>
            </a:r>
            <a:r>
              <a:rPr lang="sr-Cyrl-RS" dirty="0"/>
              <a:t> и врши се предикција уз помоћ трећег модела. Након тога подаци се интерпретирају и ако се деси да унутар временског интервала од 2.5 секунде да је 35 предикција указало на то да је бар једно око затворено возач се звучним сигналом упозорава да му је опао ниво пажње. Такође, уколико се деси да 40 предикција указује на то да је глава возача под неким углом, односно да он не гледа право, поново се звучним сигналом обавештава да му је ниво пажње слаб. </a:t>
            </a:r>
          </a:p>
          <a:p>
            <a:r>
              <a:rPr lang="sr-Cyrl-RS" dirty="0"/>
              <a:t>Уколико се деси да први модел не пронађе лице, други и трећи модел се прескачу и на графичком окружењу се приказује порука да возач није присутан. </a:t>
            </a:r>
          </a:p>
        </p:txBody>
      </p:sp>
      <p:sp>
        <p:nvSpPr>
          <p:cNvPr id="4" name="Slide Number Placeholder 3"/>
          <p:cNvSpPr>
            <a:spLocks noGrp="1"/>
          </p:cNvSpPr>
          <p:nvPr>
            <p:ph type="sldNum" sz="quarter" idx="5"/>
          </p:nvPr>
        </p:nvSpPr>
        <p:spPr/>
        <p:txBody>
          <a:bodyPr/>
          <a:lstStyle/>
          <a:p>
            <a:fld id="{6C2AB10A-991B-4A9D-BDBD-AB84E53F1688}" type="slidenum">
              <a:rPr lang="en-US" smtClean="0"/>
              <a:pPr/>
              <a:t>10</a:t>
            </a:fld>
            <a:endParaRPr lang="en-US"/>
          </a:p>
        </p:txBody>
      </p:sp>
    </p:spTree>
    <p:extLst>
      <p:ext uri="{BB962C8B-B14F-4D97-AF65-F5344CB8AC3E}">
        <p14:creationId xmlns:p14="http://schemas.microsoft.com/office/powerpoint/2010/main" val="2861078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Cyrl-RS" dirty="0"/>
              <a:t>На слици је </a:t>
            </a:r>
            <a:r>
              <a:rPr lang="sr-Cyrl-RS" sz="1800" dirty="0">
                <a:effectLst/>
                <a:latin typeface="Times New Roman" panose="02020603050405020304" pitchFamily="18" charset="0"/>
                <a:ea typeface="Times New Roman" panose="02020603050405020304" pitchFamily="18" charset="0"/>
              </a:rPr>
              <a:t>приказан главни прозор и додатни прозори апликације за праћење пажње возача. Главни прозор приказује све информације о систему и приказ целокупне обраде. Прозор који приказује лице приказује улаз у први модел неуронске мреже и резултате обраде који се шаљу на улаз другог модела. Прозори који приказују очи представљају улаз у трећи модел неуронске мреже и резултате њене обраде. </a:t>
            </a:r>
            <a:endParaRPr lang="sr-Cyrl-RS" dirty="0"/>
          </a:p>
        </p:txBody>
      </p:sp>
      <p:sp>
        <p:nvSpPr>
          <p:cNvPr id="4" name="Slide Number Placeholder 3"/>
          <p:cNvSpPr>
            <a:spLocks noGrp="1"/>
          </p:cNvSpPr>
          <p:nvPr>
            <p:ph type="sldNum" sz="quarter" idx="5"/>
          </p:nvPr>
        </p:nvSpPr>
        <p:spPr/>
        <p:txBody>
          <a:bodyPr/>
          <a:lstStyle/>
          <a:p>
            <a:fld id="{6C2AB10A-991B-4A9D-BDBD-AB84E53F1688}" type="slidenum">
              <a:rPr lang="en-US" smtClean="0"/>
              <a:pPr/>
              <a:t>11</a:t>
            </a:fld>
            <a:endParaRPr lang="en-US"/>
          </a:p>
        </p:txBody>
      </p:sp>
    </p:spTree>
    <p:extLst>
      <p:ext uri="{BB962C8B-B14F-4D97-AF65-F5344CB8AC3E}">
        <p14:creationId xmlns:p14="http://schemas.microsoft.com/office/powerpoint/2010/main" val="34238889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r-Cyrl-RS" sz="1800" dirty="0"/>
              <a:t>Постигнута тачност </a:t>
            </a:r>
            <a:r>
              <a:rPr lang="sr-Cyrl-RS" sz="1800" dirty="0" err="1"/>
              <a:t>валидације</a:t>
            </a:r>
            <a:r>
              <a:rPr lang="sr-Cyrl-RS" sz="1800" dirty="0"/>
              <a:t> првог модела приликом обучавања је приближно 90%. </a:t>
            </a:r>
          </a:p>
          <a:p>
            <a:pPr marL="0" marR="0" lvl="0" indent="0" algn="l" defTabSz="914400" rtl="0" eaLnBrk="1" fontAlgn="auto" latinLnBrk="0" hangingPunct="1">
              <a:lnSpc>
                <a:spcPct val="100000"/>
              </a:lnSpc>
              <a:spcBef>
                <a:spcPts val="0"/>
              </a:spcBef>
              <a:spcAft>
                <a:spcPts val="0"/>
              </a:spcAft>
              <a:buClrTx/>
              <a:buSzTx/>
              <a:buFontTx/>
              <a:buNone/>
              <a:tabLst/>
              <a:defRPr/>
            </a:pPr>
            <a:endParaRPr lang="sr-Cyrl-RS" sz="18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sr-Cyrl-RS" sz="1800" dirty="0">
                <a:effectLst/>
                <a:latin typeface="Times New Roman" panose="02020603050405020304" pitchFamily="18" charset="0"/>
                <a:ea typeface="Times New Roman" panose="02020603050405020304" pitchFamily="18" charset="0"/>
              </a:rPr>
              <a:t>У табели се могу видети тачности предикција свих параметара првог модела мреже над тест сетом података. Предикцију сматрамо тачном уколико је процентуална разлика између очекиване вредности и вредности предикције мања од 10% када је реч о параметрима који представљају координате. У осталим случајевима сматрамо да је предикција тачна уколико вредност предикције прелази праг провођења 0.5 када је очекивана вредност једнака 1, а мања од тог прага уколико је очекивана вредност једнака 0.</a:t>
            </a:r>
          </a:p>
          <a:p>
            <a:endParaRPr lang="sr-Cyrl-RS" dirty="0"/>
          </a:p>
        </p:txBody>
      </p:sp>
      <p:sp>
        <p:nvSpPr>
          <p:cNvPr id="4" name="Slide Number Placeholder 3"/>
          <p:cNvSpPr>
            <a:spLocks noGrp="1"/>
          </p:cNvSpPr>
          <p:nvPr>
            <p:ph type="sldNum" sz="quarter" idx="5"/>
          </p:nvPr>
        </p:nvSpPr>
        <p:spPr/>
        <p:txBody>
          <a:bodyPr/>
          <a:lstStyle/>
          <a:p>
            <a:fld id="{6C2AB10A-991B-4A9D-BDBD-AB84E53F1688}" type="slidenum">
              <a:rPr lang="en-US" smtClean="0"/>
              <a:pPr/>
              <a:t>12</a:t>
            </a:fld>
            <a:endParaRPr lang="en-US"/>
          </a:p>
        </p:txBody>
      </p:sp>
    </p:spTree>
    <p:extLst>
      <p:ext uri="{BB962C8B-B14F-4D97-AF65-F5344CB8AC3E}">
        <p14:creationId xmlns:p14="http://schemas.microsoft.com/office/powerpoint/2010/main" val="21529853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r-Cyrl-RS" dirty="0"/>
              <a:t>Постигнута тачност </a:t>
            </a:r>
            <a:r>
              <a:rPr lang="sr-Cyrl-RS" dirty="0" err="1"/>
              <a:t>валидације</a:t>
            </a:r>
            <a:r>
              <a:rPr lang="sr-Cyrl-RS" dirty="0"/>
              <a:t> другог модела приликом обучавања је приближно 80%. </a:t>
            </a:r>
          </a:p>
          <a:p>
            <a:pPr marL="0" marR="0" lvl="0" indent="0" algn="l" defTabSz="914400" rtl="0" eaLnBrk="1" fontAlgn="auto" latinLnBrk="0" hangingPunct="1">
              <a:lnSpc>
                <a:spcPct val="100000"/>
              </a:lnSpc>
              <a:spcBef>
                <a:spcPts val="0"/>
              </a:spcBef>
              <a:spcAft>
                <a:spcPts val="0"/>
              </a:spcAft>
              <a:buClrTx/>
              <a:buSzTx/>
              <a:buFontTx/>
              <a:buNone/>
              <a:tabLst/>
              <a:defRPr/>
            </a:pPr>
            <a:endParaRPr lang="sr-Cyrl-RS" dirty="0"/>
          </a:p>
          <a:p>
            <a:pPr marL="0" marR="0" lvl="0" indent="0" algn="l" defTabSz="914400" rtl="0" eaLnBrk="1" fontAlgn="auto" latinLnBrk="0" hangingPunct="1">
              <a:lnSpc>
                <a:spcPct val="100000"/>
              </a:lnSpc>
              <a:spcBef>
                <a:spcPts val="0"/>
              </a:spcBef>
              <a:spcAft>
                <a:spcPts val="0"/>
              </a:spcAft>
              <a:buClrTx/>
              <a:buSzTx/>
              <a:buFontTx/>
              <a:buNone/>
              <a:tabLst/>
              <a:defRPr/>
            </a:pPr>
            <a:r>
              <a:rPr lang="sr-Cyrl-RS" sz="1800" dirty="0">
                <a:effectLst/>
                <a:latin typeface="Times New Roman" panose="02020603050405020304" pitchFamily="18" charset="0"/>
                <a:ea typeface="Times New Roman" panose="02020603050405020304" pitchFamily="18" charset="0"/>
              </a:rPr>
              <a:t>У табели се могу видети тачности предикција свих параметара другог модела мреже над тест сетом података. Предикцију сматрамо тачном уколико је процентуална разлика између очекиване вредности и вредности предикције мања од 10% када је реч о параметрима који представљају координате. У осталим случајевима сматрамо да је предикција тачна уколико вредност предикције прелази праг провођења 0.5 када је очекивана вредност једнака 1, а мања од тог прага уколико је очекивана вредност једнака 0.</a:t>
            </a:r>
          </a:p>
          <a:p>
            <a:endParaRPr lang="sr-Cyrl-RS" dirty="0"/>
          </a:p>
        </p:txBody>
      </p:sp>
      <p:sp>
        <p:nvSpPr>
          <p:cNvPr id="4" name="Slide Number Placeholder 3"/>
          <p:cNvSpPr>
            <a:spLocks noGrp="1"/>
          </p:cNvSpPr>
          <p:nvPr>
            <p:ph type="sldNum" sz="quarter" idx="5"/>
          </p:nvPr>
        </p:nvSpPr>
        <p:spPr/>
        <p:txBody>
          <a:bodyPr/>
          <a:lstStyle/>
          <a:p>
            <a:fld id="{6C2AB10A-991B-4A9D-BDBD-AB84E53F1688}" type="slidenum">
              <a:rPr lang="en-US" smtClean="0"/>
              <a:pPr/>
              <a:t>13</a:t>
            </a:fld>
            <a:endParaRPr lang="en-US"/>
          </a:p>
        </p:txBody>
      </p:sp>
    </p:spTree>
    <p:extLst>
      <p:ext uri="{BB962C8B-B14F-4D97-AF65-F5344CB8AC3E}">
        <p14:creationId xmlns:p14="http://schemas.microsoft.com/office/powerpoint/2010/main" val="27963156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r-Cyrl-RS" dirty="0"/>
              <a:t>Постигнута тачност </a:t>
            </a:r>
            <a:r>
              <a:rPr lang="sr-Cyrl-RS" dirty="0" err="1"/>
              <a:t>валидације</a:t>
            </a:r>
            <a:r>
              <a:rPr lang="sr-Cyrl-RS" dirty="0"/>
              <a:t> првог модела приликом обучавања је приближно 86</a:t>
            </a:r>
            <a:r>
              <a:rPr lang="sr-Cyrl-RS"/>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sr-Cyrl-RS" dirty="0"/>
          </a:p>
          <a:p>
            <a:pPr marL="0" marR="0" lvl="0" indent="0" algn="l" defTabSz="914400" rtl="0" eaLnBrk="1" fontAlgn="auto" latinLnBrk="0" hangingPunct="1">
              <a:lnSpc>
                <a:spcPct val="100000"/>
              </a:lnSpc>
              <a:spcBef>
                <a:spcPts val="0"/>
              </a:spcBef>
              <a:spcAft>
                <a:spcPts val="0"/>
              </a:spcAft>
              <a:buClrTx/>
              <a:buSzTx/>
              <a:buFontTx/>
              <a:buNone/>
              <a:tabLst/>
              <a:defRPr/>
            </a:pPr>
            <a:r>
              <a:rPr lang="sr-Cyrl-RS" sz="1800" dirty="0">
                <a:effectLst/>
                <a:latin typeface="Times New Roman" panose="02020603050405020304" pitchFamily="18" charset="0"/>
                <a:ea typeface="Times New Roman" panose="02020603050405020304" pitchFamily="18" charset="0"/>
              </a:rPr>
              <a:t>У табели се могу видети тачности предикција свих параметара трећег модела мреже над тест сетом података. Предикцију сматрамо тачном уколико је процентуална разлика између очекиване вредности и вредности предикције мања од 1</a:t>
            </a:r>
            <a:r>
              <a:rPr lang="en-US" sz="1800" dirty="0">
                <a:effectLst/>
                <a:latin typeface="Times New Roman" panose="02020603050405020304" pitchFamily="18" charset="0"/>
                <a:ea typeface="Times New Roman" panose="02020603050405020304" pitchFamily="18" charset="0"/>
              </a:rPr>
              <a:t>5</a:t>
            </a:r>
            <a:r>
              <a:rPr lang="sr-Cyrl-RS" sz="1800" dirty="0">
                <a:effectLst/>
                <a:latin typeface="Times New Roman" panose="02020603050405020304" pitchFamily="18" charset="0"/>
                <a:ea typeface="Times New Roman" panose="02020603050405020304" pitchFamily="18" charset="0"/>
              </a:rPr>
              <a:t>% када је реч о параметрима који представљају координате. У осталим случајевима сматрамо да је предикција тачна уколико вредност предикције прелази праг провођења 0.5 када је очекивана вредност једнака 1, а мања од тог прага уколико је очекивана вредност једнака 0.</a:t>
            </a:r>
          </a:p>
          <a:p>
            <a:endParaRPr lang="sr-Cyrl-RS" dirty="0"/>
          </a:p>
        </p:txBody>
      </p:sp>
      <p:sp>
        <p:nvSpPr>
          <p:cNvPr id="4" name="Slide Number Placeholder 3"/>
          <p:cNvSpPr>
            <a:spLocks noGrp="1"/>
          </p:cNvSpPr>
          <p:nvPr>
            <p:ph type="sldNum" sz="quarter" idx="5"/>
          </p:nvPr>
        </p:nvSpPr>
        <p:spPr/>
        <p:txBody>
          <a:bodyPr/>
          <a:lstStyle/>
          <a:p>
            <a:fld id="{6C2AB10A-991B-4A9D-BDBD-AB84E53F1688}" type="slidenum">
              <a:rPr lang="en-US" smtClean="0"/>
              <a:pPr/>
              <a:t>14</a:t>
            </a:fld>
            <a:endParaRPr lang="en-US"/>
          </a:p>
        </p:txBody>
      </p:sp>
    </p:spTree>
    <p:extLst>
      <p:ext uri="{BB962C8B-B14F-4D97-AF65-F5344CB8AC3E}">
        <p14:creationId xmlns:p14="http://schemas.microsoft.com/office/powerpoint/2010/main" val="2462148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r-Cyrl-RS" dirty="0"/>
              <a:t>Аутомобилска индустрија пролази кроз експанзију где највећи утицај на њу врши дигитализација и пооштравање сигурносних захтева, </a:t>
            </a:r>
            <a:r>
              <a:rPr lang="sr-Cyrl-RS" sz="1800" dirty="0">
                <a:effectLst/>
                <a:latin typeface="Times New Roman" panose="02020603050405020304" pitchFamily="18" charset="0"/>
                <a:ea typeface="Times New Roman" panose="02020603050405020304" pitchFamily="18" charset="0"/>
              </a:rPr>
              <a:t>али и тежња да се обезбеди што боља сигурност возила.</a:t>
            </a:r>
            <a:r>
              <a:rPr lang="sr-Cyrl-RS" dirty="0"/>
              <a:t>. Интеграција програмских решења знатно је подигла ниво функционалности и ниво комплексности аутомобила и ова индустрија је све ближа тачки у којој ће аутономни аутомобили бити свакодневница и као такви већ сада користе све већи број уграђених система који се ослањају на обраду фотографије. Број таквих система у сталном је порасту, а често се могу видети као системи </a:t>
            </a:r>
            <a:r>
              <a:rPr lang="sr-Cyrl-RS" sz="1800" dirty="0">
                <a:effectLst/>
                <a:latin typeface="Times New Roman" panose="02020603050405020304" pitchFamily="18" charset="0"/>
                <a:ea typeface="Times New Roman" panose="02020603050405020304" pitchFamily="18" charset="0"/>
              </a:rPr>
              <a:t>за асистирање приликом паркирања или чак у механизмима који покушавају да спрече колизију возила са другим објектима. Да би се обезбедила функционалност система који се ослањају на обраду фотографије потребно је детектовати, класификовати и локализовати објекте који се налазе у окружењу возила. Ово се може постићи техникама машинског учења (</a:t>
            </a:r>
            <a:r>
              <a:rPr lang="sr-Cyrl-RS" sz="1800" dirty="0" err="1">
                <a:effectLst/>
                <a:latin typeface="Times New Roman" panose="02020603050405020304" pitchFamily="18" charset="0"/>
                <a:ea typeface="Times New Roman" panose="02020603050405020304" pitchFamily="18" charset="0"/>
              </a:rPr>
              <a:t>енг</a:t>
            </a:r>
            <a:r>
              <a:rPr lang="sr-Cyrl-RS" sz="1800" dirty="0">
                <a:effectLst/>
                <a:latin typeface="Times New Roman" panose="02020603050405020304" pitchFamily="18" charset="0"/>
                <a:ea typeface="Times New Roman" panose="02020603050405020304" pitchFamily="18" charset="0"/>
              </a:rPr>
              <a:t>. </a:t>
            </a:r>
            <a:r>
              <a:rPr lang="sr-Latn-RS" sz="1800" i="1" dirty="0">
                <a:effectLst/>
                <a:latin typeface="Times New Roman" panose="02020603050405020304" pitchFamily="18" charset="0"/>
                <a:ea typeface="Times New Roman" panose="02020603050405020304" pitchFamily="18" charset="0"/>
              </a:rPr>
              <a:t>Machine learning</a:t>
            </a:r>
            <a:r>
              <a:rPr lang="sr-Latn-RS" sz="1800" dirty="0">
                <a:effectLst/>
                <a:latin typeface="Times New Roman" panose="02020603050405020304" pitchFamily="18" charset="0"/>
                <a:ea typeface="Times New Roman" panose="02020603050405020304" pitchFamily="18" charset="0"/>
              </a:rPr>
              <a:t>)</a:t>
            </a:r>
            <a:r>
              <a:rPr lang="sr-Cyrl-RS" sz="1800" dirty="0">
                <a:effectLst/>
                <a:latin typeface="Times New Roman" panose="02020603050405020304" pitchFamily="18" charset="0"/>
                <a:ea typeface="Times New Roman" panose="02020603050405020304" pitchFamily="18" charset="0"/>
              </a:rPr>
              <a:t> које представља групу специфичних алгоритама који рачунарима омогућавају да на основу стеченог искуства доносе одлуке без да су експлицитно програмирани за то. Осим што се ови алгоритми могу користити за потенцијалне проблеме и њихова решења ван возила, они се могу искористити и за праћење нивоа пажње возача. Прецизније, могу се користити технике које спадају у подскуп техника машинског учења, а ослањају се на коришћење вештачких неуронских мрежа. Оне се још називају и технике дубоког учења (</a:t>
            </a:r>
            <a:r>
              <a:rPr lang="sr-Cyrl-RS" sz="1800" dirty="0" err="1">
                <a:effectLst/>
                <a:latin typeface="Times New Roman" panose="02020603050405020304" pitchFamily="18" charset="0"/>
                <a:ea typeface="Times New Roman" panose="02020603050405020304" pitchFamily="18" charset="0"/>
              </a:rPr>
              <a:t>енг</a:t>
            </a:r>
            <a:r>
              <a:rPr lang="sr-Cyrl-R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Deep learning</a:t>
            </a:r>
            <a:r>
              <a:rPr lang="en-US" sz="1800" dirty="0">
                <a:effectLst/>
                <a:latin typeface="Times New Roman" panose="02020603050405020304" pitchFamily="18" charset="0"/>
                <a:ea typeface="Times New Roman" panose="02020603050405020304" pitchFamily="18" charset="0"/>
              </a:rPr>
              <a:t>). </a:t>
            </a:r>
            <a:r>
              <a:rPr lang="sr-Cyrl-RS" sz="1800" dirty="0">
                <a:effectLst/>
                <a:latin typeface="Times New Roman" panose="02020603050405020304" pitchFamily="18" charset="0"/>
                <a:ea typeface="Times New Roman" panose="02020603050405020304" pitchFamily="18" charset="0"/>
              </a:rPr>
              <a:t>Вештачке неуронске мреже чине скупови вештачких неурона који су повезани конекцијама које прослеђују сигнале до других вештачких неурона, а те конекције још се називају и синапсе. Вештачки неурон који прими сигнал га обрађује и прослеђује другим вештачким </a:t>
            </a:r>
            <a:r>
              <a:rPr lang="sr-Cyrl-RS" sz="1800" dirty="0" err="1">
                <a:effectLst/>
                <a:latin typeface="Times New Roman" panose="02020603050405020304" pitchFamily="18" charset="0"/>
                <a:ea typeface="Times New Roman" panose="02020603050405020304" pitchFamily="18" charset="0"/>
              </a:rPr>
              <a:t>неуронима</a:t>
            </a:r>
            <a:r>
              <a:rPr lang="sr-Cyrl-RS" sz="1800" dirty="0">
                <a:effectLst/>
                <a:latin typeface="Times New Roman" panose="02020603050405020304" pitchFamily="18" charset="0"/>
                <a:ea typeface="Times New Roman" panose="02020603050405020304" pitchFamily="18" charset="0"/>
              </a:rPr>
              <a:t> са којима је повезан, а излазни сигнал који се прослеђује израчунава се уз помоћ нелинеарне математичке функције. Обучавањем вештачких неуронских мрежа формира се математички модел који се води искуством и ако је добро формиран може да предвиди шта би требало да се појави на излазу неуронске мреже без да је такав случај видео приликом обучавања. Само обучавање врши се уз помоћ сета података (</a:t>
            </a:r>
            <a:r>
              <a:rPr lang="sr-Cyrl-RS" sz="1800" dirty="0" err="1">
                <a:effectLst/>
                <a:latin typeface="Times New Roman" panose="02020603050405020304" pitchFamily="18" charset="0"/>
                <a:ea typeface="Times New Roman" panose="02020603050405020304" pitchFamily="18" charset="0"/>
              </a:rPr>
              <a:t>енг</a:t>
            </a:r>
            <a:r>
              <a:rPr lang="sr-Cyrl-RS" sz="1800" dirty="0">
                <a:effectLst/>
                <a:latin typeface="Times New Roman" panose="02020603050405020304" pitchFamily="18" charset="0"/>
                <a:ea typeface="Times New Roman" panose="02020603050405020304" pitchFamily="18" charset="0"/>
              </a:rPr>
              <a:t>. </a:t>
            </a:r>
            <a:r>
              <a:rPr lang="sr-Cyrl-RS" sz="1800" i="1" dirty="0" err="1">
                <a:effectLst/>
                <a:latin typeface="Times New Roman" panose="02020603050405020304" pitchFamily="18" charset="0"/>
                <a:ea typeface="Times New Roman" panose="02020603050405020304" pitchFamily="18" charset="0"/>
              </a:rPr>
              <a:t>Dataset</a:t>
            </a:r>
            <a:r>
              <a:rPr lang="sr-Cyrl-RS" sz="1800" dirty="0">
                <a:effectLst/>
                <a:latin typeface="Times New Roman" panose="02020603050405020304" pitchFamily="18" charset="0"/>
                <a:ea typeface="Times New Roman" panose="02020603050405020304" pitchFamily="18" charset="0"/>
              </a:rPr>
              <a:t>) који неуронској мрежи омогућава да формира потребан математички модел. Архитектура вештачких неуронских мрежа постоји мноштво, међутим за обраду фотографије користе се </a:t>
            </a:r>
            <a:r>
              <a:rPr lang="sr-Cyrl-RS" sz="1800" dirty="0" err="1">
                <a:effectLst/>
                <a:latin typeface="Times New Roman" panose="02020603050405020304" pitchFamily="18" charset="0"/>
                <a:ea typeface="Times New Roman" panose="02020603050405020304" pitchFamily="18" charset="0"/>
              </a:rPr>
              <a:t>конволутивне</a:t>
            </a:r>
            <a:r>
              <a:rPr lang="sr-Cyrl-RS" sz="1800" dirty="0">
                <a:effectLst/>
                <a:latin typeface="Times New Roman" panose="02020603050405020304" pitchFamily="18" charset="0"/>
                <a:ea typeface="Times New Roman" panose="02020603050405020304" pitchFamily="18" charset="0"/>
              </a:rPr>
              <a:t> неуронске мреже које чине основу овог рада.</a:t>
            </a:r>
          </a:p>
          <a:p>
            <a:endParaRPr lang="sr-Cyrl-RS" dirty="0"/>
          </a:p>
        </p:txBody>
      </p:sp>
      <p:sp>
        <p:nvSpPr>
          <p:cNvPr id="4" name="Slide Number Placeholder 3"/>
          <p:cNvSpPr>
            <a:spLocks noGrp="1"/>
          </p:cNvSpPr>
          <p:nvPr>
            <p:ph type="sldNum" sz="quarter" idx="5"/>
          </p:nvPr>
        </p:nvSpPr>
        <p:spPr/>
        <p:txBody>
          <a:bodyPr/>
          <a:lstStyle/>
          <a:p>
            <a:fld id="{6C2AB10A-991B-4A9D-BDBD-AB84E53F1688}" type="slidenum">
              <a:rPr lang="en-US" smtClean="0"/>
              <a:pPr/>
              <a:t>2</a:t>
            </a:fld>
            <a:endParaRPr lang="en-US"/>
          </a:p>
        </p:txBody>
      </p:sp>
    </p:spTree>
    <p:extLst>
      <p:ext uri="{BB962C8B-B14F-4D97-AF65-F5344CB8AC3E}">
        <p14:creationId xmlns:p14="http://schemas.microsoft.com/office/powerpoint/2010/main" val="3565048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r-Cyrl-RS" sz="1800" dirty="0" err="1">
                <a:effectLst/>
                <a:latin typeface="Times New Roman" panose="02020603050405020304" pitchFamily="18" charset="0"/>
                <a:ea typeface="Times New Roman" panose="02020603050405020304" pitchFamily="18" charset="0"/>
              </a:rPr>
              <a:t>Конволутивне</a:t>
            </a:r>
            <a:r>
              <a:rPr lang="sr-Cyrl-RS" sz="1800" dirty="0">
                <a:effectLst/>
                <a:latin typeface="Times New Roman" panose="02020603050405020304" pitchFamily="18" charset="0"/>
                <a:ea typeface="Times New Roman" panose="02020603050405020304" pitchFamily="18" charset="0"/>
              </a:rPr>
              <a:t> неуронске мреже представљају архитектуру вештачких неуронских мрежа које се најчешће примењују у пољу рачунарске визије. Оне су врста алгоритма дубоког учења који је способан да на улазној слици одреди важност њених различитих делова и има могућност да диференцира те делове. Два главна дела од којих се састоји свака конволутивна неуронска мрежа су: екстракција специфичности и класификација. Ако погледамо дубље унутар дела за екстракцију специфичности можемо приметити да конволутивна неруонска мрежа имплементира два типа слојева: конволутивни (</a:t>
            </a:r>
            <a:r>
              <a:rPr lang="sr-Cyrl-RS" sz="1800" dirty="0" err="1">
                <a:effectLst/>
                <a:latin typeface="Times New Roman" panose="02020603050405020304" pitchFamily="18" charset="0"/>
                <a:ea typeface="Times New Roman" panose="02020603050405020304" pitchFamily="18" charset="0"/>
              </a:rPr>
              <a:t>енг</a:t>
            </a:r>
            <a:r>
              <a:rPr lang="sr-Cyrl-RS" sz="1800" dirty="0">
                <a:effectLst/>
                <a:latin typeface="Times New Roman" panose="02020603050405020304" pitchFamily="18" charset="0"/>
                <a:ea typeface="Times New Roman" panose="02020603050405020304" pitchFamily="18" charset="0"/>
              </a:rPr>
              <a:t>. </a:t>
            </a:r>
            <a:r>
              <a:rPr lang="sr-Cyrl-RS" sz="1800" i="1" dirty="0" err="1">
                <a:effectLst/>
                <a:latin typeface="Times New Roman" panose="02020603050405020304" pitchFamily="18" charset="0"/>
                <a:ea typeface="Times New Roman" panose="02020603050405020304" pitchFamily="18" charset="0"/>
              </a:rPr>
              <a:t>Convolution</a:t>
            </a:r>
            <a:r>
              <a:rPr lang="sr-Cyrl-RS" sz="1800" dirty="0">
                <a:effectLst/>
                <a:latin typeface="Times New Roman" panose="02020603050405020304" pitchFamily="18" charset="0"/>
                <a:ea typeface="Times New Roman" panose="02020603050405020304" pitchFamily="18" charset="0"/>
              </a:rPr>
              <a:t>) и </a:t>
            </a:r>
            <a:r>
              <a:rPr lang="sr-Cyrl-RS" sz="1800" dirty="0" err="1">
                <a:effectLst/>
                <a:latin typeface="Times New Roman" panose="02020603050405020304" pitchFamily="18" charset="0"/>
                <a:ea typeface="Times New Roman" panose="02020603050405020304" pitchFamily="18" charset="0"/>
              </a:rPr>
              <a:t>макс-пул</a:t>
            </a:r>
            <a:r>
              <a:rPr lang="sr-Cyrl-RS" sz="1800" dirty="0">
                <a:effectLst/>
                <a:latin typeface="Times New Roman" panose="02020603050405020304" pitchFamily="18" charset="0"/>
                <a:ea typeface="Times New Roman" panose="02020603050405020304" pitchFamily="18" charset="0"/>
              </a:rPr>
              <a:t> (</a:t>
            </a:r>
            <a:r>
              <a:rPr lang="sr-Cyrl-RS" sz="1800" dirty="0" err="1">
                <a:effectLst/>
                <a:latin typeface="Times New Roman" panose="02020603050405020304" pitchFamily="18" charset="0"/>
                <a:ea typeface="Times New Roman" panose="02020603050405020304" pitchFamily="18" charset="0"/>
              </a:rPr>
              <a:t>енг</a:t>
            </a:r>
            <a:r>
              <a:rPr lang="sr-Cyrl-RS" sz="1800" dirty="0">
                <a:effectLst/>
                <a:latin typeface="Times New Roman" panose="02020603050405020304" pitchFamily="18" charset="0"/>
                <a:ea typeface="Times New Roman" panose="02020603050405020304" pitchFamily="18" charset="0"/>
              </a:rPr>
              <a:t>. </a:t>
            </a:r>
            <a:r>
              <a:rPr lang="sr-Cyrl-RS" sz="1800" i="1" dirty="0" err="1">
                <a:effectLst/>
                <a:latin typeface="Times New Roman" panose="02020603050405020304" pitchFamily="18" charset="0"/>
                <a:ea typeface="Times New Roman" panose="02020603050405020304" pitchFamily="18" charset="0"/>
              </a:rPr>
              <a:t>Max-pooling</a:t>
            </a:r>
            <a:r>
              <a:rPr lang="sr-Cyrl-RS" sz="1800" dirty="0">
                <a:effectLst/>
                <a:latin typeface="Times New Roman" panose="02020603050405020304" pitchFamily="18" charset="0"/>
                <a:ea typeface="Times New Roman" panose="02020603050405020304" pitchFamily="18" charset="0"/>
              </a:rPr>
              <a:t>) сажимајући слој. Сви ови слојеви, који се налазе између улаза и излаза неуронске мреже називају се скривени слојеви. </a:t>
            </a:r>
          </a:p>
          <a:p>
            <a:endParaRPr lang="sr-Cyrl-RS" dirty="0"/>
          </a:p>
          <a:p>
            <a:r>
              <a:rPr lang="sr-Cyrl-RS" b="1" dirty="0"/>
              <a:t>Улаз</a:t>
            </a:r>
            <a:r>
              <a:rPr lang="en-US" dirty="0"/>
              <a:t> – </a:t>
            </a:r>
            <a:r>
              <a:rPr lang="sr-Cyrl-RS" dirty="0"/>
              <a:t>улаз у </a:t>
            </a:r>
            <a:r>
              <a:rPr lang="sr-Cyrl-RS" dirty="0" err="1"/>
              <a:t>коновлтуивну</a:t>
            </a:r>
            <a:r>
              <a:rPr lang="sr-Cyrl-RS" dirty="0"/>
              <a:t> неуронску мрежу представља фотографија. Ако се ради о РГБ фотографијама оне имају три димензије, ширину, висину и број канала. Такође, најчешће се врши нормализација улазног сигнала у опсег вредности </a:t>
            </a:r>
            <a:r>
              <a:rPr lang="en-US" dirty="0"/>
              <a:t>[0, 1] </a:t>
            </a:r>
            <a:r>
              <a:rPr lang="sr-Cyrl-RS" dirty="0"/>
              <a:t>или</a:t>
            </a:r>
            <a:r>
              <a:rPr lang="en-US" dirty="0"/>
              <a:t> [-1, 1]</a:t>
            </a:r>
            <a:r>
              <a:rPr lang="sr-Cyrl-RS" dirty="0"/>
              <a:t> како би се избегле неправилности у раду мреже. </a:t>
            </a:r>
          </a:p>
          <a:p>
            <a:pPr marL="0" marR="0" lvl="0" indent="0" algn="l" defTabSz="914400" rtl="0" eaLnBrk="1" fontAlgn="auto" latinLnBrk="0" hangingPunct="1">
              <a:lnSpc>
                <a:spcPct val="100000"/>
              </a:lnSpc>
              <a:spcBef>
                <a:spcPts val="0"/>
              </a:spcBef>
              <a:spcAft>
                <a:spcPts val="0"/>
              </a:spcAft>
              <a:buClrTx/>
              <a:buSzTx/>
              <a:buFontTx/>
              <a:buNone/>
              <a:tabLst/>
              <a:defRPr/>
            </a:pPr>
            <a:r>
              <a:rPr lang="sr-Cyrl-RS" b="1" dirty="0"/>
              <a:t>Конволутивни слој - </a:t>
            </a:r>
            <a:r>
              <a:rPr lang="sr-Cyrl-RS" sz="1800" dirty="0">
                <a:effectLst/>
                <a:latin typeface="Times New Roman" panose="02020603050405020304" pitchFamily="18" charset="0"/>
                <a:ea typeface="Times New Roman" panose="02020603050405020304" pitchFamily="18" charset="0"/>
              </a:rPr>
              <a:t>Циљ операције конволуције јесте да из улазног сигнала генералише специфичности вишег нивоа. Конволутивни слојеви који се налазе ниже у мрежи (ближе улазу него излазу)  детектују специфичности сигнала нижег нивоа, као што су: рубови и боје. Како се крећемо дубље у мрежу (ка излазу), ти конволутивни нивои су обучени да генералишу све комплексније специфичности улазног сигнала, али и разумевање комплетне слике. </a:t>
            </a:r>
            <a:endParaRPr lang="sr-Cyrl-RS" b="1" dirty="0"/>
          </a:p>
          <a:p>
            <a:r>
              <a:rPr lang="sr-Cyrl-RS" b="1" dirty="0"/>
              <a:t>Сажимајући слој - </a:t>
            </a:r>
            <a:r>
              <a:rPr lang="sr-Cyrl-RS" sz="1800" dirty="0">
                <a:effectLst/>
                <a:latin typeface="Times New Roman" panose="02020603050405020304" pitchFamily="18" charset="0"/>
                <a:ea typeface="Times New Roman" panose="02020603050405020304" pitchFamily="18" charset="0"/>
              </a:rPr>
              <a:t>Сажимајући (</a:t>
            </a:r>
            <a:r>
              <a:rPr lang="sr-Cyrl-RS" sz="1800" dirty="0" err="1">
                <a:effectLst/>
                <a:latin typeface="Times New Roman" panose="02020603050405020304" pitchFamily="18" charset="0"/>
                <a:ea typeface="Times New Roman" panose="02020603050405020304" pitchFamily="18" charset="0"/>
              </a:rPr>
              <a:t>енг</a:t>
            </a:r>
            <a:r>
              <a:rPr lang="sr-Cyrl-RS" sz="1800" dirty="0">
                <a:effectLst/>
                <a:latin typeface="Times New Roman" panose="02020603050405020304" pitchFamily="18" charset="0"/>
                <a:ea typeface="Times New Roman" panose="02020603050405020304" pitchFamily="18" charset="0"/>
              </a:rPr>
              <a:t>. </a:t>
            </a:r>
            <a:r>
              <a:rPr lang="sr-Cyrl-RS" sz="1800" i="1" dirty="0" err="1">
                <a:effectLst/>
                <a:latin typeface="Times New Roman" panose="02020603050405020304" pitchFamily="18" charset="0"/>
                <a:ea typeface="Times New Roman" panose="02020603050405020304" pitchFamily="18" charset="0"/>
              </a:rPr>
              <a:t>Pooling</a:t>
            </a:r>
            <a:r>
              <a:rPr lang="sr-Cyrl-RS" sz="1800" dirty="0">
                <a:effectLst/>
                <a:latin typeface="Times New Roman" panose="02020603050405020304" pitchFamily="18" charset="0"/>
                <a:ea typeface="Times New Roman" panose="02020603050405020304" pitchFamily="18" charset="0"/>
              </a:rPr>
              <a:t>) слој има могућност смањивања просторне димензије сигнала у циљу смањења снаге потребне за израчунавање и обраду података. Такође је корисно за извлачење доминантних специфичности сигнала. Претежно се користе или </a:t>
            </a:r>
            <a:r>
              <a:rPr lang="sr-Cyrl-RS" sz="1800" dirty="0" err="1">
                <a:effectLst/>
                <a:latin typeface="Times New Roman" panose="02020603050405020304" pitchFamily="18" charset="0"/>
                <a:ea typeface="Times New Roman" panose="02020603050405020304" pitchFamily="18" charset="0"/>
              </a:rPr>
              <a:t>макс-пул</a:t>
            </a:r>
            <a:r>
              <a:rPr lang="sr-Cyrl-RS" sz="1800" dirty="0">
                <a:effectLst/>
                <a:latin typeface="Times New Roman" panose="02020603050405020304" pitchFamily="18" charset="0"/>
                <a:ea typeface="Times New Roman" panose="02020603050405020304" pitchFamily="18" charset="0"/>
              </a:rPr>
              <a:t> или </a:t>
            </a:r>
            <a:r>
              <a:rPr lang="sr-Cyrl-RS" sz="1800" i="1" dirty="0" err="1">
                <a:effectLst/>
                <a:latin typeface="Times New Roman" panose="02020603050405020304" pitchFamily="18" charset="0"/>
                <a:ea typeface="Times New Roman" panose="02020603050405020304" pitchFamily="18" charset="0"/>
              </a:rPr>
              <a:t>Average</a:t>
            </a:r>
            <a:r>
              <a:rPr lang="sr-Cyrl-RS" sz="1800" i="1" dirty="0">
                <a:effectLst/>
                <a:latin typeface="Times New Roman" panose="02020603050405020304" pitchFamily="18" charset="0"/>
                <a:ea typeface="Times New Roman" panose="02020603050405020304" pitchFamily="18" charset="0"/>
              </a:rPr>
              <a:t> </a:t>
            </a:r>
            <a:r>
              <a:rPr lang="sr-Cyrl-RS" sz="1800" i="1" dirty="0" err="1">
                <a:effectLst/>
                <a:latin typeface="Times New Roman" panose="02020603050405020304" pitchFamily="18" charset="0"/>
                <a:ea typeface="Times New Roman" panose="02020603050405020304" pitchFamily="18" charset="0"/>
              </a:rPr>
              <a:t>pool</a:t>
            </a:r>
            <a:r>
              <a:rPr lang="sr-Cyrl-RS" sz="1800" i="1" dirty="0">
                <a:effectLst/>
                <a:latin typeface="Times New Roman" panose="02020603050405020304" pitchFamily="18" charset="0"/>
                <a:ea typeface="Times New Roman" panose="02020603050405020304" pitchFamily="18" charset="0"/>
              </a:rPr>
              <a:t> </a:t>
            </a:r>
            <a:r>
              <a:rPr lang="sr-Cyrl-RS" sz="1800" i="0" dirty="0">
                <a:effectLst/>
                <a:latin typeface="Times New Roman" panose="02020603050405020304" pitchFamily="18" charset="0"/>
                <a:ea typeface="Times New Roman" panose="02020603050405020304" pitchFamily="18" charset="0"/>
              </a:rPr>
              <a:t>метода.</a:t>
            </a:r>
            <a:endParaRPr lang="sr-Cyrl-RS" b="1" i="0" dirty="0"/>
          </a:p>
          <a:p>
            <a:pPr marL="0" marR="0" lvl="0" indent="0" algn="l" defTabSz="914400" rtl="0" eaLnBrk="1" fontAlgn="auto" latinLnBrk="0" hangingPunct="1">
              <a:lnSpc>
                <a:spcPct val="100000"/>
              </a:lnSpc>
              <a:spcBef>
                <a:spcPts val="0"/>
              </a:spcBef>
              <a:spcAft>
                <a:spcPts val="0"/>
              </a:spcAft>
              <a:buClrTx/>
              <a:buSzTx/>
              <a:buFontTx/>
              <a:buNone/>
              <a:tabLst/>
              <a:defRPr/>
            </a:pPr>
            <a:r>
              <a:rPr lang="sr-Cyrl-RS" b="1" dirty="0"/>
              <a:t>Потпуно повезани слој - </a:t>
            </a:r>
            <a:r>
              <a:rPr lang="sr-Cyrl-RS" sz="1800" dirty="0">
                <a:effectLst/>
                <a:latin typeface="Times New Roman" panose="02020603050405020304" pitchFamily="18" charset="0"/>
                <a:ea typeface="Times New Roman" panose="02020603050405020304" pitchFamily="18" charset="0"/>
              </a:rPr>
              <a:t>Улога потпуно повезаног слоја јесте да научи да интерпретира специфичности сигнала које долазе из </a:t>
            </a:r>
            <a:r>
              <a:rPr lang="sr-Cyrl-RS" sz="1800" dirty="0" err="1">
                <a:effectLst/>
                <a:latin typeface="Times New Roman" panose="02020603050405020304" pitchFamily="18" charset="0"/>
                <a:ea typeface="Times New Roman" panose="02020603050405020304" pitchFamily="18" charset="0"/>
              </a:rPr>
              <a:t>конволутивних</a:t>
            </a:r>
            <a:r>
              <a:rPr lang="sr-Cyrl-RS" sz="1800" dirty="0">
                <a:effectLst/>
                <a:latin typeface="Times New Roman" panose="02020603050405020304" pitchFamily="18" charset="0"/>
                <a:ea typeface="Times New Roman" panose="02020603050405020304" pitchFamily="18" charset="0"/>
              </a:rPr>
              <a:t> слојева и да на основу њих донесу закључак о проблему који се разматра. </a:t>
            </a:r>
          </a:p>
          <a:p>
            <a:endParaRPr lang="sr-Cyrl-RS" b="1" dirty="0"/>
          </a:p>
          <a:p>
            <a:endParaRPr lang="sr-Cyrl-RS" dirty="0"/>
          </a:p>
        </p:txBody>
      </p:sp>
      <p:sp>
        <p:nvSpPr>
          <p:cNvPr id="4" name="Slide Number Placeholder 3"/>
          <p:cNvSpPr>
            <a:spLocks noGrp="1"/>
          </p:cNvSpPr>
          <p:nvPr>
            <p:ph type="sldNum" sz="quarter" idx="5"/>
          </p:nvPr>
        </p:nvSpPr>
        <p:spPr/>
        <p:txBody>
          <a:bodyPr/>
          <a:lstStyle/>
          <a:p>
            <a:fld id="{6C2AB10A-991B-4A9D-BDBD-AB84E53F1688}" type="slidenum">
              <a:rPr lang="en-US" smtClean="0"/>
              <a:pPr/>
              <a:t>3</a:t>
            </a:fld>
            <a:endParaRPr lang="en-US"/>
          </a:p>
        </p:txBody>
      </p:sp>
    </p:spTree>
    <p:extLst>
      <p:ext uri="{BB962C8B-B14F-4D97-AF65-F5344CB8AC3E}">
        <p14:creationId xmlns:p14="http://schemas.microsoft.com/office/powerpoint/2010/main" val="1970723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sr-Cyrl-RS" dirty="0"/>
              <a:t>Обучавање неуронске мреже врши се тако што се на њен улаз доводе подаци за обучавање и подаци који означавају жељене вредности излаза. Уз помоћ тих података формира се математички модел помоћу којег се врше предикције над подацима које нису виђене током обучавања. У процесу обучавања разликујемо две врсте параметара: Параметре модела и Хипер-параметре модела. </a:t>
            </a:r>
          </a:p>
          <a:p>
            <a:r>
              <a:rPr lang="sr-Cyrl-RS" dirty="0"/>
              <a:t>Када причамо о конволутивним неуронским мрежама, параметре модела представљају параметри конволутивног слоја и тежински коефицијенти неурона у потпуно повезаним слојевима, док хипер-параметре модела одабира руковалац неуронском мрежом и у њих спада: брзина обучавања, смањење брзине обучавања, алгоритми оптимизације, број епоха обучавања, величина групе података за обучавање, број скривених слојева, активацијска функција и иницијализација тежинских коефицијената. Сви они утичу на то да ли ће се модел правилно формирати и одговарати потребама проблема који се посматра. </a:t>
            </a:r>
          </a:p>
          <a:p>
            <a:r>
              <a:rPr lang="sr-Cyrl-RS" dirty="0"/>
              <a:t>Па тако, може се десити, да модел уђе у једно од 3 стања, од којих су два нежељена. Уколико нам модел уђе у стање у коме се може рећи да је подбацио, десиће се да он уопште не може да да предикције нити над сетом података за обучавање, нити над подацима које још није видео. Уколико он уђе у стање у коме је уско специјализован, даваће одличне резултате над подацима за обучавање, али ће предикције над подацима које није видео бити изразито лоше. И на крају, стање у коме желимо да се наш модел нађе, јесте стање у коме он даје довољно добре резултате над подацима за обучавање и довољно добре резултате над подацима које није видео приликом обучавања. </a:t>
            </a:r>
          </a:p>
        </p:txBody>
      </p:sp>
      <p:sp>
        <p:nvSpPr>
          <p:cNvPr id="4" name="Slide Number Placeholder 3"/>
          <p:cNvSpPr>
            <a:spLocks noGrp="1"/>
          </p:cNvSpPr>
          <p:nvPr>
            <p:ph type="sldNum" sz="quarter" idx="5"/>
          </p:nvPr>
        </p:nvSpPr>
        <p:spPr/>
        <p:txBody>
          <a:bodyPr/>
          <a:lstStyle/>
          <a:p>
            <a:fld id="{6C2AB10A-991B-4A9D-BDBD-AB84E53F1688}" type="slidenum">
              <a:rPr lang="en-US" smtClean="0"/>
              <a:pPr/>
              <a:t>4</a:t>
            </a:fld>
            <a:endParaRPr lang="en-US"/>
          </a:p>
        </p:txBody>
      </p:sp>
    </p:spTree>
    <p:extLst>
      <p:ext uri="{BB962C8B-B14F-4D97-AF65-F5344CB8AC3E}">
        <p14:creationId xmlns:p14="http://schemas.microsoft.com/office/powerpoint/2010/main" val="1160712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Cyrl-RS" dirty="0"/>
              <a:t>Решење проблема праћења пажње возача засновано је на три </a:t>
            </a:r>
            <a:r>
              <a:rPr lang="sr-Cyrl-RS" dirty="0" err="1"/>
              <a:t>конволутивне</a:t>
            </a:r>
            <a:r>
              <a:rPr lang="sr-Cyrl-RS" dirty="0"/>
              <a:t> неуронске мреже, где прва са целокупне фотографије прати очи и лице, друга на фотографији лица прати очи, нос и усне, а трећа на фотографији ока прати тачке од интереса на оку и проверава да ли је оно затворено или отворено. Уз то, сваки модел прати још некакве специфичности везане уз фотографије. Први модел прати да ли је лице усмерено лево, десно, горе, доле или право и да ли лице уопште постоји. Други модел прати да ли су очи усмере лево, десно, горе, доле или право и да ли уопште постоје очи. И трећи модел прати, такође да ли је око усмерено лево, десно, горе или доле и да ли је око отворено.</a:t>
            </a:r>
          </a:p>
          <a:p>
            <a:r>
              <a:rPr lang="sr-Cyrl-RS" dirty="0"/>
              <a:t>Како би уопште дошли до имплементације апликације за праћење пажње потребно је учинити неколико ствари: генерисати скупове података, означити их, формирати моделе неуронских мрежа и обучити их. </a:t>
            </a:r>
          </a:p>
        </p:txBody>
      </p:sp>
      <p:sp>
        <p:nvSpPr>
          <p:cNvPr id="4" name="Slide Number Placeholder 3"/>
          <p:cNvSpPr>
            <a:spLocks noGrp="1"/>
          </p:cNvSpPr>
          <p:nvPr>
            <p:ph type="sldNum" sz="quarter" idx="5"/>
          </p:nvPr>
        </p:nvSpPr>
        <p:spPr/>
        <p:txBody>
          <a:bodyPr/>
          <a:lstStyle/>
          <a:p>
            <a:fld id="{6C2AB10A-991B-4A9D-BDBD-AB84E53F1688}" type="slidenum">
              <a:rPr lang="en-US" smtClean="0"/>
              <a:pPr/>
              <a:t>5</a:t>
            </a:fld>
            <a:endParaRPr lang="en-US"/>
          </a:p>
        </p:txBody>
      </p:sp>
    </p:spTree>
    <p:extLst>
      <p:ext uri="{BB962C8B-B14F-4D97-AF65-F5344CB8AC3E}">
        <p14:creationId xmlns:p14="http://schemas.microsoft.com/office/powerpoint/2010/main" val="9569262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Cyrl-RS" dirty="0"/>
              <a:t>На слици се може видети како је имплементирано генерисање сетова података за обучавање. </a:t>
            </a:r>
          </a:p>
          <a:p>
            <a:endParaRPr lang="sr-Cyrl-RS" dirty="0"/>
          </a:p>
          <a:p>
            <a:r>
              <a:rPr lang="sr-Cyrl-RS" dirty="0"/>
              <a:t>Као </a:t>
            </a:r>
            <a:r>
              <a:rPr lang="sr-Cyrl-RS"/>
              <a:t>што је речено, </a:t>
            </a:r>
            <a:r>
              <a:rPr lang="sr-Cyrl-RS" dirty="0"/>
              <a:t>апликација за праћење пажње возача састављена је од три </a:t>
            </a:r>
            <a:r>
              <a:rPr lang="sr-Cyrl-RS" dirty="0" err="1"/>
              <a:t>конволутивне</a:t>
            </a:r>
            <a:r>
              <a:rPr lang="sr-Cyrl-RS" dirty="0"/>
              <a:t> неуронске мреже и да би сваку од њих обучили потребно је генерисати три различита скупа података за обучавање. </a:t>
            </a:r>
          </a:p>
          <a:p>
            <a:r>
              <a:rPr lang="sr-Cyrl-RS" dirty="0"/>
              <a:t>Са извора фотографија, фотографије се </a:t>
            </a:r>
            <a:r>
              <a:rPr lang="sr-Cyrl-RS" dirty="0" err="1"/>
              <a:t>узоркују</a:t>
            </a:r>
            <a:r>
              <a:rPr lang="sr-Cyrl-RS" dirty="0"/>
              <a:t> и похрањују на рачунар како би се са њима могао обучити први модел неуронске мреже. Пошто први модел прати где је лице, када га обучимо, можемо га искористити и уз помоћ његових предикција генерисати и похранити сет података који ће се користити за обучавање друге неуронске мреже. И по истом принципу, када обучимо други модел, можемо га искористити за генерисање скупа података који ће се користити за обучавање трећег модела. </a:t>
            </a:r>
          </a:p>
        </p:txBody>
      </p:sp>
      <p:sp>
        <p:nvSpPr>
          <p:cNvPr id="4" name="Slide Number Placeholder 3"/>
          <p:cNvSpPr>
            <a:spLocks noGrp="1"/>
          </p:cNvSpPr>
          <p:nvPr>
            <p:ph type="sldNum" sz="quarter" idx="5"/>
          </p:nvPr>
        </p:nvSpPr>
        <p:spPr/>
        <p:txBody>
          <a:bodyPr/>
          <a:lstStyle/>
          <a:p>
            <a:fld id="{6C2AB10A-991B-4A9D-BDBD-AB84E53F1688}" type="slidenum">
              <a:rPr lang="en-US" smtClean="0"/>
              <a:pPr/>
              <a:t>6</a:t>
            </a:fld>
            <a:endParaRPr lang="en-US"/>
          </a:p>
        </p:txBody>
      </p:sp>
    </p:spTree>
    <p:extLst>
      <p:ext uri="{BB962C8B-B14F-4D97-AF65-F5344CB8AC3E}">
        <p14:creationId xmlns:p14="http://schemas.microsoft.com/office/powerpoint/2010/main" val="22375338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Cyrl-RS" dirty="0"/>
              <a:t>Означавање скупова података битно је из разлог јер уз фотографије које прослеђујемо на улазе неуронских мрежа потребни су нам и жељени излази. Односно потребне су нам координате тачака од интереса како би мреже успеле да „науче шта траже“. Због тога је имплементирано програмско решење за означавање које омогућава генерисање жељених излазних вредности. </a:t>
            </a:r>
          </a:p>
          <a:p>
            <a:pPr marL="0" marR="0" lvl="0" indent="0" algn="l" defTabSz="914400" rtl="0" eaLnBrk="1" fontAlgn="auto" latinLnBrk="0" hangingPunct="1">
              <a:lnSpc>
                <a:spcPct val="100000"/>
              </a:lnSpc>
              <a:spcBef>
                <a:spcPts val="0"/>
              </a:spcBef>
              <a:spcAft>
                <a:spcPts val="0"/>
              </a:spcAft>
              <a:buClrTx/>
              <a:buSzTx/>
              <a:buFontTx/>
              <a:buNone/>
              <a:tabLst/>
              <a:defRPr/>
            </a:pPr>
            <a:r>
              <a:rPr lang="sr-Cyrl-RS" dirty="0"/>
              <a:t>Програмско решење за означавање омогућава да се означе подаци на сва три скупа података за обучавање, померањем црвених правоугаоника по фотографијама. За сваки скуп података постоје три излане датотеке из овог програмског решења. У првој се излазне вредности чувају у пикселима, у другој се оне чувају у нормализованом опсегу од </a:t>
            </a:r>
            <a:r>
              <a:rPr lang="en-US" i="0" dirty="0"/>
              <a:t>[0, 1]</a:t>
            </a:r>
            <a:r>
              <a:rPr lang="sr-Cyrl-RS" i="0" dirty="0"/>
              <a:t>, а трећа садржи информације потребне за денормализацију излазних вредности. </a:t>
            </a:r>
            <a:endParaRPr lang="sr-Cyrl-RS" dirty="0"/>
          </a:p>
          <a:p>
            <a:r>
              <a:rPr lang="sr-Cyrl-RS" i="0" dirty="0"/>
              <a:t>Уз координате </a:t>
            </a:r>
            <a:r>
              <a:rPr lang="sr-Cyrl-RS" dirty="0"/>
              <a:t>у </a:t>
            </a:r>
            <a:r>
              <a:rPr lang="sr-Cyrl-RS" i="1" dirty="0"/>
              <a:t>.</a:t>
            </a:r>
            <a:r>
              <a:rPr lang="en-US" i="1" dirty="0"/>
              <a:t>csv </a:t>
            </a:r>
            <a:r>
              <a:rPr lang="sr-Cyrl-RS" i="0" dirty="0"/>
              <a:t>датотекама чувају се и информације које се вежу уз сваку појединачну слику, нпр.: у коју страну је лице усмерено, да ли оно постоји на фотографији, у коју страну су усмерене очи, … </a:t>
            </a:r>
            <a:endParaRPr lang="sr-Cyrl-RS" i="1" dirty="0"/>
          </a:p>
        </p:txBody>
      </p:sp>
      <p:sp>
        <p:nvSpPr>
          <p:cNvPr id="4" name="Slide Number Placeholder 3"/>
          <p:cNvSpPr>
            <a:spLocks noGrp="1"/>
          </p:cNvSpPr>
          <p:nvPr>
            <p:ph type="sldNum" sz="quarter" idx="5"/>
          </p:nvPr>
        </p:nvSpPr>
        <p:spPr/>
        <p:txBody>
          <a:bodyPr/>
          <a:lstStyle/>
          <a:p>
            <a:fld id="{6C2AB10A-991B-4A9D-BDBD-AB84E53F1688}" type="slidenum">
              <a:rPr lang="en-US" smtClean="0"/>
              <a:pPr/>
              <a:t>7</a:t>
            </a:fld>
            <a:endParaRPr lang="en-US"/>
          </a:p>
        </p:txBody>
      </p:sp>
    </p:spTree>
    <p:extLst>
      <p:ext uri="{BB962C8B-B14F-4D97-AF65-F5344CB8AC3E}">
        <p14:creationId xmlns:p14="http://schemas.microsoft.com/office/powerpoint/2010/main" val="36624435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Cyrl-RS" dirty="0"/>
              <a:t>На слици је приказан модел </a:t>
            </a:r>
            <a:r>
              <a:rPr lang="sr-Cyrl-RS" dirty="0" err="1"/>
              <a:t>конволутивне</a:t>
            </a:r>
            <a:r>
              <a:rPr lang="sr-Cyrl-RS" dirty="0"/>
              <a:t> неуронске мреже који се користи. Улаз у мрежу чини црно-бела фотографија димензија 100</a:t>
            </a:r>
            <a:r>
              <a:rPr lang="en-US" dirty="0"/>
              <a:t>x100</a:t>
            </a:r>
            <a:r>
              <a:rPr lang="sr-Cyrl-RS" dirty="0"/>
              <a:t> и она пролази кроз 3 конволутивна и 3 </a:t>
            </a:r>
            <a:r>
              <a:rPr lang="sr-Cyrl-RS" dirty="0" err="1"/>
              <a:t>макс-пул</a:t>
            </a:r>
            <a:r>
              <a:rPr lang="sr-Cyrl-RS" dirty="0"/>
              <a:t> </a:t>
            </a:r>
            <a:r>
              <a:rPr lang="sr-Cyrl-RS" dirty="0" err="1"/>
              <a:t>сажимајућа</a:t>
            </a:r>
            <a:r>
              <a:rPr lang="sr-Cyrl-RS" dirty="0"/>
              <a:t> слоја, након чега се сигнал пропагира кроз 4 потпуно повезана слоја пре него што се одреде излази. </a:t>
            </a:r>
          </a:p>
          <a:p>
            <a:r>
              <a:rPr lang="sr-Cyrl-RS" dirty="0"/>
              <a:t>Све три мреже у решењу имају идентичну архитектуру, изузимајући четврти потпуно повезани слој чија димензија зависи од броја излаза које очекујемо. Па тако, четврти потпуно повезани слој прве мреже има 12, друге 16, а треће 15 потпуно повезаних вештачких неурона.</a:t>
            </a:r>
          </a:p>
        </p:txBody>
      </p:sp>
      <p:sp>
        <p:nvSpPr>
          <p:cNvPr id="4" name="Slide Number Placeholder 3"/>
          <p:cNvSpPr>
            <a:spLocks noGrp="1"/>
          </p:cNvSpPr>
          <p:nvPr>
            <p:ph type="sldNum" sz="quarter" idx="5"/>
          </p:nvPr>
        </p:nvSpPr>
        <p:spPr/>
        <p:txBody>
          <a:bodyPr/>
          <a:lstStyle/>
          <a:p>
            <a:fld id="{6C2AB10A-991B-4A9D-BDBD-AB84E53F1688}" type="slidenum">
              <a:rPr lang="en-US" smtClean="0"/>
              <a:pPr/>
              <a:t>8</a:t>
            </a:fld>
            <a:endParaRPr lang="en-US"/>
          </a:p>
        </p:txBody>
      </p:sp>
    </p:spTree>
    <p:extLst>
      <p:ext uri="{BB962C8B-B14F-4D97-AF65-F5344CB8AC3E}">
        <p14:creationId xmlns:p14="http://schemas.microsoft.com/office/powerpoint/2010/main" val="12279978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Cyrl-RS" dirty="0"/>
              <a:t>Обучавање неуронских мрежа је итеративан процес и састоји се од неколико корака. Како би имали приближну слику о томе да ли је наш модел добро обучен, пре самог обучавања потребно је поделити скуп података на податке за обучавање и податке за тестирање. Након тога можемо приступити обучавању мреже, где се подаци поново деле на податке за обучавање и податке за </a:t>
            </a:r>
            <a:r>
              <a:rPr lang="sr-Cyrl-RS" dirty="0" err="1"/>
              <a:t>валидацију</a:t>
            </a:r>
            <a:r>
              <a:rPr lang="sr-Cyrl-RS" dirty="0"/>
              <a:t>. Обучавање се врши по епохама где се у свакој епохи </a:t>
            </a:r>
            <a:r>
              <a:rPr lang="sr-Cyrl-RS" dirty="0" err="1"/>
              <a:t>наштимавају</a:t>
            </a:r>
            <a:r>
              <a:rPr lang="sr-Cyrl-RS" dirty="0"/>
              <a:t> параметри модела на основу података за обучавање. Након сваке епохе врши се </a:t>
            </a:r>
            <a:r>
              <a:rPr lang="sr-Cyrl-RS" dirty="0" err="1"/>
              <a:t>валидација</a:t>
            </a:r>
            <a:r>
              <a:rPr lang="sr-Cyrl-RS" dirty="0"/>
              <a:t> над подацима за </a:t>
            </a:r>
            <a:r>
              <a:rPr lang="sr-Cyrl-RS" dirty="0" err="1"/>
              <a:t>валидацију</a:t>
            </a:r>
            <a:r>
              <a:rPr lang="sr-Cyrl-RS" dirty="0"/>
              <a:t> и уколико након одређеног броја епоха,  обучавање модела не напредује, оно се прекида. Након тога врши коначна </a:t>
            </a:r>
            <a:r>
              <a:rPr lang="sr-Cyrl-RS" dirty="0" err="1"/>
              <a:t>валидација</a:t>
            </a:r>
            <a:r>
              <a:rPr lang="sr-Cyrl-RS" dirty="0"/>
              <a:t> над </a:t>
            </a:r>
            <a:r>
              <a:rPr lang="sr-Cyrl-RS" dirty="0" err="1"/>
              <a:t>тестним</a:t>
            </a:r>
            <a:r>
              <a:rPr lang="sr-Cyrl-RS" dirty="0"/>
              <a:t> сетом података и по потреби подешавају се хипер-параметри модела (уколико сматрамо да би тим подешавањима могли поспешити обучавање модела) и читав поступак се понавља. Разлика између података за тестирање и података за </a:t>
            </a:r>
            <a:r>
              <a:rPr lang="sr-Cyrl-RS" dirty="0" err="1"/>
              <a:t>валидацију</a:t>
            </a:r>
            <a:r>
              <a:rPr lang="sr-Cyrl-RS" dirty="0"/>
              <a:t> је то што модел мреже приликом обучавања сигурно никада неће видети </a:t>
            </a:r>
            <a:r>
              <a:rPr lang="sr-Cyrl-RS" dirty="0" err="1"/>
              <a:t>тестне</a:t>
            </a:r>
            <a:r>
              <a:rPr lang="sr-Cyrl-RS" dirty="0"/>
              <a:t> податке, док се може десити да ће се неки од података за </a:t>
            </a:r>
            <a:r>
              <a:rPr lang="sr-Cyrl-RS" dirty="0" err="1"/>
              <a:t>валидацију</a:t>
            </a:r>
            <a:r>
              <a:rPr lang="sr-Cyrl-RS" dirty="0"/>
              <a:t> у будућим обучавањима појавити као подаци за обучавање. </a:t>
            </a:r>
          </a:p>
        </p:txBody>
      </p:sp>
      <p:sp>
        <p:nvSpPr>
          <p:cNvPr id="4" name="Slide Number Placeholder 3"/>
          <p:cNvSpPr>
            <a:spLocks noGrp="1"/>
          </p:cNvSpPr>
          <p:nvPr>
            <p:ph type="sldNum" sz="quarter" idx="5"/>
          </p:nvPr>
        </p:nvSpPr>
        <p:spPr/>
        <p:txBody>
          <a:bodyPr/>
          <a:lstStyle/>
          <a:p>
            <a:fld id="{6C2AB10A-991B-4A9D-BDBD-AB84E53F1688}" type="slidenum">
              <a:rPr lang="en-US" smtClean="0"/>
              <a:pPr/>
              <a:t>9</a:t>
            </a:fld>
            <a:endParaRPr lang="en-US"/>
          </a:p>
        </p:txBody>
      </p:sp>
    </p:spTree>
    <p:extLst>
      <p:ext uri="{BB962C8B-B14F-4D97-AF65-F5344CB8AC3E}">
        <p14:creationId xmlns:p14="http://schemas.microsoft.com/office/powerpoint/2010/main" val="33535854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2.emf"/><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stretch>
            <a:fillRect/>
          </a:stretch>
        </p:blipFill>
        <p:spPr>
          <a:xfrm>
            <a:off x="0" y="0"/>
            <a:ext cx="9144000" cy="2252475"/>
          </a:xfrm>
          <a:prstGeom prst="rect">
            <a:avLst/>
          </a:prstGeom>
        </p:spPr>
      </p:pic>
      <p:pic>
        <p:nvPicPr>
          <p:cNvPr id="7" name="Picture 6"/>
          <p:cNvPicPr>
            <a:picLocks noChangeAspect="1"/>
          </p:cNvPicPr>
          <p:nvPr userDrawn="1"/>
        </p:nvPicPr>
        <p:blipFill>
          <a:blip r:embed="rId3" cstate="print"/>
          <a:stretch>
            <a:fillRect/>
          </a:stretch>
        </p:blipFill>
        <p:spPr>
          <a:xfrm>
            <a:off x="0" y="2160751"/>
            <a:ext cx="9144000" cy="337500"/>
          </a:xfrm>
          <a:prstGeom prst="rect">
            <a:avLst/>
          </a:prstGeom>
        </p:spPr>
      </p:pic>
      <p:pic>
        <p:nvPicPr>
          <p:cNvPr id="8" name="Picture 7"/>
          <p:cNvPicPr>
            <a:picLocks noChangeAspect="1"/>
          </p:cNvPicPr>
          <p:nvPr userDrawn="1"/>
        </p:nvPicPr>
        <p:blipFill>
          <a:blip r:embed="rId4" cstate="print"/>
          <a:stretch>
            <a:fillRect/>
          </a:stretch>
        </p:blipFill>
        <p:spPr>
          <a:xfrm>
            <a:off x="2420524" y="2160751"/>
            <a:ext cx="4185001" cy="337500"/>
          </a:xfrm>
          <a:prstGeom prst="rect">
            <a:avLst/>
          </a:prstGeom>
        </p:spPr>
      </p:pic>
      <p:sp>
        <p:nvSpPr>
          <p:cNvPr id="2" name="Title 1"/>
          <p:cNvSpPr>
            <a:spLocks noGrp="1"/>
          </p:cNvSpPr>
          <p:nvPr>
            <p:ph type="ctrTitle"/>
          </p:nvPr>
        </p:nvSpPr>
        <p:spPr>
          <a:xfrm>
            <a:off x="361950" y="336947"/>
            <a:ext cx="6858000" cy="1790700"/>
          </a:xfrm>
        </p:spPr>
        <p:txBody>
          <a:bodyPr anchor="b"/>
          <a:lstStyle>
            <a:lvl1pPr algn="l">
              <a:defRPr sz="4800"/>
            </a:lvl1pPr>
          </a:lstStyle>
          <a:p>
            <a:r>
              <a:rPr lang="en-US" dirty="0"/>
              <a:t>Click to edit Master title style</a:t>
            </a:r>
            <a:endParaRPr lang="sr-Latn-RS" dirty="0"/>
          </a:p>
        </p:txBody>
      </p:sp>
      <p:sp>
        <p:nvSpPr>
          <p:cNvPr id="3" name="Subtitle 2"/>
          <p:cNvSpPr>
            <a:spLocks noGrp="1"/>
          </p:cNvSpPr>
          <p:nvPr>
            <p:ph type="subTitle" idx="1"/>
          </p:nvPr>
        </p:nvSpPr>
        <p:spPr>
          <a:xfrm>
            <a:off x="1143000" y="2701528"/>
            <a:ext cx="6858000" cy="708422"/>
          </a:xfrm>
        </p:spPr>
        <p:txBody>
          <a:bodyPr/>
          <a:lstStyle>
            <a:lvl1pPr marL="0" indent="0" algn="ctr">
              <a:buNone/>
              <a:defRPr lang="sr-Latn-RS" sz="2200" b="1" kern="1200" dirty="0">
                <a:solidFill>
                  <a:srgbClr val="096168"/>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sr-Latn-RS" dirty="0"/>
          </a:p>
        </p:txBody>
      </p:sp>
      <p:pic>
        <p:nvPicPr>
          <p:cNvPr id="9" name="Picture 8"/>
          <p:cNvPicPr>
            <a:picLocks noChangeAspect="1"/>
          </p:cNvPicPr>
          <p:nvPr userDrawn="1"/>
        </p:nvPicPr>
        <p:blipFill>
          <a:blip r:embed="rId5" cstate="print"/>
          <a:stretch>
            <a:fillRect/>
          </a:stretch>
        </p:blipFill>
        <p:spPr>
          <a:xfrm>
            <a:off x="7489371" y="559712"/>
            <a:ext cx="1299029" cy="1299375"/>
          </a:xfrm>
          <a:prstGeom prst="rect">
            <a:avLst/>
          </a:prstGeom>
        </p:spPr>
      </p:pic>
      <p:grpSp>
        <p:nvGrpSpPr>
          <p:cNvPr id="15" name="Group 14"/>
          <p:cNvGrpSpPr/>
          <p:nvPr userDrawn="1"/>
        </p:nvGrpSpPr>
        <p:grpSpPr>
          <a:xfrm>
            <a:off x="495301" y="4122273"/>
            <a:ext cx="7565579" cy="966339"/>
            <a:chOff x="368301" y="5496366"/>
            <a:chExt cx="7565579" cy="1288452"/>
          </a:xfrm>
        </p:grpSpPr>
        <p:pic>
          <p:nvPicPr>
            <p:cNvPr id="12" name="Picture 11"/>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368301" y="5496366"/>
              <a:ext cx="840014" cy="1137232"/>
            </a:xfrm>
            <a:prstGeom prst="rect">
              <a:avLst/>
            </a:prstGeom>
          </p:spPr>
        </p:pic>
        <p:sp>
          <p:nvSpPr>
            <p:cNvPr id="14" name="TextBox 13"/>
            <p:cNvSpPr txBox="1"/>
            <p:nvPr userDrawn="1"/>
          </p:nvSpPr>
          <p:spPr>
            <a:xfrm>
              <a:off x="1202880" y="6210302"/>
              <a:ext cx="6731000" cy="574516"/>
            </a:xfrm>
            <a:prstGeom prst="rect">
              <a:avLst/>
            </a:prstGeom>
            <a:noFill/>
          </p:spPr>
          <p:txBody>
            <a:bodyPr wrap="square" rtlCol="0">
              <a:spAutoFit/>
            </a:bodyPr>
            <a:lstStyle/>
            <a:p>
              <a:r>
                <a:rPr lang="sr-Latn-RS" sz="2200" b="1" kern="1200" baseline="0" dirty="0">
                  <a:solidFill>
                    <a:srgbClr val="096168"/>
                  </a:solidFill>
                  <a:latin typeface="+mn-lt"/>
                  <a:ea typeface="+mn-ea"/>
                  <a:cs typeface="+mn-cs"/>
                </a:rPr>
                <a:t>Odsek za računarsku tehniku i računarske komunikacije</a:t>
              </a:r>
              <a:endParaRPr lang="en-US" sz="2200" b="1" kern="1200" baseline="0" dirty="0">
                <a:solidFill>
                  <a:srgbClr val="096168"/>
                </a:solidFill>
                <a:latin typeface="+mn-lt"/>
                <a:ea typeface="+mn-ea"/>
                <a:cs typeface="+mn-cs"/>
              </a:endParaRPr>
            </a:p>
          </p:txBody>
        </p:sp>
      </p:grpSp>
    </p:spTree>
    <p:extLst>
      <p:ext uri="{BB962C8B-B14F-4D97-AF65-F5344CB8AC3E}">
        <p14:creationId xmlns:p14="http://schemas.microsoft.com/office/powerpoint/2010/main" val="2278188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r-Latn-RS"/>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RS"/>
          </a:p>
        </p:txBody>
      </p:sp>
      <p:sp>
        <p:nvSpPr>
          <p:cNvPr id="4" name="Date Placeholder 3"/>
          <p:cNvSpPr>
            <a:spLocks noGrp="1"/>
          </p:cNvSpPr>
          <p:nvPr>
            <p:ph type="dt" sz="half" idx="10"/>
          </p:nvPr>
        </p:nvSpPr>
        <p:spPr>
          <a:xfrm>
            <a:off x="628650" y="4767264"/>
            <a:ext cx="2057400" cy="273844"/>
          </a:xfrm>
          <a:prstGeom prst="rect">
            <a:avLst/>
          </a:prstGeom>
        </p:spPr>
        <p:txBody>
          <a:bodyPr/>
          <a:lstStyle/>
          <a:p>
            <a:fld id="{BBE8E2CA-13BD-44B9-AD6E-34567930D582}" type="datetimeFigureOut">
              <a:rPr lang="sr-Latn-RS" smtClean="0"/>
              <a:pPr/>
              <a:t>26.8.2020.</a:t>
            </a:fld>
            <a:endParaRPr lang="sr-Latn-RS"/>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p>
            <a:endParaRPr lang="sr-Latn-RS"/>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p>
            <a:fld id="{E016FF0C-4CD0-41CC-A51A-3B867046BBF9}" type="slidenum">
              <a:rPr lang="sr-Latn-RS" smtClean="0"/>
              <a:pPr/>
              <a:t>‹#›</a:t>
            </a:fld>
            <a:endParaRPr lang="sr-Latn-RS"/>
          </a:p>
        </p:txBody>
      </p:sp>
    </p:spTree>
    <p:extLst>
      <p:ext uri="{BB962C8B-B14F-4D97-AF65-F5344CB8AC3E}">
        <p14:creationId xmlns:p14="http://schemas.microsoft.com/office/powerpoint/2010/main" val="154484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4"/>
            <a:ext cx="1971675" cy="4358879"/>
          </a:xfrm>
        </p:spPr>
        <p:txBody>
          <a:bodyPr vert="eaVert"/>
          <a:lstStyle/>
          <a:p>
            <a:r>
              <a:rPr lang="en-US"/>
              <a:t>Click to edit Master title style</a:t>
            </a:r>
            <a:endParaRPr lang="sr-Latn-RS"/>
          </a:p>
        </p:txBody>
      </p:sp>
      <p:sp>
        <p:nvSpPr>
          <p:cNvPr id="3" name="Vertical Text Placeholder 2"/>
          <p:cNvSpPr>
            <a:spLocks noGrp="1"/>
          </p:cNvSpPr>
          <p:nvPr>
            <p:ph type="body" orient="vert" idx="1"/>
          </p:nvPr>
        </p:nvSpPr>
        <p:spPr>
          <a:xfrm>
            <a:off x="628651"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RS"/>
          </a:p>
        </p:txBody>
      </p:sp>
      <p:sp>
        <p:nvSpPr>
          <p:cNvPr id="4" name="Date Placeholder 3"/>
          <p:cNvSpPr>
            <a:spLocks noGrp="1"/>
          </p:cNvSpPr>
          <p:nvPr>
            <p:ph type="dt" sz="half" idx="10"/>
          </p:nvPr>
        </p:nvSpPr>
        <p:spPr>
          <a:xfrm>
            <a:off x="628650" y="4767264"/>
            <a:ext cx="2057400" cy="273844"/>
          </a:xfrm>
          <a:prstGeom prst="rect">
            <a:avLst/>
          </a:prstGeom>
        </p:spPr>
        <p:txBody>
          <a:bodyPr/>
          <a:lstStyle/>
          <a:p>
            <a:fld id="{BBE8E2CA-13BD-44B9-AD6E-34567930D582}" type="datetimeFigureOut">
              <a:rPr lang="sr-Latn-RS" smtClean="0"/>
              <a:pPr/>
              <a:t>26.8.2020.</a:t>
            </a:fld>
            <a:endParaRPr lang="sr-Latn-RS"/>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p>
            <a:endParaRPr lang="sr-Latn-RS"/>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p>
            <a:fld id="{E016FF0C-4CD0-41CC-A51A-3B867046BBF9}" type="slidenum">
              <a:rPr lang="sr-Latn-RS" smtClean="0"/>
              <a:pPr/>
              <a:t>‹#›</a:t>
            </a:fld>
            <a:endParaRPr lang="sr-Latn-RS"/>
          </a:p>
        </p:txBody>
      </p:sp>
    </p:spTree>
    <p:extLst>
      <p:ext uri="{BB962C8B-B14F-4D97-AF65-F5344CB8AC3E}">
        <p14:creationId xmlns:p14="http://schemas.microsoft.com/office/powerpoint/2010/main" val="967735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r-Latn-RS"/>
          </a:p>
        </p:txBody>
      </p:sp>
      <p:sp>
        <p:nvSpPr>
          <p:cNvPr id="3" name="Content Placeholder 2"/>
          <p:cNvSpPr>
            <a:spLocks noGrp="1"/>
          </p:cNvSpPr>
          <p:nvPr>
            <p:ph idx="1"/>
          </p:nvPr>
        </p:nvSpPr>
        <p:spPr/>
        <p:txBody>
          <a:bodyPr/>
          <a:lstStyle>
            <a:lvl1pPr marL="342000" indent="-342000">
              <a:buSzPct val="80000"/>
              <a:defRPr baseline="0">
                <a:solidFill>
                  <a:srgbClr val="096168"/>
                </a:solidFill>
              </a:defRPr>
            </a:lvl1pPr>
            <a:lvl2pPr>
              <a:buSzPct val="80000"/>
              <a:defRPr baseline="0">
                <a:solidFill>
                  <a:srgbClr val="096168"/>
                </a:solidFill>
              </a:defRPr>
            </a:lvl2pPr>
            <a:lvl3pPr>
              <a:buSzPct val="80000"/>
              <a:defRPr baseline="0">
                <a:solidFill>
                  <a:srgbClr val="096168"/>
                </a:solidFill>
              </a:defRPr>
            </a:lvl3pPr>
            <a:lvl4pPr>
              <a:buSzPct val="80000"/>
              <a:defRPr baseline="0">
                <a:solidFill>
                  <a:srgbClr val="096168"/>
                </a:solidFill>
              </a:defRPr>
            </a:lvl4pPr>
            <a:lvl5pPr marL="2088000" indent="-252000">
              <a:buSzPct val="80000"/>
              <a:defRPr baseline="0">
                <a:solidFill>
                  <a:srgbClr val="09616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r-Latn-RS" dirty="0"/>
          </a:p>
        </p:txBody>
      </p:sp>
      <p:sp>
        <p:nvSpPr>
          <p:cNvPr id="4" name="Date Placeholder 3"/>
          <p:cNvSpPr>
            <a:spLocks noGrp="1"/>
          </p:cNvSpPr>
          <p:nvPr>
            <p:ph type="dt" sz="half" idx="10"/>
          </p:nvPr>
        </p:nvSpPr>
        <p:spPr>
          <a:xfrm>
            <a:off x="628650" y="4767264"/>
            <a:ext cx="2057400" cy="273844"/>
          </a:xfrm>
          <a:prstGeom prst="rect">
            <a:avLst/>
          </a:prstGeom>
        </p:spPr>
        <p:txBody>
          <a:bodyPr/>
          <a:lstStyle/>
          <a:p>
            <a:fld id="{BBE8E2CA-13BD-44B9-AD6E-34567930D582}" type="datetimeFigureOut">
              <a:rPr lang="sr-Latn-RS" smtClean="0"/>
              <a:pPr/>
              <a:t>26.8.2020.</a:t>
            </a:fld>
            <a:endParaRPr lang="sr-Latn-RS"/>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p>
            <a:endParaRPr lang="sr-Latn-RS"/>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p>
            <a:fld id="{E016FF0C-4CD0-41CC-A51A-3B867046BBF9}" type="slidenum">
              <a:rPr lang="sr-Latn-RS" smtClean="0"/>
              <a:pPr/>
              <a:t>‹#›</a:t>
            </a:fld>
            <a:endParaRPr lang="sr-Latn-RS"/>
          </a:p>
        </p:txBody>
      </p:sp>
    </p:spTree>
    <p:extLst>
      <p:ext uri="{BB962C8B-B14F-4D97-AF65-F5344CB8AC3E}">
        <p14:creationId xmlns:p14="http://schemas.microsoft.com/office/powerpoint/2010/main" val="2765199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5"/>
            <a:ext cx="7886700" cy="2139553"/>
          </a:xfrm>
        </p:spPr>
        <p:txBody>
          <a:bodyPr anchor="b"/>
          <a:lstStyle>
            <a:lvl1pPr>
              <a:defRPr sz="6000"/>
            </a:lvl1pPr>
          </a:lstStyle>
          <a:p>
            <a:r>
              <a:rPr lang="en-US"/>
              <a:t>Click to edit Master title style</a:t>
            </a:r>
            <a:endParaRPr lang="sr-Latn-RS"/>
          </a:p>
        </p:txBody>
      </p:sp>
      <p:sp>
        <p:nvSpPr>
          <p:cNvPr id="3" name="Text Placeholder 2"/>
          <p:cNvSpPr>
            <a:spLocks noGrp="1"/>
          </p:cNvSpPr>
          <p:nvPr>
            <p:ph type="body" idx="1"/>
          </p:nvPr>
        </p:nvSpPr>
        <p:spPr>
          <a:xfrm>
            <a:off x="623888" y="3442099"/>
            <a:ext cx="7886700" cy="1125140"/>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4767264"/>
            <a:ext cx="2057400" cy="273844"/>
          </a:xfrm>
          <a:prstGeom prst="rect">
            <a:avLst/>
          </a:prstGeom>
        </p:spPr>
        <p:txBody>
          <a:bodyPr/>
          <a:lstStyle/>
          <a:p>
            <a:fld id="{BBE8E2CA-13BD-44B9-AD6E-34567930D582}" type="datetimeFigureOut">
              <a:rPr lang="sr-Latn-RS" smtClean="0"/>
              <a:pPr/>
              <a:t>26.8.2020.</a:t>
            </a:fld>
            <a:endParaRPr lang="sr-Latn-RS"/>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p>
            <a:endParaRPr lang="sr-Latn-RS"/>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p>
            <a:fld id="{E016FF0C-4CD0-41CC-A51A-3B867046BBF9}" type="slidenum">
              <a:rPr lang="sr-Latn-RS" smtClean="0"/>
              <a:pPr/>
              <a:t>‹#›</a:t>
            </a:fld>
            <a:endParaRPr lang="sr-Latn-RS"/>
          </a:p>
        </p:txBody>
      </p:sp>
    </p:spTree>
    <p:extLst>
      <p:ext uri="{BB962C8B-B14F-4D97-AF65-F5344CB8AC3E}">
        <p14:creationId xmlns:p14="http://schemas.microsoft.com/office/powerpoint/2010/main" val="2293059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r-Latn-RS"/>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RS"/>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RS"/>
          </a:p>
        </p:txBody>
      </p:sp>
      <p:sp>
        <p:nvSpPr>
          <p:cNvPr id="5" name="Date Placeholder 4"/>
          <p:cNvSpPr>
            <a:spLocks noGrp="1"/>
          </p:cNvSpPr>
          <p:nvPr>
            <p:ph type="dt" sz="half" idx="10"/>
          </p:nvPr>
        </p:nvSpPr>
        <p:spPr>
          <a:xfrm>
            <a:off x="628650" y="4767264"/>
            <a:ext cx="2057400" cy="273844"/>
          </a:xfrm>
          <a:prstGeom prst="rect">
            <a:avLst/>
          </a:prstGeom>
        </p:spPr>
        <p:txBody>
          <a:bodyPr/>
          <a:lstStyle/>
          <a:p>
            <a:fld id="{BBE8E2CA-13BD-44B9-AD6E-34567930D582}" type="datetimeFigureOut">
              <a:rPr lang="sr-Latn-RS" smtClean="0"/>
              <a:pPr/>
              <a:t>26.8.2020.</a:t>
            </a:fld>
            <a:endParaRPr lang="sr-Latn-RS"/>
          </a:p>
        </p:txBody>
      </p:sp>
      <p:sp>
        <p:nvSpPr>
          <p:cNvPr id="6" name="Footer Placeholder 5"/>
          <p:cNvSpPr>
            <a:spLocks noGrp="1"/>
          </p:cNvSpPr>
          <p:nvPr>
            <p:ph type="ftr" sz="quarter" idx="11"/>
          </p:nvPr>
        </p:nvSpPr>
        <p:spPr>
          <a:xfrm>
            <a:off x="3028950" y="4767264"/>
            <a:ext cx="3086100" cy="273844"/>
          </a:xfrm>
          <a:prstGeom prst="rect">
            <a:avLst/>
          </a:prstGeom>
        </p:spPr>
        <p:txBody>
          <a:bodyPr/>
          <a:lstStyle/>
          <a:p>
            <a:endParaRPr lang="sr-Latn-RS"/>
          </a:p>
        </p:txBody>
      </p:sp>
      <p:sp>
        <p:nvSpPr>
          <p:cNvPr id="7" name="Slide Number Placeholder 6"/>
          <p:cNvSpPr>
            <a:spLocks noGrp="1"/>
          </p:cNvSpPr>
          <p:nvPr>
            <p:ph type="sldNum" sz="quarter" idx="12"/>
          </p:nvPr>
        </p:nvSpPr>
        <p:spPr>
          <a:xfrm>
            <a:off x="6457950" y="4767264"/>
            <a:ext cx="2057400" cy="273844"/>
          </a:xfrm>
          <a:prstGeom prst="rect">
            <a:avLst/>
          </a:prstGeom>
        </p:spPr>
        <p:txBody>
          <a:bodyPr/>
          <a:lstStyle/>
          <a:p>
            <a:fld id="{E016FF0C-4CD0-41CC-A51A-3B867046BBF9}" type="slidenum">
              <a:rPr lang="sr-Latn-RS" smtClean="0"/>
              <a:pPr/>
              <a:t>‹#›</a:t>
            </a:fld>
            <a:endParaRPr lang="sr-Latn-RS"/>
          </a:p>
        </p:txBody>
      </p:sp>
    </p:spTree>
    <p:extLst>
      <p:ext uri="{BB962C8B-B14F-4D97-AF65-F5344CB8AC3E}">
        <p14:creationId xmlns:p14="http://schemas.microsoft.com/office/powerpoint/2010/main" val="1900415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5"/>
            <a:ext cx="7886700" cy="994172"/>
          </a:xfrm>
        </p:spPr>
        <p:txBody>
          <a:bodyPr/>
          <a:lstStyle/>
          <a:p>
            <a:r>
              <a:rPr lang="en-US"/>
              <a:t>Click to edit Master title style</a:t>
            </a:r>
            <a:endParaRPr lang="sr-Latn-RS"/>
          </a:p>
        </p:txBody>
      </p:sp>
      <p:sp>
        <p:nvSpPr>
          <p:cNvPr id="3" name="Text Placeholder 2"/>
          <p:cNvSpPr>
            <a:spLocks noGrp="1"/>
          </p:cNvSpPr>
          <p:nvPr>
            <p:ph type="body" idx="1"/>
          </p:nvPr>
        </p:nvSpPr>
        <p:spPr>
          <a:xfrm>
            <a:off x="629842" y="1260872"/>
            <a:ext cx="3868340"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RS"/>
          </a:p>
        </p:txBody>
      </p:sp>
      <p:sp>
        <p:nvSpPr>
          <p:cNvPr id="5" name="Text Placeholder 4"/>
          <p:cNvSpPr>
            <a:spLocks noGrp="1"/>
          </p:cNvSpPr>
          <p:nvPr>
            <p:ph type="body" sz="quarter" idx="3"/>
          </p:nvPr>
        </p:nvSpPr>
        <p:spPr>
          <a:xfrm>
            <a:off x="4629151" y="1260872"/>
            <a:ext cx="3887391"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1"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RS"/>
          </a:p>
        </p:txBody>
      </p:sp>
      <p:sp>
        <p:nvSpPr>
          <p:cNvPr id="7" name="Date Placeholder 6"/>
          <p:cNvSpPr>
            <a:spLocks noGrp="1"/>
          </p:cNvSpPr>
          <p:nvPr>
            <p:ph type="dt" sz="half" idx="10"/>
          </p:nvPr>
        </p:nvSpPr>
        <p:spPr>
          <a:xfrm>
            <a:off x="628650" y="4767264"/>
            <a:ext cx="2057400" cy="273844"/>
          </a:xfrm>
          <a:prstGeom prst="rect">
            <a:avLst/>
          </a:prstGeom>
        </p:spPr>
        <p:txBody>
          <a:bodyPr/>
          <a:lstStyle/>
          <a:p>
            <a:fld id="{BBE8E2CA-13BD-44B9-AD6E-34567930D582}" type="datetimeFigureOut">
              <a:rPr lang="sr-Latn-RS" smtClean="0"/>
              <a:pPr/>
              <a:t>26.8.2020.</a:t>
            </a:fld>
            <a:endParaRPr lang="sr-Latn-RS"/>
          </a:p>
        </p:txBody>
      </p:sp>
      <p:sp>
        <p:nvSpPr>
          <p:cNvPr id="8" name="Footer Placeholder 7"/>
          <p:cNvSpPr>
            <a:spLocks noGrp="1"/>
          </p:cNvSpPr>
          <p:nvPr>
            <p:ph type="ftr" sz="quarter" idx="11"/>
          </p:nvPr>
        </p:nvSpPr>
        <p:spPr>
          <a:xfrm>
            <a:off x="3028950" y="4767264"/>
            <a:ext cx="3086100" cy="273844"/>
          </a:xfrm>
          <a:prstGeom prst="rect">
            <a:avLst/>
          </a:prstGeom>
        </p:spPr>
        <p:txBody>
          <a:bodyPr/>
          <a:lstStyle/>
          <a:p>
            <a:endParaRPr lang="sr-Latn-RS"/>
          </a:p>
        </p:txBody>
      </p:sp>
      <p:sp>
        <p:nvSpPr>
          <p:cNvPr id="9" name="Slide Number Placeholder 8"/>
          <p:cNvSpPr>
            <a:spLocks noGrp="1"/>
          </p:cNvSpPr>
          <p:nvPr>
            <p:ph type="sldNum" sz="quarter" idx="12"/>
          </p:nvPr>
        </p:nvSpPr>
        <p:spPr>
          <a:xfrm>
            <a:off x="6457950" y="4767264"/>
            <a:ext cx="2057400" cy="273844"/>
          </a:xfrm>
          <a:prstGeom prst="rect">
            <a:avLst/>
          </a:prstGeom>
        </p:spPr>
        <p:txBody>
          <a:bodyPr/>
          <a:lstStyle/>
          <a:p>
            <a:fld id="{E016FF0C-4CD0-41CC-A51A-3B867046BBF9}" type="slidenum">
              <a:rPr lang="sr-Latn-RS" smtClean="0"/>
              <a:pPr/>
              <a:t>‹#›</a:t>
            </a:fld>
            <a:endParaRPr lang="sr-Latn-RS"/>
          </a:p>
        </p:txBody>
      </p:sp>
    </p:spTree>
    <p:extLst>
      <p:ext uri="{BB962C8B-B14F-4D97-AF65-F5344CB8AC3E}">
        <p14:creationId xmlns:p14="http://schemas.microsoft.com/office/powerpoint/2010/main" val="2417536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r-Latn-RS"/>
          </a:p>
        </p:txBody>
      </p:sp>
      <p:sp>
        <p:nvSpPr>
          <p:cNvPr id="3" name="Date Placeholder 2"/>
          <p:cNvSpPr>
            <a:spLocks noGrp="1"/>
          </p:cNvSpPr>
          <p:nvPr>
            <p:ph type="dt" sz="half" idx="10"/>
          </p:nvPr>
        </p:nvSpPr>
        <p:spPr>
          <a:xfrm>
            <a:off x="628650" y="4767264"/>
            <a:ext cx="2057400" cy="273844"/>
          </a:xfrm>
          <a:prstGeom prst="rect">
            <a:avLst/>
          </a:prstGeom>
        </p:spPr>
        <p:txBody>
          <a:bodyPr/>
          <a:lstStyle/>
          <a:p>
            <a:fld id="{BBE8E2CA-13BD-44B9-AD6E-34567930D582}" type="datetimeFigureOut">
              <a:rPr lang="sr-Latn-RS" smtClean="0"/>
              <a:pPr/>
              <a:t>26.8.2020.</a:t>
            </a:fld>
            <a:endParaRPr lang="sr-Latn-RS"/>
          </a:p>
        </p:txBody>
      </p:sp>
      <p:sp>
        <p:nvSpPr>
          <p:cNvPr id="4" name="Footer Placeholder 3"/>
          <p:cNvSpPr>
            <a:spLocks noGrp="1"/>
          </p:cNvSpPr>
          <p:nvPr>
            <p:ph type="ftr" sz="quarter" idx="11"/>
          </p:nvPr>
        </p:nvSpPr>
        <p:spPr>
          <a:xfrm>
            <a:off x="3028950" y="4767264"/>
            <a:ext cx="3086100" cy="273844"/>
          </a:xfrm>
          <a:prstGeom prst="rect">
            <a:avLst/>
          </a:prstGeom>
        </p:spPr>
        <p:txBody>
          <a:bodyPr/>
          <a:lstStyle/>
          <a:p>
            <a:endParaRPr lang="sr-Latn-RS"/>
          </a:p>
        </p:txBody>
      </p:sp>
      <p:sp>
        <p:nvSpPr>
          <p:cNvPr id="5" name="Slide Number Placeholder 4"/>
          <p:cNvSpPr>
            <a:spLocks noGrp="1"/>
          </p:cNvSpPr>
          <p:nvPr>
            <p:ph type="sldNum" sz="quarter" idx="12"/>
          </p:nvPr>
        </p:nvSpPr>
        <p:spPr>
          <a:xfrm>
            <a:off x="6457950" y="4767264"/>
            <a:ext cx="2057400" cy="273844"/>
          </a:xfrm>
          <a:prstGeom prst="rect">
            <a:avLst/>
          </a:prstGeom>
        </p:spPr>
        <p:txBody>
          <a:bodyPr/>
          <a:lstStyle/>
          <a:p>
            <a:fld id="{E016FF0C-4CD0-41CC-A51A-3B867046BBF9}" type="slidenum">
              <a:rPr lang="sr-Latn-RS" smtClean="0"/>
              <a:pPr/>
              <a:t>‹#›</a:t>
            </a:fld>
            <a:endParaRPr lang="sr-Latn-RS"/>
          </a:p>
        </p:txBody>
      </p:sp>
    </p:spTree>
    <p:extLst>
      <p:ext uri="{BB962C8B-B14F-4D97-AF65-F5344CB8AC3E}">
        <p14:creationId xmlns:p14="http://schemas.microsoft.com/office/powerpoint/2010/main" val="4276890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4"/>
            <a:ext cx="2057400" cy="273844"/>
          </a:xfrm>
          <a:prstGeom prst="rect">
            <a:avLst/>
          </a:prstGeom>
        </p:spPr>
        <p:txBody>
          <a:bodyPr/>
          <a:lstStyle/>
          <a:p>
            <a:fld id="{BBE8E2CA-13BD-44B9-AD6E-34567930D582}" type="datetimeFigureOut">
              <a:rPr lang="sr-Latn-RS" smtClean="0"/>
              <a:pPr/>
              <a:t>26.8.2020.</a:t>
            </a:fld>
            <a:endParaRPr lang="sr-Latn-RS"/>
          </a:p>
        </p:txBody>
      </p:sp>
      <p:sp>
        <p:nvSpPr>
          <p:cNvPr id="3" name="Footer Placeholder 2"/>
          <p:cNvSpPr>
            <a:spLocks noGrp="1"/>
          </p:cNvSpPr>
          <p:nvPr>
            <p:ph type="ftr" sz="quarter" idx="11"/>
          </p:nvPr>
        </p:nvSpPr>
        <p:spPr>
          <a:xfrm>
            <a:off x="3028950" y="4767264"/>
            <a:ext cx="3086100" cy="273844"/>
          </a:xfrm>
          <a:prstGeom prst="rect">
            <a:avLst/>
          </a:prstGeom>
        </p:spPr>
        <p:txBody>
          <a:bodyPr/>
          <a:lstStyle/>
          <a:p>
            <a:endParaRPr lang="sr-Latn-RS"/>
          </a:p>
        </p:txBody>
      </p:sp>
      <p:sp>
        <p:nvSpPr>
          <p:cNvPr id="4" name="Slide Number Placeholder 3"/>
          <p:cNvSpPr>
            <a:spLocks noGrp="1"/>
          </p:cNvSpPr>
          <p:nvPr>
            <p:ph type="sldNum" sz="quarter" idx="12"/>
          </p:nvPr>
        </p:nvSpPr>
        <p:spPr>
          <a:xfrm>
            <a:off x="6457950" y="4767264"/>
            <a:ext cx="2057400" cy="273844"/>
          </a:xfrm>
          <a:prstGeom prst="rect">
            <a:avLst/>
          </a:prstGeom>
        </p:spPr>
        <p:txBody>
          <a:bodyPr/>
          <a:lstStyle/>
          <a:p>
            <a:fld id="{E016FF0C-4CD0-41CC-A51A-3B867046BBF9}" type="slidenum">
              <a:rPr lang="sr-Latn-RS" smtClean="0"/>
              <a:pPr/>
              <a:t>‹#›</a:t>
            </a:fld>
            <a:endParaRPr lang="sr-Latn-RS"/>
          </a:p>
        </p:txBody>
      </p:sp>
    </p:spTree>
    <p:extLst>
      <p:ext uri="{BB962C8B-B14F-4D97-AF65-F5344CB8AC3E}">
        <p14:creationId xmlns:p14="http://schemas.microsoft.com/office/powerpoint/2010/main" val="3310655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3200"/>
            </a:lvl1pPr>
          </a:lstStyle>
          <a:p>
            <a:r>
              <a:rPr lang="en-US"/>
              <a:t>Click to edit Master title style</a:t>
            </a:r>
            <a:endParaRPr lang="sr-Latn-RS"/>
          </a:p>
        </p:txBody>
      </p:sp>
      <p:sp>
        <p:nvSpPr>
          <p:cNvPr id="3" name="Content Placeholder 2"/>
          <p:cNvSpPr>
            <a:spLocks noGrp="1"/>
          </p:cNvSpPr>
          <p:nvPr>
            <p:ph idx="1"/>
          </p:nvPr>
        </p:nvSpPr>
        <p:spPr>
          <a:xfrm>
            <a:off x="3887391" y="740570"/>
            <a:ext cx="4629150" cy="36552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R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4767264"/>
            <a:ext cx="2057400" cy="273844"/>
          </a:xfrm>
          <a:prstGeom prst="rect">
            <a:avLst/>
          </a:prstGeom>
        </p:spPr>
        <p:txBody>
          <a:bodyPr/>
          <a:lstStyle/>
          <a:p>
            <a:fld id="{BBE8E2CA-13BD-44B9-AD6E-34567930D582}" type="datetimeFigureOut">
              <a:rPr lang="sr-Latn-RS" smtClean="0"/>
              <a:pPr/>
              <a:t>26.8.2020.</a:t>
            </a:fld>
            <a:endParaRPr lang="sr-Latn-RS"/>
          </a:p>
        </p:txBody>
      </p:sp>
      <p:sp>
        <p:nvSpPr>
          <p:cNvPr id="6" name="Footer Placeholder 5"/>
          <p:cNvSpPr>
            <a:spLocks noGrp="1"/>
          </p:cNvSpPr>
          <p:nvPr>
            <p:ph type="ftr" sz="quarter" idx="11"/>
          </p:nvPr>
        </p:nvSpPr>
        <p:spPr>
          <a:xfrm>
            <a:off x="3028950" y="4767264"/>
            <a:ext cx="3086100" cy="273844"/>
          </a:xfrm>
          <a:prstGeom prst="rect">
            <a:avLst/>
          </a:prstGeom>
        </p:spPr>
        <p:txBody>
          <a:bodyPr/>
          <a:lstStyle/>
          <a:p>
            <a:endParaRPr lang="sr-Latn-RS"/>
          </a:p>
        </p:txBody>
      </p:sp>
      <p:sp>
        <p:nvSpPr>
          <p:cNvPr id="7" name="Slide Number Placeholder 6"/>
          <p:cNvSpPr>
            <a:spLocks noGrp="1"/>
          </p:cNvSpPr>
          <p:nvPr>
            <p:ph type="sldNum" sz="quarter" idx="12"/>
          </p:nvPr>
        </p:nvSpPr>
        <p:spPr>
          <a:xfrm>
            <a:off x="6457950" y="4767264"/>
            <a:ext cx="2057400" cy="273844"/>
          </a:xfrm>
          <a:prstGeom prst="rect">
            <a:avLst/>
          </a:prstGeom>
        </p:spPr>
        <p:txBody>
          <a:bodyPr/>
          <a:lstStyle/>
          <a:p>
            <a:fld id="{E016FF0C-4CD0-41CC-A51A-3B867046BBF9}" type="slidenum">
              <a:rPr lang="sr-Latn-RS" smtClean="0"/>
              <a:pPr/>
              <a:t>‹#›</a:t>
            </a:fld>
            <a:endParaRPr lang="sr-Latn-RS"/>
          </a:p>
        </p:txBody>
      </p:sp>
    </p:spTree>
    <p:extLst>
      <p:ext uri="{BB962C8B-B14F-4D97-AF65-F5344CB8AC3E}">
        <p14:creationId xmlns:p14="http://schemas.microsoft.com/office/powerpoint/2010/main" val="3130307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3200"/>
            </a:lvl1pPr>
          </a:lstStyle>
          <a:p>
            <a:r>
              <a:rPr lang="en-US"/>
              <a:t>Click to edit Master title style</a:t>
            </a:r>
            <a:endParaRPr lang="sr-Latn-RS"/>
          </a:p>
        </p:txBody>
      </p:sp>
      <p:sp>
        <p:nvSpPr>
          <p:cNvPr id="3" name="Picture Placeholder 2"/>
          <p:cNvSpPr>
            <a:spLocks noGrp="1"/>
          </p:cNvSpPr>
          <p:nvPr>
            <p:ph type="pic" idx="1"/>
          </p:nvPr>
        </p:nvSpPr>
        <p:spPr>
          <a:xfrm>
            <a:off x="3887391" y="740570"/>
            <a:ext cx="4629150" cy="36552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r-Latn-R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4767264"/>
            <a:ext cx="2057400" cy="273844"/>
          </a:xfrm>
          <a:prstGeom prst="rect">
            <a:avLst/>
          </a:prstGeom>
        </p:spPr>
        <p:txBody>
          <a:bodyPr/>
          <a:lstStyle/>
          <a:p>
            <a:fld id="{BBE8E2CA-13BD-44B9-AD6E-34567930D582}" type="datetimeFigureOut">
              <a:rPr lang="sr-Latn-RS" smtClean="0"/>
              <a:pPr/>
              <a:t>26.8.2020.</a:t>
            </a:fld>
            <a:endParaRPr lang="sr-Latn-RS"/>
          </a:p>
        </p:txBody>
      </p:sp>
      <p:sp>
        <p:nvSpPr>
          <p:cNvPr id="6" name="Footer Placeholder 5"/>
          <p:cNvSpPr>
            <a:spLocks noGrp="1"/>
          </p:cNvSpPr>
          <p:nvPr>
            <p:ph type="ftr" sz="quarter" idx="11"/>
          </p:nvPr>
        </p:nvSpPr>
        <p:spPr>
          <a:xfrm>
            <a:off x="3028950" y="4767264"/>
            <a:ext cx="3086100" cy="273844"/>
          </a:xfrm>
          <a:prstGeom prst="rect">
            <a:avLst/>
          </a:prstGeom>
        </p:spPr>
        <p:txBody>
          <a:bodyPr/>
          <a:lstStyle/>
          <a:p>
            <a:endParaRPr lang="sr-Latn-RS"/>
          </a:p>
        </p:txBody>
      </p:sp>
      <p:sp>
        <p:nvSpPr>
          <p:cNvPr id="7" name="Slide Number Placeholder 6"/>
          <p:cNvSpPr>
            <a:spLocks noGrp="1"/>
          </p:cNvSpPr>
          <p:nvPr>
            <p:ph type="sldNum" sz="quarter" idx="12"/>
          </p:nvPr>
        </p:nvSpPr>
        <p:spPr>
          <a:xfrm>
            <a:off x="6457950" y="4767264"/>
            <a:ext cx="2057400" cy="273844"/>
          </a:xfrm>
          <a:prstGeom prst="rect">
            <a:avLst/>
          </a:prstGeom>
        </p:spPr>
        <p:txBody>
          <a:bodyPr/>
          <a:lstStyle/>
          <a:p>
            <a:fld id="{E016FF0C-4CD0-41CC-A51A-3B867046BBF9}" type="slidenum">
              <a:rPr lang="sr-Latn-RS" smtClean="0"/>
              <a:pPr/>
              <a:t>‹#›</a:t>
            </a:fld>
            <a:endParaRPr lang="sr-Latn-RS"/>
          </a:p>
        </p:txBody>
      </p:sp>
    </p:spTree>
    <p:extLst>
      <p:ext uri="{BB962C8B-B14F-4D97-AF65-F5344CB8AC3E}">
        <p14:creationId xmlns:p14="http://schemas.microsoft.com/office/powerpoint/2010/main" val="2079356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13" cstate="print"/>
          <a:stretch>
            <a:fillRect/>
          </a:stretch>
        </p:blipFill>
        <p:spPr>
          <a:xfrm>
            <a:off x="0" y="1"/>
            <a:ext cx="9144000" cy="759737"/>
          </a:xfrm>
          <a:prstGeom prst="rect">
            <a:avLst/>
          </a:prstGeom>
        </p:spPr>
      </p:pic>
      <p:sp>
        <p:nvSpPr>
          <p:cNvPr id="2" name="Title Placeholder 1"/>
          <p:cNvSpPr>
            <a:spLocks noGrp="1"/>
          </p:cNvSpPr>
          <p:nvPr>
            <p:ph type="title"/>
          </p:nvPr>
        </p:nvSpPr>
        <p:spPr>
          <a:xfrm>
            <a:off x="504825" y="123826"/>
            <a:ext cx="6877050" cy="514350"/>
          </a:xfrm>
          <a:prstGeom prst="rect">
            <a:avLst/>
          </a:prstGeom>
        </p:spPr>
        <p:txBody>
          <a:bodyPr vert="horz" lIns="91440" tIns="45720" rIns="91440" bIns="45720" rtlCol="0" anchor="ctr">
            <a:noAutofit/>
          </a:bodyPr>
          <a:lstStyle/>
          <a:p>
            <a:r>
              <a:rPr lang="en-US" dirty="0"/>
              <a:t>Click to edit Master title style</a:t>
            </a:r>
            <a:endParaRPr lang="sr-Latn-R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r-Latn-RS" dirty="0"/>
          </a:p>
        </p:txBody>
      </p:sp>
      <p:pic>
        <p:nvPicPr>
          <p:cNvPr id="9" name="Picture 8"/>
          <p:cNvPicPr>
            <a:picLocks noChangeAspect="1"/>
          </p:cNvPicPr>
          <p:nvPr userDrawn="1"/>
        </p:nvPicPr>
        <p:blipFill>
          <a:blip r:embed="rId14" cstate="print"/>
          <a:stretch>
            <a:fillRect/>
          </a:stretch>
        </p:blipFill>
        <p:spPr>
          <a:xfrm>
            <a:off x="7953829" y="67927"/>
            <a:ext cx="646233" cy="623590"/>
          </a:xfrm>
          <a:prstGeom prst="rect">
            <a:avLst/>
          </a:prstGeom>
        </p:spPr>
      </p:pic>
    </p:spTree>
    <p:extLst>
      <p:ext uri="{BB962C8B-B14F-4D97-AF65-F5344CB8AC3E}">
        <p14:creationId xmlns:p14="http://schemas.microsoft.com/office/powerpoint/2010/main" val="3169482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lang="sr-Latn-RS" sz="4400" b="1" kern="1200" dirty="0">
          <a:solidFill>
            <a:schemeClr val="bg1"/>
          </a:solidFill>
          <a:effectLst>
            <a:outerShdw blurRad="38100" dist="38100" dir="2700000" algn="tl">
              <a:srgbClr val="000000">
                <a:alpha val="43137"/>
              </a:srgbClr>
            </a:outerShdw>
          </a:effectLst>
          <a:latin typeface="+mn-lt"/>
          <a:ea typeface="+mj-ea"/>
          <a:cs typeface="+mj-cs"/>
        </a:defRPr>
      </a:lvl1pPr>
    </p:titleStyle>
    <p:bodyStyle>
      <a:lvl1pPr marL="228600" indent="-228600" algn="l" defTabSz="914400" rtl="0" eaLnBrk="1" latinLnBrk="0" hangingPunct="1">
        <a:lnSpc>
          <a:spcPct val="90000"/>
        </a:lnSpc>
        <a:spcBef>
          <a:spcPts val="1000"/>
        </a:spcBef>
        <a:buFont typeface="Wingdings" pitchFamily="2" charset="2"/>
        <a:buChar char="q"/>
        <a:defRPr sz="2800" kern="1200" baseline="0">
          <a:solidFill>
            <a:srgbClr val="096168"/>
          </a:solidFill>
          <a:latin typeface="+mn-lt"/>
          <a:ea typeface="+mn-ea"/>
          <a:cs typeface="+mn-cs"/>
        </a:defRPr>
      </a:lvl1pPr>
      <a:lvl2pPr marL="685800" indent="-228600" algn="l" defTabSz="914400" rtl="0" eaLnBrk="1" latinLnBrk="0" hangingPunct="1">
        <a:lnSpc>
          <a:spcPct val="90000"/>
        </a:lnSpc>
        <a:spcBef>
          <a:spcPts val="500"/>
        </a:spcBef>
        <a:buFont typeface="Courier New" pitchFamily="49" charset="0"/>
        <a:buChar char="o"/>
        <a:defRPr sz="2400" kern="1200" baseline="0">
          <a:solidFill>
            <a:srgbClr val="096168"/>
          </a:solidFill>
          <a:latin typeface="+mn-lt"/>
          <a:ea typeface="+mn-ea"/>
          <a:cs typeface="+mn-cs"/>
        </a:defRPr>
      </a:lvl2pPr>
      <a:lvl3pPr marL="1143000" indent="-228600" algn="l" defTabSz="914400" rtl="0" eaLnBrk="1" latinLnBrk="0" hangingPunct="1">
        <a:lnSpc>
          <a:spcPct val="90000"/>
        </a:lnSpc>
        <a:spcBef>
          <a:spcPts val="500"/>
        </a:spcBef>
        <a:buFont typeface="Wingdings" pitchFamily="2" charset="2"/>
        <a:buChar char="§"/>
        <a:defRPr sz="2000" kern="1200" baseline="0">
          <a:solidFill>
            <a:srgbClr val="096168"/>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96168"/>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9616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r-Cyrl-RS" sz="3600" dirty="0"/>
              <a:t>Једно решење система за праћење пажње возача уз помоћ обраде слика моделима машинског учења</a:t>
            </a:r>
            <a:endParaRPr lang="en-US" sz="3600" dirty="0"/>
          </a:p>
        </p:txBody>
      </p:sp>
      <p:sp>
        <p:nvSpPr>
          <p:cNvPr id="3" name="Subtitle 2"/>
          <p:cNvSpPr>
            <a:spLocks noGrp="1"/>
          </p:cNvSpPr>
          <p:nvPr>
            <p:ph type="subTitle" idx="1"/>
          </p:nvPr>
        </p:nvSpPr>
        <p:spPr>
          <a:xfrm>
            <a:off x="1143000" y="2661643"/>
            <a:ext cx="6858000" cy="708422"/>
          </a:xfrm>
        </p:spPr>
        <p:txBody>
          <a:bodyPr>
            <a:normAutofit fontScale="92500" lnSpcReduction="20000"/>
          </a:bodyPr>
          <a:lstStyle/>
          <a:p>
            <a:r>
              <a:rPr lang="sr-Cyrl-RS" dirty="0"/>
              <a:t>Аутор: Алекса Арсић</a:t>
            </a:r>
          </a:p>
          <a:p>
            <a:r>
              <a:rPr lang="sr-Cyrl-RS" dirty="0"/>
              <a:t>Ментор: </a:t>
            </a:r>
            <a:r>
              <a:rPr lang="sr-Cyrl-RS" dirty="0" err="1"/>
              <a:t>доц</a:t>
            </a:r>
            <a:r>
              <a:rPr lang="sr-Cyrl-RS" dirty="0"/>
              <a:t>. др Богдан Павковић</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C118890-B1DC-43E8-AA82-21D5C482B31E}"/>
              </a:ext>
            </a:extLst>
          </p:cNvPr>
          <p:cNvPicPr/>
          <p:nvPr/>
        </p:nvPicPr>
        <p:blipFill>
          <a:blip r:embed="rId3"/>
          <a:stretch>
            <a:fillRect/>
          </a:stretch>
        </p:blipFill>
        <p:spPr>
          <a:xfrm>
            <a:off x="849981" y="1354859"/>
            <a:ext cx="7444038" cy="3549650"/>
          </a:xfrm>
          <a:prstGeom prst="rect">
            <a:avLst/>
          </a:prstGeom>
        </p:spPr>
      </p:pic>
      <p:sp>
        <p:nvSpPr>
          <p:cNvPr id="2" name="Title 1">
            <a:extLst>
              <a:ext uri="{FF2B5EF4-FFF2-40B4-BE49-F238E27FC236}">
                <a16:creationId xmlns:a16="http://schemas.microsoft.com/office/drawing/2014/main" id="{B1E6D6DA-4B32-4540-B625-C8B7A6AA4A49}"/>
              </a:ext>
            </a:extLst>
          </p:cNvPr>
          <p:cNvSpPr>
            <a:spLocks noGrp="1"/>
          </p:cNvSpPr>
          <p:nvPr>
            <p:ph type="title"/>
          </p:nvPr>
        </p:nvSpPr>
        <p:spPr/>
        <p:txBody>
          <a:bodyPr/>
          <a:lstStyle/>
          <a:p>
            <a:r>
              <a:rPr lang="sr-Cyrl-RS" dirty="0"/>
              <a:t>Решење проблема</a:t>
            </a:r>
          </a:p>
        </p:txBody>
      </p:sp>
      <p:sp>
        <p:nvSpPr>
          <p:cNvPr id="5" name="Content Placeholder 2">
            <a:extLst>
              <a:ext uri="{FF2B5EF4-FFF2-40B4-BE49-F238E27FC236}">
                <a16:creationId xmlns:a16="http://schemas.microsoft.com/office/drawing/2014/main" id="{4472A45E-ED95-440B-B891-8F6417CCAABA}"/>
              </a:ext>
            </a:extLst>
          </p:cNvPr>
          <p:cNvSpPr txBox="1">
            <a:spLocks/>
          </p:cNvSpPr>
          <p:nvPr/>
        </p:nvSpPr>
        <p:spPr>
          <a:xfrm>
            <a:off x="628650" y="939998"/>
            <a:ext cx="7886700" cy="514350"/>
          </a:xfrm>
          <a:prstGeom prst="rect">
            <a:avLst/>
          </a:prstGeom>
        </p:spPr>
        <p:txBody>
          <a:bodyPr vert="horz" lIns="91440" tIns="45720" rIns="91440" bIns="45720" rtlCol="0">
            <a:normAutofit/>
          </a:bodyPr>
          <a:lstStyle>
            <a:lvl1pPr marL="342000" indent="-342000" algn="l" defTabSz="914400" rtl="0" eaLnBrk="1" latinLnBrk="0" hangingPunct="1">
              <a:lnSpc>
                <a:spcPct val="90000"/>
              </a:lnSpc>
              <a:spcBef>
                <a:spcPts val="1000"/>
              </a:spcBef>
              <a:buSzPct val="80000"/>
              <a:buFont typeface="Wingdings" pitchFamily="2" charset="2"/>
              <a:buChar char="q"/>
              <a:defRPr sz="2800" kern="1200" baseline="0">
                <a:solidFill>
                  <a:srgbClr val="096168"/>
                </a:solidFill>
                <a:latin typeface="+mn-lt"/>
                <a:ea typeface="+mn-ea"/>
                <a:cs typeface="+mn-cs"/>
              </a:defRPr>
            </a:lvl1pPr>
            <a:lvl2pPr marL="685800" indent="-228600" algn="l" defTabSz="914400" rtl="0" eaLnBrk="1" latinLnBrk="0" hangingPunct="1">
              <a:lnSpc>
                <a:spcPct val="90000"/>
              </a:lnSpc>
              <a:spcBef>
                <a:spcPts val="500"/>
              </a:spcBef>
              <a:buSzPct val="80000"/>
              <a:buFont typeface="Courier New" pitchFamily="49" charset="0"/>
              <a:buChar char="o"/>
              <a:defRPr sz="2400" kern="1200" baseline="0">
                <a:solidFill>
                  <a:srgbClr val="096168"/>
                </a:solidFill>
                <a:latin typeface="+mn-lt"/>
                <a:ea typeface="+mn-ea"/>
                <a:cs typeface="+mn-cs"/>
              </a:defRPr>
            </a:lvl2pPr>
            <a:lvl3pPr marL="1143000" indent="-228600" algn="l" defTabSz="914400" rtl="0" eaLnBrk="1" latinLnBrk="0" hangingPunct="1">
              <a:lnSpc>
                <a:spcPct val="90000"/>
              </a:lnSpc>
              <a:spcBef>
                <a:spcPts val="500"/>
              </a:spcBef>
              <a:buSzPct val="80000"/>
              <a:buFont typeface="Wingdings" pitchFamily="2" charset="2"/>
              <a:buChar char="§"/>
              <a:defRPr sz="2000" kern="1200" baseline="0">
                <a:solidFill>
                  <a:srgbClr val="096168"/>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4pPr>
            <a:lvl5pPr marL="2088000" indent="-2520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r-Cyrl-RS" dirty="0"/>
              <a:t>Апликација за праћење пажње возача</a:t>
            </a:r>
          </a:p>
        </p:txBody>
      </p:sp>
    </p:spTree>
    <p:extLst>
      <p:ext uri="{BB962C8B-B14F-4D97-AF65-F5344CB8AC3E}">
        <p14:creationId xmlns:p14="http://schemas.microsoft.com/office/powerpoint/2010/main" val="521726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8CD89-321D-4F43-8684-6EEA866B38C8}"/>
              </a:ext>
            </a:extLst>
          </p:cNvPr>
          <p:cNvSpPr>
            <a:spLocks noGrp="1"/>
          </p:cNvSpPr>
          <p:nvPr>
            <p:ph type="title"/>
          </p:nvPr>
        </p:nvSpPr>
        <p:spPr/>
        <p:txBody>
          <a:bodyPr/>
          <a:lstStyle/>
          <a:p>
            <a:r>
              <a:rPr lang="sr-Cyrl-RS"/>
              <a:t>Решење проблема</a:t>
            </a:r>
          </a:p>
        </p:txBody>
      </p:sp>
      <p:pic>
        <p:nvPicPr>
          <p:cNvPr id="4" name="Picture 3">
            <a:extLst>
              <a:ext uri="{FF2B5EF4-FFF2-40B4-BE49-F238E27FC236}">
                <a16:creationId xmlns:a16="http://schemas.microsoft.com/office/drawing/2014/main" id="{0E09F0D0-80E8-42B2-B26A-95E95262D4F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113915" y="1485900"/>
            <a:ext cx="4916170" cy="3657600"/>
          </a:xfrm>
          <a:prstGeom prst="rect">
            <a:avLst/>
          </a:prstGeom>
          <a:noFill/>
          <a:ln>
            <a:noFill/>
          </a:ln>
        </p:spPr>
      </p:pic>
      <p:sp>
        <p:nvSpPr>
          <p:cNvPr id="6" name="Content Placeholder 2">
            <a:extLst>
              <a:ext uri="{FF2B5EF4-FFF2-40B4-BE49-F238E27FC236}">
                <a16:creationId xmlns:a16="http://schemas.microsoft.com/office/drawing/2014/main" id="{7C44D827-A63A-461C-ABA1-660EF4863956}"/>
              </a:ext>
            </a:extLst>
          </p:cNvPr>
          <p:cNvSpPr txBox="1">
            <a:spLocks/>
          </p:cNvSpPr>
          <p:nvPr/>
        </p:nvSpPr>
        <p:spPr>
          <a:xfrm>
            <a:off x="628650" y="939998"/>
            <a:ext cx="7886700" cy="514350"/>
          </a:xfrm>
          <a:prstGeom prst="rect">
            <a:avLst/>
          </a:prstGeom>
        </p:spPr>
        <p:txBody>
          <a:bodyPr vert="horz" lIns="91440" tIns="45720" rIns="91440" bIns="45720" rtlCol="0">
            <a:normAutofit/>
          </a:bodyPr>
          <a:lstStyle>
            <a:lvl1pPr marL="342000" indent="-342000" algn="l" defTabSz="914400" rtl="0" eaLnBrk="1" latinLnBrk="0" hangingPunct="1">
              <a:lnSpc>
                <a:spcPct val="90000"/>
              </a:lnSpc>
              <a:spcBef>
                <a:spcPts val="1000"/>
              </a:spcBef>
              <a:buSzPct val="80000"/>
              <a:buFont typeface="Wingdings" pitchFamily="2" charset="2"/>
              <a:buChar char="q"/>
              <a:defRPr sz="2800" kern="1200" baseline="0">
                <a:solidFill>
                  <a:srgbClr val="096168"/>
                </a:solidFill>
                <a:latin typeface="+mn-lt"/>
                <a:ea typeface="+mn-ea"/>
                <a:cs typeface="+mn-cs"/>
              </a:defRPr>
            </a:lvl1pPr>
            <a:lvl2pPr marL="685800" indent="-228600" algn="l" defTabSz="914400" rtl="0" eaLnBrk="1" latinLnBrk="0" hangingPunct="1">
              <a:lnSpc>
                <a:spcPct val="90000"/>
              </a:lnSpc>
              <a:spcBef>
                <a:spcPts val="500"/>
              </a:spcBef>
              <a:buSzPct val="80000"/>
              <a:buFont typeface="Courier New" pitchFamily="49" charset="0"/>
              <a:buChar char="o"/>
              <a:defRPr sz="2400" kern="1200" baseline="0">
                <a:solidFill>
                  <a:srgbClr val="096168"/>
                </a:solidFill>
                <a:latin typeface="+mn-lt"/>
                <a:ea typeface="+mn-ea"/>
                <a:cs typeface="+mn-cs"/>
              </a:defRPr>
            </a:lvl2pPr>
            <a:lvl3pPr marL="1143000" indent="-228600" algn="l" defTabSz="914400" rtl="0" eaLnBrk="1" latinLnBrk="0" hangingPunct="1">
              <a:lnSpc>
                <a:spcPct val="90000"/>
              </a:lnSpc>
              <a:spcBef>
                <a:spcPts val="500"/>
              </a:spcBef>
              <a:buSzPct val="80000"/>
              <a:buFont typeface="Wingdings" pitchFamily="2" charset="2"/>
              <a:buChar char="§"/>
              <a:defRPr sz="2000" kern="1200" baseline="0">
                <a:solidFill>
                  <a:srgbClr val="096168"/>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4pPr>
            <a:lvl5pPr marL="2088000" indent="-2520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r-Cyrl-RS" dirty="0"/>
              <a:t>Апликација за праћење пажње возача</a:t>
            </a:r>
          </a:p>
        </p:txBody>
      </p:sp>
    </p:spTree>
    <p:extLst>
      <p:ext uri="{BB962C8B-B14F-4D97-AF65-F5344CB8AC3E}">
        <p14:creationId xmlns:p14="http://schemas.microsoft.com/office/powerpoint/2010/main" val="3404147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DE02E-7B8B-4246-B9BB-C40783D99572}"/>
              </a:ext>
            </a:extLst>
          </p:cNvPr>
          <p:cNvSpPr>
            <a:spLocks noGrp="1"/>
          </p:cNvSpPr>
          <p:nvPr>
            <p:ph type="title"/>
          </p:nvPr>
        </p:nvSpPr>
        <p:spPr/>
        <p:txBody>
          <a:bodyPr/>
          <a:lstStyle/>
          <a:p>
            <a:r>
              <a:rPr lang="sr-Cyrl-RS" dirty="0"/>
              <a:t>Евалуација</a:t>
            </a:r>
          </a:p>
        </p:txBody>
      </p:sp>
      <p:graphicFrame>
        <p:nvGraphicFramePr>
          <p:cNvPr id="4" name="Content Placeholder 3">
            <a:extLst>
              <a:ext uri="{FF2B5EF4-FFF2-40B4-BE49-F238E27FC236}">
                <a16:creationId xmlns:a16="http://schemas.microsoft.com/office/drawing/2014/main" id="{C6AB3F74-3AAB-4C99-BB33-0A00E9134757}"/>
              </a:ext>
            </a:extLst>
          </p:cNvPr>
          <p:cNvGraphicFramePr>
            <a:graphicFrameLocks noGrp="1"/>
          </p:cNvGraphicFramePr>
          <p:nvPr>
            <p:ph idx="1"/>
            <p:extLst>
              <p:ext uri="{D42A27DB-BD31-4B8C-83A1-F6EECF244321}">
                <p14:modId xmlns:p14="http://schemas.microsoft.com/office/powerpoint/2010/main" val="3697913266"/>
              </p:ext>
            </p:extLst>
          </p:nvPr>
        </p:nvGraphicFramePr>
        <p:xfrm>
          <a:off x="628650" y="1431893"/>
          <a:ext cx="4624994" cy="3185611"/>
        </p:xfrm>
        <a:graphic>
          <a:graphicData uri="http://schemas.openxmlformats.org/drawingml/2006/table">
            <a:tbl>
              <a:tblPr firstRow="1" firstCol="1" bandRow="1">
                <a:tableStyleId>{5C22544A-7EE6-4342-B048-85BDC9FD1C3A}</a:tableStyleId>
              </a:tblPr>
              <a:tblGrid>
                <a:gridCol w="2312497">
                  <a:extLst>
                    <a:ext uri="{9D8B030D-6E8A-4147-A177-3AD203B41FA5}">
                      <a16:colId xmlns:a16="http://schemas.microsoft.com/office/drawing/2014/main" val="3669717309"/>
                    </a:ext>
                  </a:extLst>
                </a:gridCol>
                <a:gridCol w="2312497">
                  <a:extLst>
                    <a:ext uri="{9D8B030D-6E8A-4147-A177-3AD203B41FA5}">
                      <a16:colId xmlns:a16="http://schemas.microsoft.com/office/drawing/2014/main" val="4223844274"/>
                    </a:ext>
                  </a:extLst>
                </a:gridCol>
              </a:tblGrid>
              <a:tr h="0">
                <a:tc>
                  <a:txBody>
                    <a:bodyPr/>
                    <a:lstStyle/>
                    <a:p>
                      <a:pPr marL="0" marR="0" indent="0" algn="ctr">
                        <a:lnSpc>
                          <a:spcPct val="150000"/>
                        </a:lnSpc>
                        <a:spcBef>
                          <a:spcPts val="0"/>
                        </a:spcBef>
                        <a:spcAft>
                          <a:spcPts val="0"/>
                        </a:spcAft>
                      </a:pPr>
                      <a:r>
                        <a:rPr lang="sr-Cyrl-RS" sz="1200">
                          <a:effectLst/>
                        </a:rPr>
                        <a:t>Параметар</a:t>
                      </a:r>
                      <a:endParaRPr lang="sr-Cyrl-R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sr-Cyrl-RS" sz="1200">
                          <a:effectLst/>
                        </a:rPr>
                        <a:t>Тачност </a:t>
                      </a:r>
                      <a:r>
                        <a:rPr lang="en-US" sz="1200">
                          <a:effectLst/>
                        </a:rPr>
                        <a:t>[%]</a:t>
                      </a:r>
                      <a:endParaRPr lang="sr-Cyrl-R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811233350"/>
                  </a:ext>
                </a:extLst>
              </a:tr>
              <a:tr h="0">
                <a:tc>
                  <a:txBody>
                    <a:bodyPr/>
                    <a:lstStyle/>
                    <a:p>
                      <a:pPr marL="0" marR="0" indent="0" algn="ctr">
                        <a:lnSpc>
                          <a:spcPct val="150000"/>
                        </a:lnSpc>
                        <a:spcBef>
                          <a:spcPts val="0"/>
                        </a:spcBef>
                        <a:spcAft>
                          <a:spcPts val="0"/>
                        </a:spcAft>
                      </a:pPr>
                      <a:r>
                        <a:rPr lang="en-US" sz="1200" i="1" dirty="0" err="1">
                          <a:effectLst/>
                        </a:rPr>
                        <a:t>noFace</a:t>
                      </a:r>
                      <a:endParaRPr lang="sr-Cyrl-RS" sz="1200" i="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sr-Cyrl-RS" sz="1200">
                          <a:effectLst/>
                        </a:rPr>
                        <a:t>100</a:t>
                      </a:r>
                      <a:endParaRPr lang="sr-Cyrl-R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80312391"/>
                  </a:ext>
                </a:extLst>
              </a:tr>
              <a:tr h="0">
                <a:tc>
                  <a:txBody>
                    <a:bodyPr/>
                    <a:lstStyle/>
                    <a:p>
                      <a:pPr marL="0" marR="0" indent="0" algn="ctr">
                        <a:lnSpc>
                          <a:spcPct val="150000"/>
                        </a:lnSpc>
                        <a:spcBef>
                          <a:spcPts val="0"/>
                        </a:spcBef>
                        <a:spcAft>
                          <a:spcPts val="0"/>
                        </a:spcAft>
                      </a:pPr>
                      <a:r>
                        <a:rPr lang="en-US" sz="1200" i="1" dirty="0">
                          <a:effectLst/>
                        </a:rPr>
                        <a:t>Face x </a:t>
                      </a:r>
                      <a:r>
                        <a:rPr lang="sr-Cyrl-RS" sz="1200" dirty="0">
                          <a:effectLst/>
                        </a:rPr>
                        <a:t>координата</a:t>
                      </a:r>
                      <a:endParaRPr lang="sr-Cyrl-R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sr-Cyrl-RS" sz="1200">
                          <a:effectLst/>
                        </a:rPr>
                        <a:t>91</a:t>
                      </a:r>
                      <a:r>
                        <a:rPr lang="en-US" sz="1200">
                          <a:effectLst/>
                        </a:rPr>
                        <a:t>.19</a:t>
                      </a:r>
                      <a:endParaRPr lang="sr-Cyrl-R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677267506"/>
                  </a:ext>
                </a:extLst>
              </a:tr>
              <a:tr h="0">
                <a:tc>
                  <a:txBody>
                    <a:bodyPr/>
                    <a:lstStyle/>
                    <a:p>
                      <a:pPr marL="0" marR="0" indent="0" algn="ctr">
                        <a:lnSpc>
                          <a:spcPct val="150000"/>
                        </a:lnSpc>
                        <a:spcBef>
                          <a:spcPts val="0"/>
                        </a:spcBef>
                        <a:spcAft>
                          <a:spcPts val="0"/>
                        </a:spcAft>
                      </a:pPr>
                      <a:r>
                        <a:rPr lang="en-US" sz="1200" i="1" dirty="0">
                          <a:effectLst/>
                        </a:rPr>
                        <a:t>Face y </a:t>
                      </a:r>
                      <a:r>
                        <a:rPr lang="sr-Cyrl-RS" sz="1200" dirty="0">
                          <a:effectLst/>
                        </a:rPr>
                        <a:t>координата</a:t>
                      </a:r>
                      <a:endParaRPr lang="sr-Cyrl-R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sr-Cyrl-RS" sz="1200">
                          <a:effectLst/>
                        </a:rPr>
                        <a:t>98</a:t>
                      </a:r>
                      <a:r>
                        <a:rPr lang="en-US" sz="1200">
                          <a:effectLst/>
                        </a:rPr>
                        <a:t>.72</a:t>
                      </a:r>
                      <a:endParaRPr lang="sr-Cyrl-R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374883152"/>
                  </a:ext>
                </a:extLst>
              </a:tr>
              <a:tr h="0">
                <a:tc>
                  <a:txBody>
                    <a:bodyPr/>
                    <a:lstStyle/>
                    <a:p>
                      <a:pPr marL="0" marR="0" indent="0" algn="ctr">
                        <a:lnSpc>
                          <a:spcPct val="150000"/>
                        </a:lnSpc>
                        <a:spcBef>
                          <a:spcPts val="0"/>
                        </a:spcBef>
                        <a:spcAft>
                          <a:spcPts val="0"/>
                        </a:spcAft>
                      </a:pPr>
                      <a:r>
                        <a:rPr lang="en-US" sz="1200" i="1" dirty="0">
                          <a:effectLst/>
                        </a:rPr>
                        <a:t>Left eye x </a:t>
                      </a:r>
                      <a:r>
                        <a:rPr lang="sr-Cyrl-RS" sz="1200" dirty="0">
                          <a:effectLst/>
                        </a:rPr>
                        <a:t>координата</a:t>
                      </a:r>
                      <a:endParaRPr lang="sr-Cyrl-R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sr-Cyrl-RS" sz="1200">
                          <a:effectLst/>
                        </a:rPr>
                        <a:t>73</a:t>
                      </a:r>
                      <a:r>
                        <a:rPr lang="en-US" sz="1200">
                          <a:effectLst/>
                        </a:rPr>
                        <a:t>.64</a:t>
                      </a:r>
                      <a:endParaRPr lang="sr-Cyrl-R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3886642"/>
                  </a:ext>
                </a:extLst>
              </a:tr>
              <a:tr h="0">
                <a:tc>
                  <a:txBody>
                    <a:bodyPr/>
                    <a:lstStyle/>
                    <a:p>
                      <a:pPr marL="0" marR="0" indent="0" algn="ctr">
                        <a:lnSpc>
                          <a:spcPct val="150000"/>
                        </a:lnSpc>
                        <a:spcBef>
                          <a:spcPts val="0"/>
                        </a:spcBef>
                        <a:spcAft>
                          <a:spcPts val="0"/>
                        </a:spcAft>
                      </a:pPr>
                      <a:r>
                        <a:rPr lang="en-US" sz="1200" i="1" dirty="0">
                          <a:effectLst/>
                        </a:rPr>
                        <a:t>Left eye y </a:t>
                      </a:r>
                      <a:r>
                        <a:rPr lang="sr-Cyrl-RS" sz="1200" dirty="0">
                          <a:effectLst/>
                        </a:rPr>
                        <a:t>координата</a:t>
                      </a:r>
                      <a:endParaRPr lang="sr-Cyrl-R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sr-Cyrl-RS" sz="1200" dirty="0">
                          <a:effectLst/>
                        </a:rPr>
                        <a:t>84</a:t>
                      </a:r>
                      <a:r>
                        <a:rPr lang="en-US" sz="1200" dirty="0">
                          <a:effectLst/>
                        </a:rPr>
                        <a:t>.89</a:t>
                      </a:r>
                      <a:endParaRPr lang="sr-Cyrl-R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901307099"/>
                  </a:ext>
                </a:extLst>
              </a:tr>
              <a:tr h="0">
                <a:tc>
                  <a:txBody>
                    <a:bodyPr/>
                    <a:lstStyle/>
                    <a:p>
                      <a:pPr marL="0" marR="0" indent="0" algn="ctr">
                        <a:lnSpc>
                          <a:spcPct val="150000"/>
                        </a:lnSpc>
                        <a:spcBef>
                          <a:spcPts val="0"/>
                        </a:spcBef>
                        <a:spcAft>
                          <a:spcPts val="0"/>
                        </a:spcAft>
                      </a:pPr>
                      <a:r>
                        <a:rPr lang="en-US" sz="1200" i="1" dirty="0">
                          <a:effectLst/>
                        </a:rPr>
                        <a:t>Right eye x </a:t>
                      </a:r>
                      <a:r>
                        <a:rPr lang="sr-Cyrl-RS" sz="1200" dirty="0">
                          <a:effectLst/>
                        </a:rPr>
                        <a:t>координата</a:t>
                      </a:r>
                      <a:endParaRPr lang="sr-Cyrl-R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sr-Cyrl-RS" sz="1200" dirty="0">
                          <a:effectLst/>
                        </a:rPr>
                        <a:t>79</a:t>
                      </a:r>
                      <a:r>
                        <a:rPr lang="en-US" sz="1200" dirty="0">
                          <a:effectLst/>
                        </a:rPr>
                        <a:t>.18</a:t>
                      </a:r>
                      <a:endParaRPr lang="sr-Cyrl-R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43346948"/>
                  </a:ext>
                </a:extLst>
              </a:tr>
              <a:tr h="0">
                <a:tc>
                  <a:txBody>
                    <a:bodyPr/>
                    <a:lstStyle/>
                    <a:p>
                      <a:pPr marL="0" marR="0" indent="0" algn="ctr">
                        <a:lnSpc>
                          <a:spcPct val="150000"/>
                        </a:lnSpc>
                        <a:spcBef>
                          <a:spcPts val="0"/>
                        </a:spcBef>
                        <a:spcAft>
                          <a:spcPts val="0"/>
                        </a:spcAft>
                      </a:pPr>
                      <a:r>
                        <a:rPr lang="en-US" sz="1200" i="1" dirty="0">
                          <a:effectLst/>
                        </a:rPr>
                        <a:t>Right eye y </a:t>
                      </a:r>
                      <a:r>
                        <a:rPr lang="sr-Cyrl-RS" sz="1200" dirty="0">
                          <a:effectLst/>
                        </a:rPr>
                        <a:t>координата</a:t>
                      </a:r>
                      <a:endParaRPr lang="sr-Cyrl-R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sr-Cyrl-RS" sz="1200">
                          <a:effectLst/>
                        </a:rPr>
                        <a:t>85</a:t>
                      </a:r>
                      <a:r>
                        <a:rPr lang="en-US" sz="1200">
                          <a:effectLst/>
                        </a:rPr>
                        <a:t>.80</a:t>
                      </a:r>
                      <a:endParaRPr lang="sr-Cyrl-R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642138227"/>
                  </a:ext>
                </a:extLst>
              </a:tr>
              <a:tr h="0">
                <a:tc>
                  <a:txBody>
                    <a:bodyPr/>
                    <a:lstStyle/>
                    <a:p>
                      <a:pPr marL="0" marR="0" indent="0" algn="ctr">
                        <a:lnSpc>
                          <a:spcPct val="150000"/>
                        </a:lnSpc>
                        <a:spcBef>
                          <a:spcPts val="0"/>
                        </a:spcBef>
                        <a:spcAft>
                          <a:spcPts val="0"/>
                        </a:spcAft>
                      </a:pPr>
                      <a:r>
                        <a:rPr lang="en-US" sz="1200" i="1" dirty="0">
                          <a:effectLst/>
                        </a:rPr>
                        <a:t>Left</a:t>
                      </a:r>
                      <a:endParaRPr lang="sr-Cyrl-RS" sz="1200" i="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sr-Cyrl-RS" sz="1200">
                          <a:effectLst/>
                        </a:rPr>
                        <a:t>97</a:t>
                      </a:r>
                      <a:r>
                        <a:rPr lang="en-US" sz="1200">
                          <a:effectLst/>
                        </a:rPr>
                        <a:t>.42</a:t>
                      </a:r>
                      <a:endParaRPr lang="sr-Cyrl-R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80433456"/>
                  </a:ext>
                </a:extLst>
              </a:tr>
              <a:tr h="0">
                <a:tc>
                  <a:txBody>
                    <a:bodyPr/>
                    <a:lstStyle/>
                    <a:p>
                      <a:pPr marL="0" marR="0" indent="0" algn="ctr">
                        <a:lnSpc>
                          <a:spcPct val="150000"/>
                        </a:lnSpc>
                        <a:spcBef>
                          <a:spcPts val="0"/>
                        </a:spcBef>
                        <a:spcAft>
                          <a:spcPts val="0"/>
                        </a:spcAft>
                      </a:pPr>
                      <a:r>
                        <a:rPr lang="en-US" sz="1200" i="1" dirty="0">
                          <a:effectLst/>
                        </a:rPr>
                        <a:t>Right</a:t>
                      </a:r>
                      <a:endParaRPr lang="sr-Cyrl-RS" sz="1200" i="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sr-Cyrl-RS" sz="1200">
                          <a:effectLst/>
                        </a:rPr>
                        <a:t>9</a:t>
                      </a:r>
                      <a:r>
                        <a:rPr lang="en-US" sz="1200">
                          <a:effectLst/>
                        </a:rPr>
                        <a:t>5.74</a:t>
                      </a:r>
                      <a:endParaRPr lang="sr-Cyrl-R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62034692"/>
                  </a:ext>
                </a:extLst>
              </a:tr>
              <a:tr h="0">
                <a:tc>
                  <a:txBody>
                    <a:bodyPr/>
                    <a:lstStyle/>
                    <a:p>
                      <a:pPr marL="0" marR="0" indent="0" algn="ctr">
                        <a:lnSpc>
                          <a:spcPct val="150000"/>
                        </a:lnSpc>
                        <a:spcBef>
                          <a:spcPts val="0"/>
                        </a:spcBef>
                        <a:spcAft>
                          <a:spcPts val="0"/>
                        </a:spcAft>
                      </a:pPr>
                      <a:r>
                        <a:rPr lang="en-US" sz="1200" i="1" dirty="0">
                          <a:effectLst/>
                        </a:rPr>
                        <a:t>Up</a:t>
                      </a:r>
                      <a:endParaRPr lang="sr-Cyrl-RS" sz="1200" i="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1200" dirty="0">
                          <a:effectLst/>
                        </a:rPr>
                        <a:t>100</a:t>
                      </a:r>
                      <a:endParaRPr lang="sr-Cyrl-R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980177079"/>
                  </a:ext>
                </a:extLst>
              </a:tr>
              <a:tr h="0">
                <a:tc>
                  <a:txBody>
                    <a:bodyPr/>
                    <a:lstStyle/>
                    <a:p>
                      <a:pPr marL="0" marR="0" indent="0" algn="ctr">
                        <a:lnSpc>
                          <a:spcPct val="150000"/>
                        </a:lnSpc>
                        <a:spcBef>
                          <a:spcPts val="0"/>
                        </a:spcBef>
                        <a:spcAft>
                          <a:spcPts val="0"/>
                        </a:spcAft>
                      </a:pPr>
                      <a:r>
                        <a:rPr lang="en-US" sz="1200" i="1" dirty="0">
                          <a:effectLst/>
                        </a:rPr>
                        <a:t>Down</a:t>
                      </a:r>
                      <a:endParaRPr lang="sr-Cyrl-RS" sz="1200" i="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1200">
                          <a:effectLst/>
                        </a:rPr>
                        <a:t>100</a:t>
                      </a:r>
                      <a:endParaRPr lang="sr-Cyrl-R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081145633"/>
                  </a:ext>
                </a:extLst>
              </a:tr>
              <a:tr h="0">
                <a:tc>
                  <a:txBody>
                    <a:bodyPr/>
                    <a:lstStyle/>
                    <a:p>
                      <a:pPr marL="0" marR="0" indent="0" algn="ctr">
                        <a:lnSpc>
                          <a:spcPct val="150000"/>
                        </a:lnSpc>
                        <a:spcBef>
                          <a:spcPts val="0"/>
                        </a:spcBef>
                        <a:spcAft>
                          <a:spcPts val="0"/>
                        </a:spcAft>
                      </a:pPr>
                      <a:r>
                        <a:rPr lang="en-US" sz="1200" i="1" dirty="0">
                          <a:effectLst/>
                        </a:rPr>
                        <a:t>Face width</a:t>
                      </a:r>
                      <a:endParaRPr lang="sr-Cyrl-RS" sz="1200" i="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sr-Cyrl-RS" sz="1200" dirty="0">
                          <a:effectLst/>
                        </a:rPr>
                        <a:t>8</a:t>
                      </a:r>
                      <a:r>
                        <a:rPr lang="en-US" sz="1200" dirty="0">
                          <a:effectLst/>
                        </a:rPr>
                        <a:t>2.98</a:t>
                      </a:r>
                      <a:endParaRPr lang="sr-Cyrl-R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84217105"/>
                  </a:ext>
                </a:extLst>
              </a:tr>
            </a:tbl>
          </a:graphicData>
        </a:graphic>
      </p:graphicFrame>
      <p:sp>
        <p:nvSpPr>
          <p:cNvPr id="6" name="Content Placeholder 2">
            <a:extLst>
              <a:ext uri="{FF2B5EF4-FFF2-40B4-BE49-F238E27FC236}">
                <a16:creationId xmlns:a16="http://schemas.microsoft.com/office/drawing/2014/main" id="{C76223F0-6FFD-4DBB-AE15-681D4C579A84}"/>
              </a:ext>
            </a:extLst>
          </p:cNvPr>
          <p:cNvSpPr txBox="1">
            <a:spLocks/>
          </p:cNvSpPr>
          <p:nvPr/>
        </p:nvSpPr>
        <p:spPr>
          <a:xfrm>
            <a:off x="628650" y="939998"/>
            <a:ext cx="7886700" cy="514350"/>
          </a:xfrm>
          <a:prstGeom prst="rect">
            <a:avLst/>
          </a:prstGeom>
        </p:spPr>
        <p:txBody>
          <a:bodyPr vert="horz" lIns="91440" tIns="45720" rIns="91440" bIns="45720" rtlCol="0">
            <a:normAutofit/>
          </a:bodyPr>
          <a:lstStyle>
            <a:lvl1pPr marL="342000" indent="-342000" algn="l" defTabSz="914400" rtl="0" eaLnBrk="1" latinLnBrk="0" hangingPunct="1">
              <a:lnSpc>
                <a:spcPct val="90000"/>
              </a:lnSpc>
              <a:spcBef>
                <a:spcPts val="1000"/>
              </a:spcBef>
              <a:buSzPct val="80000"/>
              <a:buFont typeface="Wingdings" pitchFamily="2" charset="2"/>
              <a:buChar char="q"/>
              <a:defRPr sz="2800" kern="1200" baseline="0">
                <a:solidFill>
                  <a:srgbClr val="096168"/>
                </a:solidFill>
                <a:latin typeface="+mn-lt"/>
                <a:ea typeface="+mn-ea"/>
                <a:cs typeface="+mn-cs"/>
              </a:defRPr>
            </a:lvl1pPr>
            <a:lvl2pPr marL="685800" indent="-228600" algn="l" defTabSz="914400" rtl="0" eaLnBrk="1" latinLnBrk="0" hangingPunct="1">
              <a:lnSpc>
                <a:spcPct val="90000"/>
              </a:lnSpc>
              <a:spcBef>
                <a:spcPts val="500"/>
              </a:spcBef>
              <a:buSzPct val="80000"/>
              <a:buFont typeface="Courier New" pitchFamily="49" charset="0"/>
              <a:buChar char="o"/>
              <a:defRPr sz="2400" kern="1200" baseline="0">
                <a:solidFill>
                  <a:srgbClr val="096168"/>
                </a:solidFill>
                <a:latin typeface="+mn-lt"/>
                <a:ea typeface="+mn-ea"/>
                <a:cs typeface="+mn-cs"/>
              </a:defRPr>
            </a:lvl2pPr>
            <a:lvl3pPr marL="1143000" indent="-228600" algn="l" defTabSz="914400" rtl="0" eaLnBrk="1" latinLnBrk="0" hangingPunct="1">
              <a:lnSpc>
                <a:spcPct val="90000"/>
              </a:lnSpc>
              <a:spcBef>
                <a:spcPts val="500"/>
              </a:spcBef>
              <a:buSzPct val="80000"/>
              <a:buFont typeface="Wingdings" pitchFamily="2" charset="2"/>
              <a:buChar char="§"/>
              <a:defRPr sz="2000" kern="1200" baseline="0">
                <a:solidFill>
                  <a:srgbClr val="096168"/>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4pPr>
            <a:lvl5pPr marL="2088000" indent="-2520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r-Cyrl-RS" dirty="0"/>
              <a:t>Први модел</a:t>
            </a:r>
          </a:p>
        </p:txBody>
      </p:sp>
      <p:sp>
        <p:nvSpPr>
          <p:cNvPr id="7" name="Content Placeholder 2">
            <a:extLst>
              <a:ext uri="{FF2B5EF4-FFF2-40B4-BE49-F238E27FC236}">
                <a16:creationId xmlns:a16="http://schemas.microsoft.com/office/drawing/2014/main" id="{771FADF2-E6E7-4501-96B3-0A1CE816FC60}"/>
              </a:ext>
            </a:extLst>
          </p:cNvPr>
          <p:cNvSpPr txBox="1">
            <a:spLocks/>
          </p:cNvSpPr>
          <p:nvPr/>
        </p:nvSpPr>
        <p:spPr>
          <a:xfrm>
            <a:off x="5333654" y="1454348"/>
            <a:ext cx="3693968" cy="1947559"/>
          </a:xfrm>
          <a:prstGeom prst="rect">
            <a:avLst/>
          </a:prstGeom>
        </p:spPr>
        <p:txBody>
          <a:bodyPr vert="horz" lIns="91440" tIns="45720" rIns="91440" bIns="45720" rtlCol="0">
            <a:normAutofit/>
          </a:bodyPr>
          <a:lstStyle>
            <a:lvl1pPr marL="342000" indent="-342000" algn="l" defTabSz="914400" rtl="0" eaLnBrk="1" latinLnBrk="0" hangingPunct="1">
              <a:lnSpc>
                <a:spcPct val="90000"/>
              </a:lnSpc>
              <a:spcBef>
                <a:spcPts val="1000"/>
              </a:spcBef>
              <a:buSzPct val="80000"/>
              <a:buFont typeface="Wingdings" pitchFamily="2" charset="2"/>
              <a:buChar char="q"/>
              <a:defRPr sz="2800" kern="1200" baseline="0">
                <a:solidFill>
                  <a:srgbClr val="096168"/>
                </a:solidFill>
                <a:latin typeface="+mn-lt"/>
                <a:ea typeface="+mn-ea"/>
                <a:cs typeface="+mn-cs"/>
              </a:defRPr>
            </a:lvl1pPr>
            <a:lvl2pPr marL="685800" indent="-228600" algn="l" defTabSz="914400" rtl="0" eaLnBrk="1" latinLnBrk="0" hangingPunct="1">
              <a:lnSpc>
                <a:spcPct val="90000"/>
              </a:lnSpc>
              <a:spcBef>
                <a:spcPts val="500"/>
              </a:spcBef>
              <a:buSzPct val="80000"/>
              <a:buFont typeface="Courier New" pitchFamily="49" charset="0"/>
              <a:buChar char="o"/>
              <a:defRPr sz="2400" kern="1200" baseline="0">
                <a:solidFill>
                  <a:srgbClr val="096168"/>
                </a:solidFill>
                <a:latin typeface="+mn-lt"/>
                <a:ea typeface="+mn-ea"/>
                <a:cs typeface="+mn-cs"/>
              </a:defRPr>
            </a:lvl2pPr>
            <a:lvl3pPr marL="1143000" indent="-228600" algn="l" defTabSz="914400" rtl="0" eaLnBrk="1" latinLnBrk="0" hangingPunct="1">
              <a:lnSpc>
                <a:spcPct val="90000"/>
              </a:lnSpc>
              <a:spcBef>
                <a:spcPts val="500"/>
              </a:spcBef>
              <a:buSzPct val="80000"/>
              <a:buFont typeface="Wingdings" pitchFamily="2" charset="2"/>
              <a:buChar char="§"/>
              <a:defRPr sz="2000" kern="1200" baseline="0">
                <a:solidFill>
                  <a:srgbClr val="096168"/>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4pPr>
            <a:lvl5pPr marL="2088000" indent="-2520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r-Cyrl-RS" dirty="0"/>
              <a:t>Тачност </a:t>
            </a:r>
            <a:r>
              <a:rPr lang="sr-Cyrl-RS" dirty="0" err="1"/>
              <a:t>валидације</a:t>
            </a:r>
            <a:r>
              <a:rPr lang="sr-Cyrl-RS" dirty="0"/>
              <a:t> 0.8949</a:t>
            </a:r>
          </a:p>
        </p:txBody>
      </p:sp>
    </p:spTree>
    <p:extLst>
      <p:ext uri="{BB962C8B-B14F-4D97-AF65-F5344CB8AC3E}">
        <p14:creationId xmlns:p14="http://schemas.microsoft.com/office/powerpoint/2010/main" val="3503376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DE02E-7B8B-4246-B9BB-C40783D99572}"/>
              </a:ext>
            </a:extLst>
          </p:cNvPr>
          <p:cNvSpPr>
            <a:spLocks noGrp="1"/>
          </p:cNvSpPr>
          <p:nvPr>
            <p:ph type="title"/>
          </p:nvPr>
        </p:nvSpPr>
        <p:spPr/>
        <p:txBody>
          <a:bodyPr/>
          <a:lstStyle/>
          <a:p>
            <a:r>
              <a:rPr lang="sr-Cyrl-RS" dirty="0"/>
              <a:t>Евалуација</a:t>
            </a:r>
          </a:p>
        </p:txBody>
      </p:sp>
      <p:sp>
        <p:nvSpPr>
          <p:cNvPr id="6" name="Content Placeholder 2">
            <a:extLst>
              <a:ext uri="{FF2B5EF4-FFF2-40B4-BE49-F238E27FC236}">
                <a16:creationId xmlns:a16="http://schemas.microsoft.com/office/drawing/2014/main" id="{C76223F0-6FFD-4DBB-AE15-681D4C579A84}"/>
              </a:ext>
            </a:extLst>
          </p:cNvPr>
          <p:cNvSpPr txBox="1">
            <a:spLocks/>
          </p:cNvSpPr>
          <p:nvPr/>
        </p:nvSpPr>
        <p:spPr>
          <a:xfrm>
            <a:off x="628650" y="939998"/>
            <a:ext cx="7886700" cy="514350"/>
          </a:xfrm>
          <a:prstGeom prst="rect">
            <a:avLst/>
          </a:prstGeom>
        </p:spPr>
        <p:txBody>
          <a:bodyPr vert="horz" lIns="91440" tIns="45720" rIns="91440" bIns="45720" rtlCol="0">
            <a:normAutofit/>
          </a:bodyPr>
          <a:lstStyle>
            <a:lvl1pPr marL="342000" indent="-342000" algn="l" defTabSz="914400" rtl="0" eaLnBrk="1" latinLnBrk="0" hangingPunct="1">
              <a:lnSpc>
                <a:spcPct val="90000"/>
              </a:lnSpc>
              <a:spcBef>
                <a:spcPts val="1000"/>
              </a:spcBef>
              <a:buSzPct val="80000"/>
              <a:buFont typeface="Wingdings" pitchFamily="2" charset="2"/>
              <a:buChar char="q"/>
              <a:defRPr sz="2800" kern="1200" baseline="0">
                <a:solidFill>
                  <a:srgbClr val="096168"/>
                </a:solidFill>
                <a:latin typeface="+mn-lt"/>
                <a:ea typeface="+mn-ea"/>
                <a:cs typeface="+mn-cs"/>
              </a:defRPr>
            </a:lvl1pPr>
            <a:lvl2pPr marL="685800" indent="-228600" algn="l" defTabSz="914400" rtl="0" eaLnBrk="1" latinLnBrk="0" hangingPunct="1">
              <a:lnSpc>
                <a:spcPct val="90000"/>
              </a:lnSpc>
              <a:spcBef>
                <a:spcPts val="500"/>
              </a:spcBef>
              <a:buSzPct val="80000"/>
              <a:buFont typeface="Courier New" pitchFamily="49" charset="0"/>
              <a:buChar char="o"/>
              <a:defRPr sz="2400" kern="1200" baseline="0">
                <a:solidFill>
                  <a:srgbClr val="096168"/>
                </a:solidFill>
                <a:latin typeface="+mn-lt"/>
                <a:ea typeface="+mn-ea"/>
                <a:cs typeface="+mn-cs"/>
              </a:defRPr>
            </a:lvl2pPr>
            <a:lvl3pPr marL="1143000" indent="-228600" algn="l" defTabSz="914400" rtl="0" eaLnBrk="1" latinLnBrk="0" hangingPunct="1">
              <a:lnSpc>
                <a:spcPct val="90000"/>
              </a:lnSpc>
              <a:spcBef>
                <a:spcPts val="500"/>
              </a:spcBef>
              <a:buSzPct val="80000"/>
              <a:buFont typeface="Wingdings" pitchFamily="2" charset="2"/>
              <a:buChar char="§"/>
              <a:defRPr sz="2000" kern="1200" baseline="0">
                <a:solidFill>
                  <a:srgbClr val="096168"/>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4pPr>
            <a:lvl5pPr marL="2088000" indent="-2520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r-Cyrl-RS" dirty="0"/>
              <a:t>Други модел</a:t>
            </a:r>
          </a:p>
        </p:txBody>
      </p:sp>
      <p:sp>
        <p:nvSpPr>
          <p:cNvPr id="7" name="Content Placeholder 2">
            <a:extLst>
              <a:ext uri="{FF2B5EF4-FFF2-40B4-BE49-F238E27FC236}">
                <a16:creationId xmlns:a16="http://schemas.microsoft.com/office/drawing/2014/main" id="{771FADF2-E6E7-4501-96B3-0A1CE816FC60}"/>
              </a:ext>
            </a:extLst>
          </p:cNvPr>
          <p:cNvSpPr txBox="1">
            <a:spLocks/>
          </p:cNvSpPr>
          <p:nvPr/>
        </p:nvSpPr>
        <p:spPr>
          <a:xfrm>
            <a:off x="5333654" y="1454348"/>
            <a:ext cx="3693968" cy="1947559"/>
          </a:xfrm>
          <a:prstGeom prst="rect">
            <a:avLst/>
          </a:prstGeom>
        </p:spPr>
        <p:txBody>
          <a:bodyPr vert="horz" lIns="91440" tIns="45720" rIns="91440" bIns="45720" rtlCol="0">
            <a:normAutofit/>
          </a:bodyPr>
          <a:lstStyle>
            <a:lvl1pPr marL="342000" indent="-342000" algn="l" defTabSz="914400" rtl="0" eaLnBrk="1" latinLnBrk="0" hangingPunct="1">
              <a:lnSpc>
                <a:spcPct val="90000"/>
              </a:lnSpc>
              <a:spcBef>
                <a:spcPts val="1000"/>
              </a:spcBef>
              <a:buSzPct val="80000"/>
              <a:buFont typeface="Wingdings" pitchFamily="2" charset="2"/>
              <a:buChar char="q"/>
              <a:defRPr sz="2800" kern="1200" baseline="0">
                <a:solidFill>
                  <a:srgbClr val="096168"/>
                </a:solidFill>
                <a:latin typeface="+mn-lt"/>
                <a:ea typeface="+mn-ea"/>
                <a:cs typeface="+mn-cs"/>
              </a:defRPr>
            </a:lvl1pPr>
            <a:lvl2pPr marL="685800" indent="-228600" algn="l" defTabSz="914400" rtl="0" eaLnBrk="1" latinLnBrk="0" hangingPunct="1">
              <a:lnSpc>
                <a:spcPct val="90000"/>
              </a:lnSpc>
              <a:spcBef>
                <a:spcPts val="500"/>
              </a:spcBef>
              <a:buSzPct val="80000"/>
              <a:buFont typeface="Courier New" pitchFamily="49" charset="0"/>
              <a:buChar char="o"/>
              <a:defRPr sz="2400" kern="1200" baseline="0">
                <a:solidFill>
                  <a:srgbClr val="096168"/>
                </a:solidFill>
                <a:latin typeface="+mn-lt"/>
                <a:ea typeface="+mn-ea"/>
                <a:cs typeface="+mn-cs"/>
              </a:defRPr>
            </a:lvl2pPr>
            <a:lvl3pPr marL="1143000" indent="-228600" algn="l" defTabSz="914400" rtl="0" eaLnBrk="1" latinLnBrk="0" hangingPunct="1">
              <a:lnSpc>
                <a:spcPct val="90000"/>
              </a:lnSpc>
              <a:spcBef>
                <a:spcPts val="500"/>
              </a:spcBef>
              <a:buSzPct val="80000"/>
              <a:buFont typeface="Wingdings" pitchFamily="2" charset="2"/>
              <a:buChar char="§"/>
              <a:defRPr sz="2000" kern="1200" baseline="0">
                <a:solidFill>
                  <a:srgbClr val="096168"/>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4pPr>
            <a:lvl5pPr marL="2088000" indent="-2520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r-Cyrl-RS" dirty="0"/>
              <a:t>Тачност </a:t>
            </a:r>
            <a:r>
              <a:rPr lang="sr-Cyrl-RS" dirty="0" err="1"/>
              <a:t>валидације</a:t>
            </a:r>
            <a:r>
              <a:rPr lang="sr-Cyrl-RS" dirty="0"/>
              <a:t> 0.80759</a:t>
            </a:r>
          </a:p>
        </p:txBody>
      </p:sp>
      <p:graphicFrame>
        <p:nvGraphicFramePr>
          <p:cNvPr id="8" name="Table 7">
            <a:extLst>
              <a:ext uri="{FF2B5EF4-FFF2-40B4-BE49-F238E27FC236}">
                <a16:creationId xmlns:a16="http://schemas.microsoft.com/office/drawing/2014/main" id="{D1DBF249-4640-48C8-BFDC-F9D86CEBBDF6}"/>
              </a:ext>
            </a:extLst>
          </p:cNvPr>
          <p:cNvGraphicFramePr>
            <a:graphicFrameLocks noGrp="1"/>
          </p:cNvGraphicFramePr>
          <p:nvPr>
            <p:extLst>
              <p:ext uri="{D42A27DB-BD31-4B8C-83A1-F6EECF244321}">
                <p14:modId xmlns:p14="http://schemas.microsoft.com/office/powerpoint/2010/main" val="440588345"/>
              </p:ext>
            </p:extLst>
          </p:nvPr>
        </p:nvGraphicFramePr>
        <p:xfrm>
          <a:off x="659644" y="1357091"/>
          <a:ext cx="4674010" cy="3349697"/>
        </p:xfrm>
        <a:graphic>
          <a:graphicData uri="http://schemas.openxmlformats.org/drawingml/2006/table">
            <a:tbl>
              <a:tblPr firstRow="1" firstCol="1" bandRow="1">
                <a:tableStyleId>{5C22544A-7EE6-4342-B048-85BDC9FD1C3A}</a:tableStyleId>
              </a:tblPr>
              <a:tblGrid>
                <a:gridCol w="2337005">
                  <a:extLst>
                    <a:ext uri="{9D8B030D-6E8A-4147-A177-3AD203B41FA5}">
                      <a16:colId xmlns:a16="http://schemas.microsoft.com/office/drawing/2014/main" val="2152574137"/>
                    </a:ext>
                  </a:extLst>
                </a:gridCol>
                <a:gridCol w="2337005">
                  <a:extLst>
                    <a:ext uri="{9D8B030D-6E8A-4147-A177-3AD203B41FA5}">
                      <a16:colId xmlns:a16="http://schemas.microsoft.com/office/drawing/2014/main" val="488726835"/>
                    </a:ext>
                  </a:extLst>
                </a:gridCol>
              </a:tblGrid>
              <a:tr h="191901">
                <a:tc>
                  <a:txBody>
                    <a:bodyPr/>
                    <a:lstStyle/>
                    <a:p>
                      <a:pPr marL="0" marR="0" indent="0" algn="ctr">
                        <a:lnSpc>
                          <a:spcPct val="115000"/>
                        </a:lnSpc>
                        <a:spcBef>
                          <a:spcPts val="0"/>
                        </a:spcBef>
                        <a:spcAft>
                          <a:spcPts val="1000"/>
                        </a:spcAft>
                      </a:pPr>
                      <a:r>
                        <a:rPr lang="sr-Cyrl-RS" sz="1200">
                          <a:effectLst/>
                        </a:rPr>
                        <a:t>Параметар</a:t>
                      </a:r>
                      <a:endParaRPr lang="sr-Cyrl-RS" sz="1200">
                        <a:effectLst/>
                        <a:latin typeface="Times New Roman" panose="02020603050405020304" pitchFamily="18" charset="0"/>
                        <a:ea typeface="Times New Roman" panose="02020603050405020304" pitchFamily="18" charset="0"/>
                      </a:endParaRPr>
                    </a:p>
                  </a:txBody>
                  <a:tcPr marL="68041" marR="68041" marT="0" marB="0"/>
                </a:tc>
                <a:tc>
                  <a:txBody>
                    <a:bodyPr/>
                    <a:lstStyle/>
                    <a:p>
                      <a:pPr marL="0" marR="0" indent="0" algn="ctr">
                        <a:lnSpc>
                          <a:spcPct val="115000"/>
                        </a:lnSpc>
                        <a:spcBef>
                          <a:spcPts val="0"/>
                        </a:spcBef>
                        <a:spcAft>
                          <a:spcPts val="1000"/>
                        </a:spcAft>
                      </a:pPr>
                      <a:r>
                        <a:rPr lang="sr-Cyrl-RS" sz="1200">
                          <a:effectLst/>
                        </a:rPr>
                        <a:t>Тачност </a:t>
                      </a:r>
                      <a:r>
                        <a:rPr lang="en-US" sz="1200">
                          <a:effectLst/>
                        </a:rPr>
                        <a:t>[%]</a:t>
                      </a:r>
                      <a:endParaRPr lang="sr-Cyrl-RS" sz="1200">
                        <a:effectLst/>
                        <a:latin typeface="Times New Roman" panose="02020603050405020304" pitchFamily="18" charset="0"/>
                        <a:ea typeface="Times New Roman" panose="02020603050405020304" pitchFamily="18" charset="0"/>
                      </a:endParaRPr>
                    </a:p>
                  </a:txBody>
                  <a:tcPr marL="68041" marR="68041" marT="0" marB="0"/>
                </a:tc>
                <a:extLst>
                  <a:ext uri="{0D108BD9-81ED-4DB2-BD59-A6C34878D82A}">
                    <a16:rowId xmlns:a16="http://schemas.microsoft.com/office/drawing/2014/main" val="2230356559"/>
                  </a:ext>
                </a:extLst>
              </a:tr>
              <a:tr h="191901">
                <a:tc>
                  <a:txBody>
                    <a:bodyPr/>
                    <a:lstStyle/>
                    <a:p>
                      <a:pPr marL="0" marR="0" indent="0" algn="ctr">
                        <a:lnSpc>
                          <a:spcPct val="115000"/>
                        </a:lnSpc>
                        <a:spcBef>
                          <a:spcPts val="0"/>
                        </a:spcBef>
                        <a:spcAft>
                          <a:spcPts val="1000"/>
                        </a:spcAft>
                      </a:pPr>
                      <a:r>
                        <a:rPr lang="en-US" sz="1200" i="1" dirty="0" err="1">
                          <a:effectLst/>
                        </a:rPr>
                        <a:t>noLeftEye</a:t>
                      </a:r>
                      <a:endParaRPr lang="sr-Cyrl-RS" sz="1200" i="1" dirty="0">
                        <a:effectLst/>
                        <a:latin typeface="Times New Roman" panose="02020603050405020304" pitchFamily="18" charset="0"/>
                        <a:ea typeface="Times New Roman" panose="02020603050405020304" pitchFamily="18" charset="0"/>
                      </a:endParaRPr>
                    </a:p>
                  </a:txBody>
                  <a:tcPr marL="68041" marR="68041" marT="0" marB="0"/>
                </a:tc>
                <a:tc>
                  <a:txBody>
                    <a:bodyPr/>
                    <a:lstStyle/>
                    <a:p>
                      <a:pPr marL="0" marR="0" indent="0" algn="ctr">
                        <a:lnSpc>
                          <a:spcPct val="115000"/>
                        </a:lnSpc>
                        <a:spcBef>
                          <a:spcPts val="0"/>
                        </a:spcBef>
                        <a:spcAft>
                          <a:spcPts val="1000"/>
                        </a:spcAft>
                      </a:pPr>
                      <a:r>
                        <a:rPr lang="sr-Cyrl-RS" sz="1200">
                          <a:effectLst/>
                        </a:rPr>
                        <a:t>98.82</a:t>
                      </a:r>
                      <a:endParaRPr lang="sr-Cyrl-RS" sz="1200">
                        <a:effectLst/>
                        <a:latin typeface="Times New Roman" panose="02020603050405020304" pitchFamily="18" charset="0"/>
                        <a:ea typeface="Times New Roman" panose="02020603050405020304" pitchFamily="18" charset="0"/>
                      </a:endParaRPr>
                    </a:p>
                  </a:txBody>
                  <a:tcPr marL="68041" marR="68041" marT="0" marB="0"/>
                </a:tc>
                <a:extLst>
                  <a:ext uri="{0D108BD9-81ED-4DB2-BD59-A6C34878D82A}">
                    <a16:rowId xmlns:a16="http://schemas.microsoft.com/office/drawing/2014/main" val="2424397351"/>
                  </a:ext>
                </a:extLst>
              </a:tr>
              <a:tr h="191901">
                <a:tc>
                  <a:txBody>
                    <a:bodyPr/>
                    <a:lstStyle/>
                    <a:p>
                      <a:pPr marL="0" marR="0" indent="0" algn="ctr">
                        <a:lnSpc>
                          <a:spcPct val="115000"/>
                        </a:lnSpc>
                        <a:spcBef>
                          <a:spcPts val="0"/>
                        </a:spcBef>
                        <a:spcAft>
                          <a:spcPts val="1000"/>
                        </a:spcAft>
                      </a:pPr>
                      <a:r>
                        <a:rPr lang="en-US" sz="1200" i="1" dirty="0" err="1">
                          <a:effectLst/>
                        </a:rPr>
                        <a:t>noRighEye</a:t>
                      </a:r>
                      <a:endParaRPr lang="sr-Cyrl-RS" sz="1200" i="1" dirty="0">
                        <a:effectLst/>
                        <a:latin typeface="Times New Roman" panose="02020603050405020304" pitchFamily="18" charset="0"/>
                        <a:ea typeface="Times New Roman" panose="02020603050405020304" pitchFamily="18" charset="0"/>
                      </a:endParaRPr>
                    </a:p>
                  </a:txBody>
                  <a:tcPr marL="68041" marR="68041" marT="0" marB="0"/>
                </a:tc>
                <a:tc>
                  <a:txBody>
                    <a:bodyPr/>
                    <a:lstStyle/>
                    <a:p>
                      <a:pPr marL="0" marR="0" indent="0" algn="ctr">
                        <a:lnSpc>
                          <a:spcPct val="115000"/>
                        </a:lnSpc>
                        <a:spcBef>
                          <a:spcPts val="0"/>
                        </a:spcBef>
                        <a:spcAft>
                          <a:spcPts val="1000"/>
                        </a:spcAft>
                      </a:pPr>
                      <a:r>
                        <a:rPr lang="sr-Cyrl-RS" sz="1200">
                          <a:effectLst/>
                        </a:rPr>
                        <a:t>98.82</a:t>
                      </a:r>
                      <a:endParaRPr lang="sr-Cyrl-RS" sz="1200">
                        <a:effectLst/>
                        <a:latin typeface="Times New Roman" panose="02020603050405020304" pitchFamily="18" charset="0"/>
                        <a:ea typeface="Times New Roman" panose="02020603050405020304" pitchFamily="18" charset="0"/>
                      </a:endParaRPr>
                    </a:p>
                  </a:txBody>
                  <a:tcPr marL="68041" marR="68041" marT="0" marB="0"/>
                </a:tc>
                <a:extLst>
                  <a:ext uri="{0D108BD9-81ED-4DB2-BD59-A6C34878D82A}">
                    <a16:rowId xmlns:a16="http://schemas.microsoft.com/office/drawing/2014/main" val="2195608592"/>
                  </a:ext>
                </a:extLst>
              </a:tr>
              <a:tr h="191901">
                <a:tc>
                  <a:txBody>
                    <a:bodyPr/>
                    <a:lstStyle/>
                    <a:p>
                      <a:pPr marL="0" marR="0" indent="0" algn="ctr">
                        <a:lnSpc>
                          <a:spcPct val="115000"/>
                        </a:lnSpc>
                        <a:spcBef>
                          <a:spcPts val="0"/>
                        </a:spcBef>
                        <a:spcAft>
                          <a:spcPts val="1000"/>
                        </a:spcAft>
                      </a:pPr>
                      <a:r>
                        <a:rPr lang="en-US" sz="1200" i="1" dirty="0">
                          <a:effectLst/>
                        </a:rPr>
                        <a:t>Left Eye x </a:t>
                      </a:r>
                      <a:r>
                        <a:rPr lang="sr-Cyrl-RS" sz="1200" dirty="0">
                          <a:effectLst/>
                        </a:rPr>
                        <a:t>координата</a:t>
                      </a:r>
                      <a:endParaRPr lang="sr-Cyrl-RS" sz="1200" dirty="0">
                        <a:effectLst/>
                        <a:latin typeface="Times New Roman" panose="02020603050405020304" pitchFamily="18" charset="0"/>
                        <a:ea typeface="Times New Roman" panose="02020603050405020304" pitchFamily="18" charset="0"/>
                      </a:endParaRPr>
                    </a:p>
                  </a:txBody>
                  <a:tcPr marL="68041" marR="68041" marT="0" marB="0"/>
                </a:tc>
                <a:tc>
                  <a:txBody>
                    <a:bodyPr/>
                    <a:lstStyle/>
                    <a:p>
                      <a:pPr marL="0" marR="0" indent="0" algn="ctr">
                        <a:lnSpc>
                          <a:spcPct val="115000"/>
                        </a:lnSpc>
                        <a:spcBef>
                          <a:spcPts val="0"/>
                        </a:spcBef>
                        <a:spcAft>
                          <a:spcPts val="1000"/>
                        </a:spcAft>
                      </a:pPr>
                      <a:r>
                        <a:rPr lang="sr-Cyrl-RS" sz="1200">
                          <a:effectLst/>
                        </a:rPr>
                        <a:t>52.35</a:t>
                      </a:r>
                      <a:endParaRPr lang="sr-Cyrl-RS" sz="1200">
                        <a:effectLst/>
                        <a:latin typeface="Times New Roman" panose="02020603050405020304" pitchFamily="18" charset="0"/>
                        <a:ea typeface="Times New Roman" panose="02020603050405020304" pitchFamily="18" charset="0"/>
                      </a:endParaRPr>
                    </a:p>
                  </a:txBody>
                  <a:tcPr marL="68041" marR="68041" marT="0" marB="0"/>
                </a:tc>
                <a:extLst>
                  <a:ext uri="{0D108BD9-81ED-4DB2-BD59-A6C34878D82A}">
                    <a16:rowId xmlns:a16="http://schemas.microsoft.com/office/drawing/2014/main" val="3468577467"/>
                  </a:ext>
                </a:extLst>
              </a:tr>
              <a:tr h="191901">
                <a:tc>
                  <a:txBody>
                    <a:bodyPr/>
                    <a:lstStyle/>
                    <a:p>
                      <a:pPr marL="0" marR="0" indent="0" algn="ctr">
                        <a:lnSpc>
                          <a:spcPct val="115000"/>
                        </a:lnSpc>
                        <a:spcBef>
                          <a:spcPts val="0"/>
                        </a:spcBef>
                        <a:spcAft>
                          <a:spcPts val="1000"/>
                        </a:spcAft>
                      </a:pPr>
                      <a:r>
                        <a:rPr lang="en-US" sz="1200" i="1" dirty="0">
                          <a:effectLst/>
                        </a:rPr>
                        <a:t>Left Eye y </a:t>
                      </a:r>
                      <a:r>
                        <a:rPr lang="sr-Cyrl-RS" sz="1200" dirty="0">
                          <a:effectLst/>
                        </a:rPr>
                        <a:t>координата</a:t>
                      </a:r>
                      <a:endParaRPr lang="sr-Cyrl-RS" sz="1200" dirty="0">
                        <a:effectLst/>
                        <a:latin typeface="Times New Roman" panose="02020603050405020304" pitchFamily="18" charset="0"/>
                        <a:ea typeface="Times New Roman" panose="02020603050405020304" pitchFamily="18" charset="0"/>
                      </a:endParaRPr>
                    </a:p>
                  </a:txBody>
                  <a:tcPr marL="68041" marR="68041" marT="0" marB="0"/>
                </a:tc>
                <a:tc>
                  <a:txBody>
                    <a:bodyPr/>
                    <a:lstStyle/>
                    <a:p>
                      <a:pPr marL="0" marR="0" indent="0" algn="ctr">
                        <a:lnSpc>
                          <a:spcPct val="115000"/>
                        </a:lnSpc>
                        <a:spcBef>
                          <a:spcPts val="0"/>
                        </a:spcBef>
                        <a:spcAft>
                          <a:spcPts val="1000"/>
                        </a:spcAft>
                      </a:pPr>
                      <a:r>
                        <a:rPr lang="sr-Cyrl-RS" sz="1200">
                          <a:effectLst/>
                        </a:rPr>
                        <a:t>80.59</a:t>
                      </a:r>
                      <a:endParaRPr lang="sr-Cyrl-RS" sz="1200">
                        <a:effectLst/>
                        <a:latin typeface="Times New Roman" panose="02020603050405020304" pitchFamily="18" charset="0"/>
                        <a:ea typeface="Times New Roman" panose="02020603050405020304" pitchFamily="18" charset="0"/>
                      </a:endParaRPr>
                    </a:p>
                  </a:txBody>
                  <a:tcPr marL="68041" marR="68041" marT="0" marB="0"/>
                </a:tc>
                <a:extLst>
                  <a:ext uri="{0D108BD9-81ED-4DB2-BD59-A6C34878D82A}">
                    <a16:rowId xmlns:a16="http://schemas.microsoft.com/office/drawing/2014/main" val="1949880506"/>
                  </a:ext>
                </a:extLst>
              </a:tr>
              <a:tr h="191901">
                <a:tc>
                  <a:txBody>
                    <a:bodyPr/>
                    <a:lstStyle/>
                    <a:p>
                      <a:pPr marL="0" marR="0" indent="0" algn="ctr">
                        <a:lnSpc>
                          <a:spcPct val="115000"/>
                        </a:lnSpc>
                        <a:spcBef>
                          <a:spcPts val="0"/>
                        </a:spcBef>
                        <a:spcAft>
                          <a:spcPts val="1000"/>
                        </a:spcAft>
                      </a:pPr>
                      <a:r>
                        <a:rPr lang="en-US" sz="1200" i="1" dirty="0">
                          <a:effectLst/>
                        </a:rPr>
                        <a:t>Right Eye x </a:t>
                      </a:r>
                      <a:r>
                        <a:rPr lang="sr-Cyrl-RS" sz="1200" dirty="0">
                          <a:effectLst/>
                        </a:rPr>
                        <a:t>координата</a:t>
                      </a:r>
                      <a:endParaRPr lang="sr-Cyrl-RS" sz="1200" dirty="0">
                        <a:effectLst/>
                        <a:latin typeface="Times New Roman" panose="02020603050405020304" pitchFamily="18" charset="0"/>
                        <a:ea typeface="Times New Roman" panose="02020603050405020304" pitchFamily="18" charset="0"/>
                      </a:endParaRPr>
                    </a:p>
                  </a:txBody>
                  <a:tcPr marL="68041" marR="68041" marT="0" marB="0"/>
                </a:tc>
                <a:tc>
                  <a:txBody>
                    <a:bodyPr/>
                    <a:lstStyle/>
                    <a:p>
                      <a:pPr marL="0" marR="0" indent="0" algn="ctr">
                        <a:lnSpc>
                          <a:spcPct val="115000"/>
                        </a:lnSpc>
                        <a:spcBef>
                          <a:spcPts val="0"/>
                        </a:spcBef>
                        <a:spcAft>
                          <a:spcPts val="1000"/>
                        </a:spcAft>
                      </a:pPr>
                      <a:r>
                        <a:rPr lang="sr-Cyrl-RS" sz="1200">
                          <a:effectLst/>
                        </a:rPr>
                        <a:t>69.41</a:t>
                      </a:r>
                      <a:endParaRPr lang="sr-Cyrl-RS" sz="1200">
                        <a:effectLst/>
                        <a:latin typeface="Times New Roman" panose="02020603050405020304" pitchFamily="18" charset="0"/>
                        <a:ea typeface="Times New Roman" panose="02020603050405020304" pitchFamily="18" charset="0"/>
                      </a:endParaRPr>
                    </a:p>
                  </a:txBody>
                  <a:tcPr marL="68041" marR="68041" marT="0" marB="0"/>
                </a:tc>
                <a:extLst>
                  <a:ext uri="{0D108BD9-81ED-4DB2-BD59-A6C34878D82A}">
                    <a16:rowId xmlns:a16="http://schemas.microsoft.com/office/drawing/2014/main" val="1451653113"/>
                  </a:ext>
                </a:extLst>
              </a:tr>
              <a:tr h="191901">
                <a:tc>
                  <a:txBody>
                    <a:bodyPr/>
                    <a:lstStyle/>
                    <a:p>
                      <a:pPr marL="0" marR="0" indent="0" algn="ctr">
                        <a:lnSpc>
                          <a:spcPct val="115000"/>
                        </a:lnSpc>
                        <a:spcBef>
                          <a:spcPts val="0"/>
                        </a:spcBef>
                        <a:spcAft>
                          <a:spcPts val="1000"/>
                        </a:spcAft>
                      </a:pPr>
                      <a:r>
                        <a:rPr lang="en-US" sz="1200" i="1" dirty="0">
                          <a:effectLst/>
                        </a:rPr>
                        <a:t>Right Eye y </a:t>
                      </a:r>
                      <a:r>
                        <a:rPr lang="sr-Cyrl-RS" sz="1200" dirty="0">
                          <a:effectLst/>
                        </a:rPr>
                        <a:t>координата</a:t>
                      </a:r>
                      <a:endParaRPr lang="sr-Cyrl-RS" sz="1200" dirty="0">
                        <a:effectLst/>
                        <a:latin typeface="Times New Roman" panose="02020603050405020304" pitchFamily="18" charset="0"/>
                        <a:ea typeface="Times New Roman" panose="02020603050405020304" pitchFamily="18" charset="0"/>
                      </a:endParaRPr>
                    </a:p>
                  </a:txBody>
                  <a:tcPr marL="68041" marR="68041" marT="0" marB="0"/>
                </a:tc>
                <a:tc>
                  <a:txBody>
                    <a:bodyPr/>
                    <a:lstStyle/>
                    <a:p>
                      <a:pPr marL="0" marR="0" indent="0" algn="ctr">
                        <a:lnSpc>
                          <a:spcPct val="115000"/>
                        </a:lnSpc>
                        <a:spcBef>
                          <a:spcPts val="0"/>
                        </a:spcBef>
                        <a:spcAft>
                          <a:spcPts val="1000"/>
                        </a:spcAft>
                      </a:pPr>
                      <a:r>
                        <a:rPr lang="sr-Cyrl-RS" sz="1200">
                          <a:effectLst/>
                        </a:rPr>
                        <a:t>77.35</a:t>
                      </a:r>
                      <a:endParaRPr lang="sr-Cyrl-RS" sz="1200">
                        <a:effectLst/>
                        <a:latin typeface="Times New Roman" panose="02020603050405020304" pitchFamily="18" charset="0"/>
                        <a:ea typeface="Times New Roman" panose="02020603050405020304" pitchFamily="18" charset="0"/>
                      </a:endParaRPr>
                    </a:p>
                  </a:txBody>
                  <a:tcPr marL="68041" marR="68041" marT="0" marB="0"/>
                </a:tc>
                <a:extLst>
                  <a:ext uri="{0D108BD9-81ED-4DB2-BD59-A6C34878D82A}">
                    <a16:rowId xmlns:a16="http://schemas.microsoft.com/office/drawing/2014/main" val="3212797777"/>
                  </a:ext>
                </a:extLst>
              </a:tr>
              <a:tr h="191901">
                <a:tc>
                  <a:txBody>
                    <a:bodyPr/>
                    <a:lstStyle/>
                    <a:p>
                      <a:pPr marL="0" marR="0" indent="0" algn="ctr">
                        <a:lnSpc>
                          <a:spcPct val="115000"/>
                        </a:lnSpc>
                        <a:spcBef>
                          <a:spcPts val="0"/>
                        </a:spcBef>
                        <a:spcAft>
                          <a:spcPts val="1000"/>
                        </a:spcAft>
                      </a:pPr>
                      <a:r>
                        <a:rPr lang="en-US" sz="1200" i="1" dirty="0">
                          <a:effectLst/>
                        </a:rPr>
                        <a:t>Nose x </a:t>
                      </a:r>
                      <a:r>
                        <a:rPr lang="sr-Cyrl-RS" sz="1200" dirty="0">
                          <a:effectLst/>
                        </a:rPr>
                        <a:t>координата</a:t>
                      </a:r>
                      <a:endParaRPr lang="sr-Cyrl-RS" sz="1200" dirty="0">
                        <a:effectLst/>
                        <a:latin typeface="Times New Roman" panose="02020603050405020304" pitchFamily="18" charset="0"/>
                        <a:ea typeface="Times New Roman" panose="02020603050405020304" pitchFamily="18" charset="0"/>
                      </a:endParaRPr>
                    </a:p>
                  </a:txBody>
                  <a:tcPr marL="68041" marR="68041" marT="0" marB="0"/>
                </a:tc>
                <a:tc>
                  <a:txBody>
                    <a:bodyPr/>
                    <a:lstStyle/>
                    <a:p>
                      <a:pPr marL="0" marR="0" indent="0" algn="ctr">
                        <a:lnSpc>
                          <a:spcPct val="115000"/>
                        </a:lnSpc>
                        <a:spcBef>
                          <a:spcPts val="0"/>
                        </a:spcBef>
                        <a:spcAft>
                          <a:spcPts val="1000"/>
                        </a:spcAft>
                      </a:pPr>
                      <a:r>
                        <a:rPr lang="sr-Cyrl-RS" sz="1200">
                          <a:effectLst/>
                        </a:rPr>
                        <a:t>70.59</a:t>
                      </a:r>
                      <a:endParaRPr lang="sr-Cyrl-RS" sz="1200">
                        <a:effectLst/>
                        <a:latin typeface="Times New Roman" panose="02020603050405020304" pitchFamily="18" charset="0"/>
                        <a:ea typeface="Times New Roman" panose="02020603050405020304" pitchFamily="18" charset="0"/>
                      </a:endParaRPr>
                    </a:p>
                  </a:txBody>
                  <a:tcPr marL="68041" marR="68041" marT="0" marB="0"/>
                </a:tc>
                <a:extLst>
                  <a:ext uri="{0D108BD9-81ED-4DB2-BD59-A6C34878D82A}">
                    <a16:rowId xmlns:a16="http://schemas.microsoft.com/office/drawing/2014/main" val="261964561"/>
                  </a:ext>
                </a:extLst>
              </a:tr>
              <a:tr h="191901">
                <a:tc>
                  <a:txBody>
                    <a:bodyPr/>
                    <a:lstStyle/>
                    <a:p>
                      <a:pPr marL="0" marR="0" indent="0" algn="ctr">
                        <a:lnSpc>
                          <a:spcPct val="115000"/>
                        </a:lnSpc>
                        <a:spcBef>
                          <a:spcPts val="0"/>
                        </a:spcBef>
                        <a:spcAft>
                          <a:spcPts val="1000"/>
                        </a:spcAft>
                      </a:pPr>
                      <a:r>
                        <a:rPr lang="en-US" sz="1200" i="1" dirty="0">
                          <a:effectLst/>
                        </a:rPr>
                        <a:t>Nose y </a:t>
                      </a:r>
                      <a:r>
                        <a:rPr lang="sr-Cyrl-RS" sz="1200" dirty="0">
                          <a:effectLst/>
                        </a:rPr>
                        <a:t>координата</a:t>
                      </a:r>
                      <a:endParaRPr lang="sr-Cyrl-RS" sz="1200" dirty="0">
                        <a:effectLst/>
                        <a:latin typeface="Times New Roman" panose="02020603050405020304" pitchFamily="18" charset="0"/>
                        <a:ea typeface="Times New Roman" panose="02020603050405020304" pitchFamily="18" charset="0"/>
                      </a:endParaRPr>
                    </a:p>
                  </a:txBody>
                  <a:tcPr marL="68041" marR="68041" marT="0" marB="0"/>
                </a:tc>
                <a:tc>
                  <a:txBody>
                    <a:bodyPr/>
                    <a:lstStyle/>
                    <a:p>
                      <a:pPr marL="0" marR="0" indent="0" algn="ctr">
                        <a:lnSpc>
                          <a:spcPct val="115000"/>
                        </a:lnSpc>
                        <a:spcBef>
                          <a:spcPts val="0"/>
                        </a:spcBef>
                        <a:spcAft>
                          <a:spcPts val="1000"/>
                        </a:spcAft>
                      </a:pPr>
                      <a:r>
                        <a:rPr lang="sr-Cyrl-RS" sz="1200">
                          <a:effectLst/>
                        </a:rPr>
                        <a:t>78.53</a:t>
                      </a:r>
                      <a:endParaRPr lang="sr-Cyrl-RS" sz="1200">
                        <a:effectLst/>
                        <a:latin typeface="Times New Roman" panose="02020603050405020304" pitchFamily="18" charset="0"/>
                        <a:ea typeface="Times New Roman" panose="02020603050405020304" pitchFamily="18" charset="0"/>
                      </a:endParaRPr>
                    </a:p>
                  </a:txBody>
                  <a:tcPr marL="68041" marR="68041" marT="0" marB="0"/>
                </a:tc>
                <a:extLst>
                  <a:ext uri="{0D108BD9-81ED-4DB2-BD59-A6C34878D82A}">
                    <a16:rowId xmlns:a16="http://schemas.microsoft.com/office/drawing/2014/main" val="3119547274"/>
                  </a:ext>
                </a:extLst>
              </a:tr>
              <a:tr h="191901">
                <a:tc>
                  <a:txBody>
                    <a:bodyPr/>
                    <a:lstStyle/>
                    <a:p>
                      <a:pPr marL="0" marR="0" indent="0" algn="ctr">
                        <a:lnSpc>
                          <a:spcPct val="115000"/>
                        </a:lnSpc>
                        <a:spcBef>
                          <a:spcPts val="0"/>
                        </a:spcBef>
                        <a:spcAft>
                          <a:spcPts val="1000"/>
                        </a:spcAft>
                      </a:pPr>
                      <a:r>
                        <a:rPr lang="en-US" sz="1200" i="1" dirty="0">
                          <a:effectLst/>
                        </a:rPr>
                        <a:t>Mouth up x </a:t>
                      </a:r>
                      <a:r>
                        <a:rPr lang="sr-Cyrl-RS" sz="1200" dirty="0">
                          <a:effectLst/>
                        </a:rPr>
                        <a:t>координата</a:t>
                      </a:r>
                      <a:endParaRPr lang="sr-Cyrl-RS" sz="1200" dirty="0">
                        <a:effectLst/>
                        <a:latin typeface="Times New Roman" panose="02020603050405020304" pitchFamily="18" charset="0"/>
                        <a:ea typeface="Times New Roman" panose="02020603050405020304" pitchFamily="18" charset="0"/>
                      </a:endParaRPr>
                    </a:p>
                  </a:txBody>
                  <a:tcPr marL="68041" marR="68041" marT="0" marB="0"/>
                </a:tc>
                <a:tc>
                  <a:txBody>
                    <a:bodyPr/>
                    <a:lstStyle/>
                    <a:p>
                      <a:pPr marL="0" marR="0" indent="0" algn="ctr">
                        <a:lnSpc>
                          <a:spcPct val="115000"/>
                        </a:lnSpc>
                        <a:spcBef>
                          <a:spcPts val="0"/>
                        </a:spcBef>
                        <a:spcAft>
                          <a:spcPts val="1000"/>
                        </a:spcAft>
                      </a:pPr>
                      <a:r>
                        <a:rPr lang="sr-Cyrl-RS" sz="1200">
                          <a:effectLst/>
                        </a:rPr>
                        <a:t>79.71</a:t>
                      </a:r>
                      <a:endParaRPr lang="sr-Cyrl-RS" sz="1200">
                        <a:effectLst/>
                        <a:latin typeface="Times New Roman" panose="02020603050405020304" pitchFamily="18" charset="0"/>
                        <a:ea typeface="Times New Roman" panose="02020603050405020304" pitchFamily="18" charset="0"/>
                      </a:endParaRPr>
                    </a:p>
                  </a:txBody>
                  <a:tcPr marL="68041" marR="68041" marT="0" marB="0"/>
                </a:tc>
                <a:extLst>
                  <a:ext uri="{0D108BD9-81ED-4DB2-BD59-A6C34878D82A}">
                    <a16:rowId xmlns:a16="http://schemas.microsoft.com/office/drawing/2014/main" val="95699076"/>
                  </a:ext>
                </a:extLst>
              </a:tr>
              <a:tr h="191901">
                <a:tc>
                  <a:txBody>
                    <a:bodyPr/>
                    <a:lstStyle/>
                    <a:p>
                      <a:pPr marL="0" marR="0" indent="0" algn="ctr">
                        <a:lnSpc>
                          <a:spcPct val="115000"/>
                        </a:lnSpc>
                        <a:spcBef>
                          <a:spcPts val="0"/>
                        </a:spcBef>
                        <a:spcAft>
                          <a:spcPts val="1000"/>
                        </a:spcAft>
                      </a:pPr>
                      <a:r>
                        <a:rPr lang="en-US" sz="1200" i="1" dirty="0">
                          <a:effectLst/>
                        </a:rPr>
                        <a:t>Mouth up y </a:t>
                      </a:r>
                      <a:r>
                        <a:rPr lang="sr-Cyrl-RS" sz="1200" dirty="0">
                          <a:effectLst/>
                        </a:rPr>
                        <a:t>координата</a:t>
                      </a:r>
                      <a:endParaRPr lang="sr-Cyrl-RS" sz="1200" dirty="0">
                        <a:effectLst/>
                        <a:latin typeface="Times New Roman" panose="02020603050405020304" pitchFamily="18" charset="0"/>
                        <a:ea typeface="Times New Roman" panose="02020603050405020304" pitchFamily="18" charset="0"/>
                      </a:endParaRPr>
                    </a:p>
                  </a:txBody>
                  <a:tcPr marL="68041" marR="68041" marT="0" marB="0"/>
                </a:tc>
                <a:tc>
                  <a:txBody>
                    <a:bodyPr/>
                    <a:lstStyle/>
                    <a:p>
                      <a:pPr marL="0" marR="0" indent="0" algn="ctr">
                        <a:lnSpc>
                          <a:spcPct val="115000"/>
                        </a:lnSpc>
                        <a:spcBef>
                          <a:spcPts val="0"/>
                        </a:spcBef>
                        <a:spcAft>
                          <a:spcPts val="1000"/>
                        </a:spcAft>
                      </a:pPr>
                      <a:r>
                        <a:rPr lang="sr-Cyrl-RS" sz="1200">
                          <a:effectLst/>
                        </a:rPr>
                        <a:t>74.12</a:t>
                      </a:r>
                      <a:endParaRPr lang="sr-Cyrl-RS" sz="1200">
                        <a:effectLst/>
                        <a:latin typeface="Times New Roman" panose="02020603050405020304" pitchFamily="18" charset="0"/>
                        <a:ea typeface="Times New Roman" panose="02020603050405020304" pitchFamily="18" charset="0"/>
                      </a:endParaRPr>
                    </a:p>
                  </a:txBody>
                  <a:tcPr marL="68041" marR="68041" marT="0" marB="0"/>
                </a:tc>
                <a:extLst>
                  <a:ext uri="{0D108BD9-81ED-4DB2-BD59-A6C34878D82A}">
                    <a16:rowId xmlns:a16="http://schemas.microsoft.com/office/drawing/2014/main" val="803128142"/>
                  </a:ext>
                </a:extLst>
              </a:tr>
              <a:tr h="191901">
                <a:tc>
                  <a:txBody>
                    <a:bodyPr/>
                    <a:lstStyle/>
                    <a:p>
                      <a:pPr marL="0" marR="0" indent="0" algn="ctr">
                        <a:lnSpc>
                          <a:spcPct val="115000"/>
                        </a:lnSpc>
                        <a:spcBef>
                          <a:spcPts val="0"/>
                        </a:spcBef>
                        <a:spcAft>
                          <a:spcPts val="1000"/>
                        </a:spcAft>
                      </a:pPr>
                      <a:r>
                        <a:rPr lang="en-US" sz="1200" i="1" dirty="0">
                          <a:effectLst/>
                        </a:rPr>
                        <a:t>Mouth down x </a:t>
                      </a:r>
                      <a:r>
                        <a:rPr lang="sr-Cyrl-RS" sz="1200" dirty="0">
                          <a:effectLst/>
                        </a:rPr>
                        <a:t>координата</a:t>
                      </a:r>
                      <a:endParaRPr lang="sr-Cyrl-RS" sz="1200" dirty="0">
                        <a:effectLst/>
                        <a:latin typeface="Times New Roman" panose="02020603050405020304" pitchFamily="18" charset="0"/>
                        <a:ea typeface="Times New Roman" panose="02020603050405020304" pitchFamily="18" charset="0"/>
                      </a:endParaRPr>
                    </a:p>
                  </a:txBody>
                  <a:tcPr marL="68041" marR="68041" marT="0" marB="0"/>
                </a:tc>
                <a:tc>
                  <a:txBody>
                    <a:bodyPr/>
                    <a:lstStyle/>
                    <a:p>
                      <a:pPr marL="0" marR="0" indent="0" algn="ctr">
                        <a:lnSpc>
                          <a:spcPct val="115000"/>
                        </a:lnSpc>
                        <a:spcBef>
                          <a:spcPts val="0"/>
                        </a:spcBef>
                        <a:spcAft>
                          <a:spcPts val="1000"/>
                        </a:spcAft>
                      </a:pPr>
                      <a:r>
                        <a:rPr lang="sr-Cyrl-RS" sz="1200">
                          <a:effectLst/>
                        </a:rPr>
                        <a:t>70.00</a:t>
                      </a:r>
                      <a:endParaRPr lang="sr-Cyrl-RS" sz="1200">
                        <a:effectLst/>
                        <a:latin typeface="Times New Roman" panose="02020603050405020304" pitchFamily="18" charset="0"/>
                        <a:ea typeface="Times New Roman" panose="02020603050405020304" pitchFamily="18" charset="0"/>
                      </a:endParaRPr>
                    </a:p>
                  </a:txBody>
                  <a:tcPr marL="68041" marR="68041" marT="0" marB="0"/>
                </a:tc>
                <a:extLst>
                  <a:ext uri="{0D108BD9-81ED-4DB2-BD59-A6C34878D82A}">
                    <a16:rowId xmlns:a16="http://schemas.microsoft.com/office/drawing/2014/main" val="3778484474"/>
                  </a:ext>
                </a:extLst>
              </a:tr>
              <a:tr h="191901">
                <a:tc>
                  <a:txBody>
                    <a:bodyPr/>
                    <a:lstStyle/>
                    <a:p>
                      <a:pPr marL="0" marR="0" indent="0" algn="ctr">
                        <a:lnSpc>
                          <a:spcPct val="115000"/>
                        </a:lnSpc>
                        <a:spcBef>
                          <a:spcPts val="0"/>
                        </a:spcBef>
                        <a:spcAft>
                          <a:spcPts val="1000"/>
                        </a:spcAft>
                      </a:pPr>
                      <a:r>
                        <a:rPr lang="en-US" sz="1200" i="1" dirty="0">
                          <a:effectLst/>
                        </a:rPr>
                        <a:t>Mouth down y </a:t>
                      </a:r>
                      <a:r>
                        <a:rPr lang="sr-Cyrl-RS" sz="1200" dirty="0">
                          <a:effectLst/>
                        </a:rPr>
                        <a:t>координата</a:t>
                      </a:r>
                      <a:endParaRPr lang="sr-Cyrl-RS" sz="1200" dirty="0">
                        <a:effectLst/>
                        <a:latin typeface="Times New Roman" panose="02020603050405020304" pitchFamily="18" charset="0"/>
                        <a:ea typeface="Times New Roman" panose="02020603050405020304" pitchFamily="18" charset="0"/>
                      </a:endParaRPr>
                    </a:p>
                  </a:txBody>
                  <a:tcPr marL="68041" marR="68041" marT="0" marB="0"/>
                </a:tc>
                <a:tc>
                  <a:txBody>
                    <a:bodyPr/>
                    <a:lstStyle/>
                    <a:p>
                      <a:pPr marL="0" marR="0" indent="0" algn="ctr">
                        <a:lnSpc>
                          <a:spcPct val="115000"/>
                        </a:lnSpc>
                        <a:spcBef>
                          <a:spcPts val="0"/>
                        </a:spcBef>
                        <a:spcAft>
                          <a:spcPts val="1000"/>
                        </a:spcAft>
                      </a:pPr>
                      <a:r>
                        <a:rPr lang="sr-Cyrl-RS" sz="1200">
                          <a:effectLst/>
                        </a:rPr>
                        <a:t>59.12</a:t>
                      </a:r>
                      <a:endParaRPr lang="sr-Cyrl-RS" sz="1200">
                        <a:effectLst/>
                        <a:latin typeface="Times New Roman" panose="02020603050405020304" pitchFamily="18" charset="0"/>
                        <a:ea typeface="Times New Roman" panose="02020603050405020304" pitchFamily="18" charset="0"/>
                      </a:endParaRPr>
                    </a:p>
                  </a:txBody>
                  <a:tcPr marL="68041" marR="68041" marT="0" marB="0"/>
                </a:tc>
                <a:extLst>
                  <a:ext uri="{0D108BD9-81ED-4DB2-BD59-A6C34878D82A}">
                    <a16:rowId xmlns:a16="http://schemas.microsoft.com/office/drawing/2014/main" val="1826739022"/>
                  </a:ext>
                </a:extLst>
              </a:tr>
              <a:tr h="191901">
                <a:tc>
                  <a:txBody>
                    <a:bodyPr/>
                    <a:lstStyle/>
                    <a:p>
                      <a:pPr marL="0" marR="0" indent="0" algn="ctr">
                        <a:lnSpc>
                          <a:spcPct val="115000"/>
                        </a:lnSpc>
                        <a:spcBef>
                          <a:spcPts val="0"/>
                        </a:spcBef>
                        <a:spcAft>
                          <a:spcPts val="1000"/>
                        </a:spcAft>
                      </a:pPr>
                      <a:r>
                        <a:rPr lang="en-US" sz="1200" i="1" dirty="0">
                          <a:effectLst/>
                        </a:rPr>
                        <a:t>Left</a:t>
                      </a:r>
                      <a:endParaRPr lang="sr-Cyrl-RS" sz="1200" i="1" dirty="0">
                        <a:effectLst/>
                        <a:latin typeface="Times New Roman" panose="02020603050405020304" pitchFamily="18" charset="0"/>
                        <a:ea typeface="Times New Roman" panose="02020603050405020304" pitchFamily="18" charset="0"/>
                      </a:endParaRPr>
                    </a:p>
                  </a:txBody>
                  <a:tcPr marL="68041" marR="68041" marT="0" marB="0"/>
                </a:tc>
                <a:tc>
                  <a:txBody>
                    <a:bodyPr/>
                    <a:lstStyle/>
                    <a:p>
                      <a:pPr marL="0" marR="0" indent="0" algn="ctr">
                        <a:lnSpc>
                          <a:spcPct val="115000"/>
                        </a:lnSpc>
                        <a:spcBef>
                          <a:spcPts val="0"/>
                        </a:spcBef>
                        <a:spcAft>
                          <a:spcPts val="1000"/>
                        </a:spcAft>
                      </a:pPr>
                      <a:r>
                        <a:rPr lang="sr-Cyrl-RS" sz="1200">
                          <a:effectLst/>
                        </a:rPr>
                        <a:t>94.41</a:t>
                      </a:r>
                      <a:endParaRPr lang="sr-Cyrl-RS" sz="1200">
                        <a:effectLst/>
                        <a:latin typeface="Times New Roman" panose="02020603050405020304" pitchFamily="18" charset="0"/>
                        <a:ea typeface="Times New Roman" panose="02020603050405020304" pitchFamily="18" charset="0"/>
                      </a:endParaRPr>
                    </a:p>
                  </a:txBody>
                  <a:tcPr marL="68041" marR="68041" marT="0" marB="0"/>
                </a:tc>
                <a:extLst>
                  <a:ext uri="{0D108BD9-81ED-4DB2-BD59-A6C34878D82A}">
                    <a16:rowId xmlns:a16="http://schemas.microsoft.com/office/drawing/2014/main" val="3397767784"/>
                  </a:ext>
                </a:extLst>
              </a:tr>
              <a:tr h="191901">
                <a:tc>
                  <a:txBody>
                    <a:bodyPr/>
                    <a:lstStyle/>
                    <a:p>
                      <a:pPr marL="0" marR="0" indent="0" algn="ctr">
                        <a:lnSpc>
                          <a:spcPct val="115000"/>
                        </a:lnSpc>
                        <a:spcBef>
                          <a:spcPts val="0"/>
                        </a:spcBef>
                        <a:spcAft>
                          <a:spcPts val="1000"/>
                        </a:spcAft>
                      </a:pPr>
                      <a:r>
                        <a:rPr lang="en-US" sz="1200" i="1" dirty="0">
                          <a:effectLst/>
                        </a:rPr>
                        <a:t>Right</a:t>
                      </a:r>
                      <a:endParaRPr lang="sr-Cyrl-RS" sz="1200" i="1" dirty="0">
                        <a:effectLst/>
                        <a:latin typeface="Times New Roman" panose="02020603050405020304" pitchFamily="18" charset="0"/>
                        <a:ea typeface="Times New Roman" panose="02020603050405020304" pitchFamily="18" charset="0"/>
                      </a:endParaRPr>
                    </a:p>
                  </a:txBody>
                  <a:tcPr marL="68041" marR="68041" marT="0" marB="0"/>
                </a:tc>
                <a:tc>
                  <a:txBody>
                    <a:bodyPr/>
                    <a:lstStyle/>
                    <a:p>
                      <a:pPr marL="0" marR="0" indent="0" algn="ctr">
                        <a:lnSpc>
                          <a:spcPct val="115000"/>
                        </a:lnSpc>
                        <a:spcBef>
                          <a:spcPts val="0"/>
                        </a:spcBef>
                        <a:spcAft>
                          <a:spcPts val="1000"/>
                        </a:spcAft>
                      </a:pPr>
                      <a:r>
                        <a:rPr lang="sr-Cyrl-RS" sz="1200">
                          <a:effectLst/>
                        </a:rPr>
                        <a:t>96.47</a:t>
                      </a:r>
                      <a:endParaRPr lang="sr-Cyrl-RS" sz="1200">
                        <a:effectLst/>
                        <a:latin typeface="Times New Roman" panose="02020603050405020304" pitchFamily="18" charset="0"/>
                        <a:ea typeface="Times New Roman" panose="02020603050405020304" pitchFamily="18" charset="0"/>
                      </a:endParaRPr>
                    </a:p>
                  </a:txBody>
                  <a:tcPr marL="68041" marR="68041" marT="0" marB="0"/>
                </a:tc>
                <a:extLst>
                  <a:ext uri="{0D108BD9-81ED-4DB2-BD59-A6C34878D82A}">
                    <a16:rowId xmlns:a16="http://schemas.microsoft.com/office/drawing/2014/main" val="2539480224"/>
                  </a:ext>
                </a:extLst>
              </a:tr>
              <a:tr h="191901">
                <a:tc>
                  <a:txBody>
                    <a:bodyPr/>
                    <a:lstStyle/>
                    <a:p>
                      <a:pPr marL="0" marR="0" indent="0" algn="ctr">
                        <a:lnSpc>
                          <a:spcPct val="115000"/>
                        </a:lnSpc>
                        <a:spcBef>
                          <a:spcPts val="0"/>
                        </a:spcBef>
                        <a:spcAft>
                          <a:spcPts val="1000"/>
                        </a:spcAft>
                      </a:pPr>
                      <a:r>
                        <a:rPr lang="en-US" sz="1200" i="1" dirty="0">
                          <a:effectLst/>
                        </a:rPr>
                        <a:t>Up</a:t>
                      </a:r>
                      <a:endParaRPr lang="sr-Cyrl-RS" sz="1200" i="1" dirty="0">
                        <a:effectLst/>
                        <a:latin typeface="Times New Roman" panose="02020603050405020304" pitchFamily="18" charset="0"/>
                        <a:ea typeface="Times New Roman" panose="02020603050405020304" pitchFamily="18" charset="0"/>
                      </a:endParaRPr>
                    </a:p>
                  </a:txBody>
                  <a:tcPr marL="68041" marR="68041" marT="0" marB="0"/>
                </a:tc>
                <a:tc>
                  <a:txBody>
                    <a:bodyPr/>
                    <a:lstStyle/>
                    <a:p>
                      <a:pPr marL="0" marR="0" indent="0" algn="ctr">
                        <a:lnSpc>
                          <a:spcPct val="115000"/>
                        </a:lnSpc>
                        <a:spcBef>
                          <a:spcPts val="0"/>
                        </a:spcBef>
                        <a:spcAft>
                          <a:spcPts val="1000"/>
                        </a:spcAft>
                      </a:pPr>
                      <a:r>
                        <a:rPr lang="sr-Cyrl-RS" sz="1200">
                          <a:effectLst/>
                        </a:rPr>
                        <a:t>100</a:t>
                      </a:r>
                      <a:endParaRPr lang="sr-Cyrl-RS" sz="1200">
                        <a:effectLst/>
                        <a:latin typeface="Times New Roman" panose="02020603050405020304" pitchFamily="18" charset="0"/>
                        <a:ea typeface="Times New Roman" panose="02020603050405020304" pitchFamily="18" charset="0"/>
                      </a:endParaRPr>
                    </a:p>
                  </a:txBody>
                  <a:tcPr marL="68041" marR="68041" marT="0" marB="0"/>
                </a:tc>
                <a:extLst>
                  <a:ext uri="{0D108BD9-81ED-4DB2-BD59-A6C34878D82A}">
                    <a16:rowId xmlns:a16="http://schemas.microsoft.com/office/drawing/2014/main" val="1722872478"/>
                  </a:ext>
                </a:extLst>
              </a:tr>
              <a:tr h="191901">
                <a:tc>
                  <a:txBody>
                    <a:bodyPr/>
                    <a:lstStyle/>
                    <a:p>
                      <a:pPr marL="0" marR="0" indent="0" algn="ctr">
                        <a:lnSpc>
                          <a:spcPct val="115000"/>
                        </a:lnSpc>
                        <a:spcBef>
                          <a:spcPts val="0"/>
                        </a:spcBef>
                        <a:spcAft>
                          <a:spcPts val="1000"/>
                        </a:spcAft>
                      </a:pPr>
                      <a:r>
                        <a:rPr lang="en-US" sz="1200" i="1" dirty="0">
                          <a:effectLst/>
                        </a:rPr>
                        <a:t>Down</a:t>
                      </a:r>
                      <a:endParaRPr lang="sr-Cyrl-RS" sz="1200" i="1" dirty="0">
                        <a:effectLst/>
                        <a:latin typeface="Times New Roman" panose="02020603050405020304" pitchFamily="18" charset="0"/>
                        <a:ea typeface="Times New Roman" panose="02020603050405020304" pitchFamily="18" charset="0"/>
                      </a:endParaRPr>
                    </a:p>
                  </a:txBody>
                  <a:tcPr marL="68041" marR="68041" marT="0" marB="0"/>
                </a:tc>
                <a:tc>
                  <a:txBody>
                    <a:bodyPr/>
                    <a:lstStyle/>
                    <a:p>
                      <a:pPr marL="0" marR="0" indent="0" algn="ctr">
                        <a:lnSpc>
                          <a:spcPct val="115000"/>
                        </a:lnSpc>
                        <a:spcBef>
                          <a:spcPts val="0"/>
                        </a:spcBef>
                        <a:spcAft>
                          <a:spcPts val="1000"/>
                        </a:spcAft>
                      </a:pPr>
                      <a:r>
                        <a:rPr lang="sr-Cyrl-RS" sz="1200" dirty="0">
                          <a:effectLst/>
                        </a:rPr>
                        <a:t>99.12</a:t>
                      </a:r>
                      <a:endParaRPr lang="sr-Cyrl-RS" sz="1200" dirty="0">
                        <a:effectLst/>
                        <a:latin typeface="Times New Roman" panose="02020603050405020304" pitchFamily="18" charset="0"/>
                        <a:ea typeface="Times New Roman" panose="02020603050405020304" pitchFamily="18" charset="0"/>
                      </a:endParaRPr>
                    </a:p>
                  </a:txBody>
                  <a:tcPr marL="68041" marR="68041" marT="0" marB="0"/>
                </a:tc>
                <a:extLst>
                  <a:ext uri="{0D108BD9-81ED-4DB2-BD59-A6C34878D82A}">
                    <a16:rowId xmlns:a16="http://schemas.microsoft.com/office/drawing/2014/main" val="2156939098"/>
                  </a:ext>
                </a:extLst>
              </a:tr>
            </a:tbl>
          </a:graphicData>
        </a:graphic>
      </p:graphicFrame>
    </p:spTree>
    <p:extLst>
      <p:ext uri="{BB962C8B-B14F-4D97-AF65-F5344CB8AC3E}">
        <p14:creationId xmlns:p14="http://schemas.microsoft.com/office/powerpoint/2010/main" val="3165420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DE02E-7B8B-4246-B9BB-C40783D99572}"/>
              </a:ext>
            </a:extLst>
          </p:cNvPr>
          <p:cNvSpPr>
            <a:spLocks noGrp="1"/>
          </p:cNvSpPr>
          <p:nvPr>
            <p:ph type="title"/>
          </p:nvPr>
        </p:nvSpPr>
        <p:spPr/>
        <p:txBody>
          <a:bodyPr/>
          <a:lstStyle/>
          <a:p>
            <a:r>
              <a:rPr lang="sr-Cyrl-RS" dirty="0"/>
              <a:t>Евалуација</a:t>
            </a:r>
          </a:p>
        </p:txBody>
      </p:sp>
      <p:sp>
        <p:nvSpPr>
          <p:cNvPr id="6" name="Content Placeholder 2">
            <a:extLst>
              <a:ext uri="{FF2B5EF4-FFF2-40B4-BE49-F238E27FC236}">
                <a16:creationId xmlns:a16="http://schemas.microsoft.com/office/drawing/2014/main" id="{C76223F0-6FFD-4DBB-AE15-681D4C579A84}"/>
              </a:ext>
            </a:extLst>
          </p:cNvPr>
          <p:cNvSpPr txBox="1">
            <a:spLocks/>
          </p:cNvSpPr>
          <p:nvPr/>
        </p:nvSpPr>
        <p:spPr>
          <a:xfrm>
            <a:off x="628650" y="939998"/>
            <a:ext cx="7886700" cy="514350"/>
          </a:xfrm>
          <a:prstGeom prst="rect">
            <a:avLst/>
          </a:prstGeom>
        </p:spPr>
        <p:txBody>
          <a:bodyPr vert="horz" lIns="91440" tIns="45720" rIns="91440" bIns="45720" rtlCol="0">
            <a:normAutofit/>
          </a:bodyPr>
          <a:lstStyle>
            <a:lvl1pPr marL="342000" indent="-342000" algn="l" defTabSz="914400" rtl="0" eaLnBrk="1" latinLnBrk="0" hangingPunct="1">
              <a:lnSpc>
                <a:spcPct val="90000"/>
              </a:lnSpc>
              <a:spcBef>
                <a:spcPts val="1000"/>
              </a:spcBef>
              <a:buSzPct val="80000"/>
              <a:buFont typeface="Wingdings" pitchFamily="2" charset="2"/>
              <a:buChar char="q"/>
              <a:defRPr sz="2800" kern="1200" baseline="0">
                <a:solidFill>
                  <a:srgbClr val="096168"/>
                </a:solidFill>
                <a:latin typeface="+mn-lt"/>
                <a:ea typeface="+mn-ea"/>
                <a:cs typeface="+mn-cs"/>
              </a:defRPr>
            </a:lvl1pPr>
            <a:lvl2pPr marL="685800" indent="-228600" algn="l" defTabSz="914400" rtl="0" eaLnBrk="1" latinLnBrk="0" hangingPunct="1">
              <a:lnSpc>
                <a:spcPct val="90000"/>
              </a:lnSpc>
              <a:spcBef>
                <a:spcPts val="500"/>
              </a:spcBef>
              <a:buSzPct val="80000"/>
              <a:buFont typeface="Courier New" pitchFamily="49" charset="0"/>
              <a:buChar char="o"/>
              <a:defRPr sz="2400" kern="1200" baseline="0">
                <a:solidFill>
                  <a:srgbClr val="096168"/>
                </a:solidFill>
                <a:latin typeface="+mn-lt"/>
                <a:ea typeface="+mn-ea"/>
                <a:cs typeface="+mn-cs"/>
              </a:defRPr>
            </a:lvl2pPr>
            <a:lvl3pPr marL="1143000" indent="-228600" algn="l" defTabSz="914400" rtl="0" eaLnBrk="1" latinLnBrk="0" hangingPunct="1">
              <a:lnSpc>
                <a:spcPct val="90000"/>
              </a:lnSpc>
              <a:spcBef>
                <a:spcPts val="500"/>
              </a:spcBef>
              <a:buSzPct val="80000"/>
              <a:buFont typeface="Wingdings" pitchFamily="2" charset="2"/>
              <a:buChar char="§"/>
              <a:defRPr sz="2000" kern="1200" baseline="0">
                <a:solidFill>
                  <a:srgbClr val="096168"/>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4pPr>
            <a:lvl5pPr marL="2088000" indent="-2520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r-Cyrl-RS" dirty="0"/>
              <a:t>Трећи модел</a:t>
            </a:r>
          </a:p>
        </p:txBody>
      </p:sp>
      <p:sp>
        <p:nvSpPr>
          <p:cNvPr id="7" name="Content Placeholder 2">
            <a:extLst>
              <a:ext uri="{FF2B5EF4-FFF2-40B4-BE49-F238E27FC236}">
                <a16:creationId xmlns:a16="http://schemas.microsoft.com/office/drawing/2014/main" id="{771FADF2-E6E7-4501-96B3-0A1CE816FC60}"/>
              </a:ext>
            </a:extLst>
          </p:cNvPr>
          <p:cNvSpPr txBox="1">
            <a:spLocks/>
          </p:cNvSpPr>
          <p:nvPr/>
        </p:nvSpPr>
        <p:spPr>
          <a:xfrm>
            <a:off x="5333654" y="1454348"/>
            <a:ext cx="3693968" cy="1947559"/>
          </a:xfrm>
          <a:prstGeom prst="rect">
            <a:avLst/>
          </a:prstGeom>
        </p:spPr>
        <p:txBody>
          <a:bodyPr vert="horz" lIns="91440" tIns="45720" rIns="91440" bIns="45720" rtlCol="0">
            <a:normAutofit/>
          </a:bodyPr>
          <a:lstStyle>
            <a:lvl1pPr marL="342000" indent="-342000" algn="l" defTabSz="914400" rtl="0" eaLnBrk="1" latinLnBrk="0" hangingPunct="1">
              <a:lnSpc>
                <a:spcPct val="90000"/>
              </a:lnSpc>
              <a:spcBef>
                <a:spcPts val="1000"/>
              </a:spcBef>
              <a:buSzPct val="80000"/>
              <a:buFont typeface="Wingdings" pitchFamily="2" charset="2"/>
              <a:buChar char="q"/>
              <a:defRPr sz="2800" kern="1200" baseline="0">
                <a:solidFill>
                  <a:srgbClr val="096168"/>
                </a:solidFill>
                <a:latin typeface="+mn-lt"/>
                <a:ea typeface="+mn-ea"/>
                <a:cs typeface="+mn-cs"/>
              </a:defRPr>
            </a:lvl1pPr>
            <a:lvl2pPr marL="685800" indent="-228600" algn="l" defTabSz="914400" rtl="0" eaLnBrk="1" latinLnBrk="0" hangingPunct="1">
              <a:lnSpc>
                <a:spcPct val="90000"/>
              </a:lnSpc>
              <a:spcBef>
                <a:spcPts val="500"/>
              </a:spcBef>
              <a:buSzPct val="80000"/>
              <a:buFont typeface="Courier New" pitchFamily="49" charset="0"/>
              <a:buChar char="o"/>
              <a:defRPr sz="2400" kern="1200" baseline="0">
                <a:solidFill>
                  <a:srgbClr val="096168"/>
                </a:solidFill>
                <a:latin typeface="+mn-lt"/>
                <a:ea typeface="+mn-ea"/>
                <a:cs typeface="+mn-cs"/>
              </a:defRPr>
            </a:lvl2pPr>
            <a:lvl3pPr marL="1143000" indent="-228600" algn="l" defTabSz="914400" rtl="0" eaLnBrk="1" latinLnBrk="0" hangingPunct="1">
              <a:lnSpc>
                <a:spcPct val="90000"/>
              </a:lnSpc>
              <a:spcBef>
                <a:spcPts val="500"/>
              </a:spcBef>
              <a:buSzPct val="80000"/>
              <a:buFont typeface="Wingdings" pitchFamily="2" charset="2"/>
              <a:buChar char="§"/>
              <a:defRPr sz="2000" kern="1200" baseline="0">
                <a:solidFill>
                  <a:srgbClr val="096168"/>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4pPr>
            <a:lvl5pPr marL="2088000" indent="-2520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r-Cyrl-RS" dirty="0"/>
              <a:t>Тачност </a:t>
            </a:r>
            <a:r>
              <a:rPr lang="sr-Cyrl-RS" dirty="0" err="1"/>
              <a:t>валидације</a:t>
            </a:r>
            <a:r>
              <a:rPr lang="sr-Cyrl-RS" dirty="0"/>
              <a:t> 0.86426</a:t>
            </a:r>
          </a:p>
        </p:txBody>
      </p:sp>
      <p:graphicFrame>
        <p:nvGraphicFramePr>
          <p:cNvPr id="3" name="Table 2">
            <a:extLst>
              <a:ext uri="{FF2B5EF4-FFF2-40B4-BE49-F238E27FC236}">
                <a16:creationId xmlns:a16="http://schemas.microsoft.com/office/drawing/2014/main" id="{BF754E8A-CCBC-4A4A-825A-0FF923A3EBDB}"/>
              </a:ext>
            </a:extLst>
          </p:cNvPr>
          <p:cNvGraphicFramePr>
            <a:graphicFrameLocks noGrp="1"/>
          </p:cNvGraphicFramePr>
          <p:nvPr>
            <p:extLst>
              <p:ext uri="{D42A27DB-BD31-4B8C-83A1-F6EECF244321}">
                <p14:modId xmlns:p14="http://schemas.microsoft.com/office/powerpoint/2010/main" val="2056856969"/>
              </p:ext>
            </p:extLst>
          </p:nvPr>
        </p:nvGraphicFramePr>
        <p:xfrm>
          <a:off x="504825" y="1561210"/>
          <a:ext cx="4828830" cy="3266448"/>
        </p:xfrm>
        <a:graphic>
          <a:graphicData uri="http://schemas.openxmlformats.org/drawingml/2006/table">
            <a:tbl>
              <a:tblPr firstRow="1" firstCol="1" bandRow="1">
                <a:tableStyleId>{5C22544A-7EE6-4342-B048-85BDC9FD1C3A}</a:tableStyleId>
              </a:tblPr>
              <a:tblGrid>
                <a:gridCol w="2414415">
                  <a:extLst>
                    <a:ext uri="{9D8B030D-6E8A-4147-A177-3AD203B41FA5}">
                      <a16:colId xmlns:a16="http://schemas.microsoft.com/office/drawing/2014/main" val="2559571022"/>
                    </a:ext>
                  </a:extLst>
                </a:gridCol>
                <a:gridCol w="2414415">
                  <a:extLst>
                    <a:ext uri="{9D8B030D-6E8A-4147-A177-3AD203B41FA5}">
                      <a16:colId xmlns:a16="http://schemas.microsoft.com/office/drawing/2014/main" val="678895873"/>
                    </a:ext>
                  </a:extLst>
                </a:gridCol>
              </a:tblGrid>
              <a:tr h="203894">
                <a:tc>
                  <a:txBody>
                    <a:bodyPr/>
                    <a:lstStyle/>
                    <a:p>
                      <a:pPr marL="0" marR="0" indent="0" algn="ctr">
                        <a:lnSpc>
                          <a:spcPct val="150000"/>
                        </a:lnSpc>
                        <a:spcBef>
                          <a:spcPts val="0"/>
                        </a:spcBef>
                        <a:spcAft>
                          <a:spcPts val="0"/>
                        </a:spcAft>
                      </a:pPr>
                      <a:r>
                        <a:rPr lang="sr-Cyrl-RS" sz="1000" dirty="0">
                          <a:effectLst/>
                        </a:rPr>
                        <a:t>Параметар</a:t>
                      </a:r>
                      <a:endParaRPr lang="sr-Cyrl-RS" sz="1000" dirty="0">
                        <a:effectLst/>
                        <a:latin typeface="Times New Roman" panose="02020603050405020304" pitchFamily="18" charset="0"/>
                        <a:ea typeface="Times New Roman" panose="02020603050405020304" pitchFamily="18" charset="0"/>
                      </a:endParaRPr>
                    </a:p>
                  </a:txBody>
                  <a:tcPr marL="57918" marR="57918" marT="0" marB="0"/>
                </a:tc>
                <a:tc>
                  <a:txBody>
                    <a:bodyPr/>
                    <a:lstStyle/>
                    <a:p>
                      <a:pPr marL="0" marR="0" indent="0" algn="ctr">
                        <a:lnSpc>
                          <a:spcPct val="150000"/>
                        </a:lnSpc>
                        <a:spcBef>
                          <a:spcPts val="0"/>
                        </a:spcBef>
                        <a:spcAft>
                          <a:spcPts val="0"/>
                        </a:spcAft>
                      </a:pPr>
                      <a:r>
                        <a:rPr lang="sr-Cyrl-RS" sz="1000">
                          <a:effectLst/>
                        </a:rPr>
                        <a:t>Тачност </a:t>
                      </a:r>
                      <a:r>
                        <a:rPr lang="en-US" sz="1000">
                          <a:effectLst/>
                        </a:rPr>
                        <a:t>[%]</a:t>
                      </a:r>
                      <a:endParaRPr lang="sr-Cyrl-RS" sz="1000">
                        <a:effectLst/>
                        <a:latin typeface="Times New Roman" panose="02020603050405020304" pitchFamily="18" charset="0"/>
                        <a:ea typeface="Times New Roman" panose="02020603050405020304" pitchFamily="18" charset="0"/>
                      </a:endParaRPr>
                    </a:p>
                  </a:txBody>
                  <a:tcPr marL="57918" marR="57918" marT="0" marB="0"/>
                </a:tc>
                <a:extLst>
                  <a:ext uri="{0D108BD9-81ED-4DB2-BD59-A6C34878D82A}">
                    <a16:rowId xmlns:a16="http://schemas.microsoft.com/office/drawing/2014/main" val="3335105428"/>
                  </a:ext>
                </a:extLst>
              </a:tr>
              <a:tr h="203894">
                <a:tc>
                  <a:txBody>
                    <a:bodyPr/>
                    <a:lstStyle/>
                    <a:p>
                      <a:pPr marL="0" marR="0" indent="0" algn="ctr">
                        <a:lnSpc>
                          <a:spcPct val="150000"/>
                        </a:lnSpc>
                        <a:spcBef>
                          <a:spcPts val="0"/>
                        </a:spcBef>
                        <a:spcAft>
                          <a:spcPts val="0"/>
                        </a:spcAft>
                      </a:pPr>
                      <a:r>
                        <a:rPr lang="en-US" sz="1000" i="1" dirty="0" err="1">
                          <a:effectLst/>
                        </a:rPr>
                        <a:t>eyeClosed</a:t>
                      </a:r>
                      <a:endParaRPr lang="sr-Cyrl-RS" sz="1000" i="1" dirty="0">
                        <a:effectLst/>
                        <a:latin typeface="Times New Roman" panose="02020603050405020304" pitchFamily="18" charset="0"/>
                        <a:ea typeface="Times New Roman" panose="02020603050405020304" pitchFamily="18" charset="0"/>
                      </a:endParaRPr>
                    </a:p>
                  </a:txBody>
                  <a:tcPr marL="57918" marR="57918" marT="0" marB="0"/>
                </a:tc>
                <a:tc>
                  <a:txBody>
                    <a:bodyPr/>
                    <a:lstStyle/>
                    <a:p>
                      <a:pPr marL="0" marR="0" indent="0" algn="ctr">
                        <a:lnSpc>
                          <a:spcPct val="150000"/>
                        </a:lnSpc>
                        <a:spcBef>
                          <a:spcPts val="0"/>
                        </a:spcBef>
                        <a:spcAft>
                          <a:spcPts val="0"/>
                        </a:spcAft>
                      </a:pPr>
                      <a:r>
                        <a:rPr lang="sr-Cyrl-RS" sz="1000">
                          <a:effectLst/>
                        </a:rPr>
                        <a:t>92.26</a:t>
                      </a:r>
                      <a:endParaRPr lang="sr-Cyrl-RS" sz="1000">
                        <a:effectLst/>
                        <a:latin typeface="Times New Roman" panose="02020603050405020304" pitchFamily="18" charset="0"/>
                        <a:ea typeface="Times New Roman" panose="02020603050405020304" pitchFamily="18" charset="0"/>
                      </a:endParaRPr>
                    </a:p>
                  </a:txBody>
                  <a:tcPr marL="57918" marR="57918" marT="0" marB="0"/>
                </a:tc>
                <a:extLst>
                  <a:ext uri="{0D108BD9-81ED-4DB2-BD59-A6C34878D82A}">
                    <a16:rowId xmlns:a16="http://schemas.microsoft.com/office/drawing/2014/main" val="3174802111"/>
                  </a:ext>
                </a:extLst>
              </a:tr>
              <a:tr h="203894">
                <a:tc>
                  <a:txBody>
                    <a:bodyPr/>
                    <a:lstStyle/>
                    <a:p>
                      <a:pPr marL="0" marR="0" indent="0" algn="ctr">
                        <a:lnSpc>
                          <a:spcPct val="150000"/>
                        </a:lnSpc>
                        <a:spcBef>
                          <a:spcPts val="0"/>
                        </a:spcBef>
                        <a:spcAft>
                          <a:spcPts val="0"/>
                        </a:spcAft>
                      </a:pPr>
                      <a:r>
                        <a:rPr lang="en-US" sz="1000" i="1" dirty="0">
                          <a:effectLst/>
                        </a:rPr>
                        <a:t>Center up x </a:t>
                      </a:r>
                      <a:r>
                        <a:rPr lang="sr-Cyrl-RS" sz="1000" dirty="0">
                          <a:effectLst/>
                        </a:rPr>
                        <a:t>координата</a:t>
                      </a:r>
                      <a:endParaRPr lang="sr-Cyrl-RS" sz="1000" dirty="0">
                        <a:effectLst/>
                        <a:latin typeface="Times New Roman" panose="02020603050405020304" pitchFamily="18" charset="0"/>
                        <a:ea typeface="Times New Roman" panose="02020603050405020304" pitchFamily="18" charset="0"/>
                      </a:endParaRPr>
                    </a:p>
                  </a:txBody>
                  <a:tcPr marL="57918" marR="57918" marT="0" marB="0"/>
                </a:tc>
                <a:tc>
                  <a:txBody>
                    <a:bodyPr/>
                    <a:lstStyle/>
                    <a:p>
                      <a:pPr marL="0" marR="0" indent="0" algn="ctr">
                        <a:lnSpc>
                          <a:spcPct val="150000"/>
                        </a:lnSpc>
                        <a:spcBef>
                          <a:spcPts val="0"/>
                        </a:spcBef>
                        <a:spcAft>
                          <a:spcPts val="0"/>
                        </a:spcAft>
                      </a:pPr>
                      <a:r>
                        <a:rPr lang="en-US" sz="1000">
                          <a:effectLst/>
                        </a:rPr>
                        <a:t>61.01</a:t>
                      </a:r>
                      <a:endParaRPr lang="sr-Cyrl-RS" sz="1000">
                        <a:effectLst/>
                        <a:latin typeface="Times New Roman" panose="02020603050405020304" pitchFamily="18" charset="0"/>
                        <a:ea typeface="Times New Roman" panose="02020603050405020304" pitchFamily="18" charset="0"/>
                      </a:endParaRPr>
                    </a:p>
                  </a:txBody>
                  <a:tcPr marL="57918" marR="57918" marT="0" marB="0"/>
                </a:tc>
                <a:extLst>
                  <a:ext uri="{0D108BD9-81ED-4DB2-BD59-A6C34878D82A}">
                    <a16:rowId xmlns:a16="http://schemas.microsoft.com/office/drawing/2014/main" val="1454017365"/>
                  </a:ext>
                </a:extLst>
              </a:tr>
              <a:tr h="203894">
                <a:tc>
                  <a:txBody>
                    <a:bodyPr/>
                    <a:lstStyle/>
                    <a:p>
                      <a:pPr marL="0" marR="0" indent="0" algn="ctr">
                        <a:lnSpc>
                          <a:spcPct val="150000"/>
                        </a:lnSpc>
                        <a:spcBef>
                          <a:spcPts val="0"/>
                        </a:spcBef>
                        <a:spcAft>
                          <a:spcPts val="0"/>
                        </a:spcAft>
                      </a:pPr>
                      <a:r>
                        <a:rPr lang="en-US" sz="1000" i="1" dirty="0">
                          <a:effectLst/>
                        </a:rPr>
                        <a:t>Center up y</a:t>
                      </a:r>
                      <a:r>
                        <a:rPr lang="sr-Cyrl-RS" sz="1000" i="1" dirty="0">
                          <a:effectLst/>
                        </a:rPr>
                        <a:t> </a:t>
                      </a:r>
                      <a:r>
                        <a:rPr lang="sr-Cyrl-RS" sz="1000" dirty="0">
                          <a:effectLst/>
                        </a:rPr>
                        <a:t>координата</a:t>
                      </a:r>
                      <a:endParaRPr lang="sr-Cyrl-RS" sz="1000" dirty="0">
                        <a:effectLst/>
                        <a:latin typeface="Times New Roman" panose="02020603050405020304" pitchFamily="18" charset="0"/>
                        <a:ea typeface="Times New Roman" panose="02020603050405020304" pitchFamily="18" charset="0"/>
                      </a:endParaRPr>
                    </a:p>
                  </a:txBody>
                  <a:tcPr marL="57918" marR="57918" marT="0" marB="0"/>
                </a:tc>
                <a:tc>
                  <a:txBody>
                    <a:bodyPr/>
                    <a:lstStyle/>
                    <a:p>
                      <a:pPr marL="0" marR="0" indent="0" algn="ctr">
                        <a:lnSpc>
                          <a:spcPct val="150000"/>
                        </a:lnSpc>
                        <a:spcBef>
                          <a:spcPts val="0"/>
                        </a:spcBef>
                        <a:spcAft>
                          <a:spcPts val="0"/>
                        </a:spcAft>
                      </a:pPr>
                      <a:r>
                        <a:rPr lang="en-US" sz="1000">
                          <a:effectLst/>
                        </a:rPr>
                        <a:t>70.54</a:t>
                      </a:r>
                      <a:endParaRPr lang="sr-Cyrl-RS" sz="1000">
                        <a:effectLst/>
                        <a:latin typeface="Times New Roman" panose="02020603050405020304" pitchFamily="18" charset="0"/>
                        <a:ea typeface="Times New Roman" panose="02020603050405020304" pitchFamily="18" charset="0"/>
                      </a:endParaRPr>
                    </a:p>
                  </a:txBody>
                  <a:tcPr marL="57918" marR="57918" marT="0" marB="0"/>
                </a:tc>
                <a:extLst>
                  <a:ext uri="{0D108BD9-81ED-4DB2-BD59-A6C34878D82A}">
                    <a16:rowId xmlns:a16="http://schemas.microsoft.com/office/drawing/2014/main" val="2642291432"/>
                  </a:ext>
                </a:extLst>
              </a:tr>
              <a:tr h="203894">
                <a:tc>
                  <a:txBody>
                    <a:bodyPr/>
                    <a:lstStyle/>
                    <a:p>
                      <a:pPr marL="0" marR="0" indent="0" algn="ctr">
                        <a:lnSpc>
                          <a:spcPct val="150000"/>
                        </a:lnSpc>
                        <a:spcBef>
                          <a:spcPts val="0"/>
                        </a:spcBef>
                        <a:spcAft>
                          <a:spcPts val="0"/>
                        </a:spcAft>
                      </a:pPr>
                      <a:r>
                        <a:rPr lang="en-US" sz="1000" i="1" dirty="0">
                          <a:effectLst/>
                        </a:rPr>
                        <a:t>Center x</a:t>
                      </a:r>
                      <a:r>
                        <a:rPr lang="sr-Cyrl-RS" sz="1000" i="1" dirty="0">
                          <a:effectLst/>
                        </a:rPr>
                        <a:t> </a:t>
                      </a:r>
                      <a:r>
                        <a:rPr lang="sr-Cyrl-RS" sz="1000" dirty="0">
                          <a:effectLst/>
                        </a:rPr>
                        <a:t>координата</a:t>
                      </a:r>
                      <a:endParaRPr lang="sr-Cyrl-RS" sz="1000" dirty="0">
                        <a:effectLst/>
                        <a:latin typeface="Times New Roman" panose="02020603050405020304" pitchFamily="18" charset="0"/>
                        <a:ea typeface="Times New Roman" panose="02020603050405020304" pitchFamily="18" charset="0"/>
                      </a:endParaRPr>
                    </a:p>
                  </a:txBody>
                  <a:tcPr marL="57918" marR="57918" marT="0" marB="0"/>
                </a:tc>
                <a:tc>
                  <a:txBody>
                    <a:bodyPr/>
                    <a:lstStyle/>
                    <a:p>
                      <a:pPr marL="0" marR="0" indent="0" algn="ctr">
                        <a:lnSpc>
                          <a:spcPct val="150000"/>
                        </a:lnSpc>
                        <a:spcBef>
                          <a:spcPts val="0"/>
                        </a:spcBef>
                        <a:spcAft>
                          <a:spcPts val="0"/>
                        </a:spcAft>
                      </a:pPr>
                      <a:r>
                        <a:rPr lang="en-US" sz="1000">
                          <a:effectLst/>
                        </a:rPr>
                        <a:t>65.67</a:t>
                      </a:r>
                      <a:endParaRPr lang="sr-Cyrl-RS" sz="1000">
                        <a:effectLst/>
                        <a:latin typeface="Times New Roman" panose="02020603050405020304" pitchFamily="18" charset="0"/>
                        <a:ea typeface="Times New Roman" panose="02020603050405020304" pitchFamily="18" charset="0"/>
                      </a:endParaRPr>
                    </a:p>
                  </a:txBody>
                  <a:tcPr marL="57918" marR="57918" marT="0" marB="0"/>
                </a:tc>
                <a:extLst>
                  <a:ext uri="{0D108BD9-81ED-4DB2-BD59-A6C34878D82A}">
                    <a16:rowId xmlns:a16="http://schemas.microsoft.com/office/drawing/2014/main" val="4188644862"/>
                  </a:ext>
                </a:extLst>
              </a:tr>
              <a:tr h="203894">
                <a:tc>
                  <a:txBody>
                    <a:bodyPr/>
                    <a:lstStyle/>
                    <a:p>
                      <a:pPr marL="0" marR="0" indent="0" algn="ctr">
                        <a:lnSpc>
                          <a:spcPct val="150000"/>
                        </a:lnSpc>
                        <a:spcBef>
                          <a:spcPts val="0"/>
                        </a:spcBef>
                        <a:spcAft>
                          <a:spcPts val="0"/>
                        </a:spcAft>
                      </a:pPr>
                      <a:r>
                        <a:rPr lang="en-US" sz="1000" i="1" dirty="0">
                          <a:effectLst/>
                        </a:rPr>
                        <a:t>Center y</a:t>
                      </a:r>
                      <a:r>
                        <a:rPr lang="sr-Cyrl-RS" sz="1000" i="1" dirty="0">
                          <a:effectLst/>
                        </a:rPr>
                        <a:t> </a:t>
                      </a:r>
                      <a:r>
                        <a:rPr lang="sr-Cyrl-RS" sz="1000" dirty="0">
                          <a:effectLst/>
                        </a:rPr>
                        <a:t>координата</a:t>
                      </a:r>
                      <a:endParaRPr lang="sr-Cyrl-RS" sz="1000" dirty="0">
                        <a:effectLst/>
                        <a:latin typeface="Times New Roman" panose="02020603050405020304" pitchFamily="18" charset="0"/>
                        <a:ea typeface="Times New Roman" panose="02020603050405020304" pitchFamily="18" charset="0"/>
                      </a:endParaRPr>
                    </a:p>
                  </a:txBody>
                  <a:tcPr marL="57918" marR="57918" marT="0" marB="0"/>
                </a:tc>
                <a:tc>
                  <a:txBody>
                    <a:bodyPr/>
                    <a:lstStyle/>
                    <a:p>
                      <a:pPr marL="0" marR="0" indent="0" algn="ctr">
                        <a:lnSpc>
                          <a:spcPct val="150000"/>
                        </a:lnSpc>
                        <a:spcBef>
                          <a:spcPts val="0"/>
                        </a:spcBef>
                        <a:spcAft>
                          <a:spcPts val="0"/>
                        </a:spcAft>
                      </a:pPr>
                      <a:r>
                        <a:rPr lang="en-US" sz="1000">
                          <a:effectLst/>
                        </a:rPr>
                        <a:t>77.08</a:t>
                      </a:r>
                      <a:endParaRPr lang="sr-Cyrl-RS" sz="1000">
                        <a:effectLst/>
                        <a:latin typeface="Times New Roman" panose="02020603050405020304" pitchFamily="18" charset="0"/>
                        <a:ea typeface="Times New Roman" panose="02020603050405020304" pitchFamily="18" charset="0"/>
                      </a:endParaRPr>
                    </a:p>
                  </a:txBody>
                  <a:tcPr marL="57918" marR="57918" marT="0" marB="0"/>
                </a:tc>
                <a:extLst>
                  <a:ext uri="{0D108BD9-81ED-4DB2-BD59-A6C34878D82A}">
                    <a16:rowId xmlns:a16="http://schemas.microsoft.com/office/drawing/2014/main" val="512449527"/>
                  </a:ext>
                </a:extLst>
              </a:tr>
              <a:tr h="203894">
                <a:tc>
                  <a:txBody>
                    <a:bodyPr/>
                    <a:lstStyle/>
                    <a:p>
                      <a:pPr marL="0" marR="0" indent="0" algn="ctr">
                        <a:lnSpc>
                          <a:spcPct val="150000"/>
                        </a:lnSpc>
                        <a:spcBef>
                          <a:spcPts val="0"/>
                        </a:spcBef>
                        <a:spcAft>
                          <a:spcPts val="0"/>
                        </a:spcAft>
                      </a:pPr>
                      <a:r>
                        <a:rPr lang="en-US" sz="1000" i="1" dirty="0">
                          <a:effectLst/>
                        </a:rPr>
                        <a:t>Center down x</a:t>
                      </a:r>
                      <a:r>
                        <a:rPr lang="sr-Cyrl-RS" sz="1000" i="1" dirty="0">
                          <a:effectLst/>
                        </a:rPr>
                        <a:t> </a:t>
                      </a:r>
                      <a:r>
                        <a:rPr lang="sr-Cyrl-RS" sz="1000" dirty="0">
                          <a:effectLst/>
                        </a:rPr>
                        <a:t>координата</a:t>
                      </a:r>
                      <a:endParaRPr lang="sr-Cyrl-RS" sz="1000" dirty="0">
                        <a:effectLst/>
                        <a:latin typeface="Times New Roman" panose="02020603050405020304" pitchFamily="18" charset="0"/>
                        <a:ea typeface="Times New Roman" panose="02020603050405020304" pitchFamily="18" charset="0"/>
                      </a:endParaRPr>
                    </a:p>
                  </a:txBody>
                  <a:tcPr marL="57918" marR="57918" marT="0" marB="0"/>
                </a:tc>
                <a:tc>
                  <a:txBody>
                    <a:bodyPr/>
                    <a:lstStyle/>
                    <a:p>
                      <a:pPr marL="0" marR="0" indent="0" algn="ctr">
                        <a:lnSpc>
                          <a:spcPct val="150000"/>
                        </a:lnSpc>
                        <a:spcBef>
                          <a:spcPts val="0"/>
                        </a:spcBef>
                        <a:spcAft>
                          <a:spcPts val="0"/>
                        </a:spcAft>
                      </a:pPr>
                      <a:r>
                        <a:rPr lang="en-US" sz="1000">
                          <a:effectLst/>
                        </a:rPr>
                        <a:t>55.36</a:t>
                      </a:r>
                      <a:endParaRPr lang="sr-Cyrl-RS" sz="1000">
                        <a:effectLst/>
                        <a:latin typeface="Times New Roman" panose="02020603050405020304" pitchFamily="18" charset="0"/>
                        <a:ea typeface="Times New Roman" panose="02020603050405020304" pitchFamily="18" charset="0"/>
                      </a:endParaRPr>
                    </a:p>
                  </a:txBody>
                  <a:tcPr marL="57918" marR="57918" marT="0" marB="0"/>
                </a:tc>
                <a:extLst>
                  <a:ext uri="{0D108BD9-81ED-4DB2-BD59-A6C34878D82A}">
                    <a16:rowId xmlns:a16="http://schemas.microsoft.com/office/drawing/2014/main" val="3425733919"/>
                  </a:ext>
                </a:extLst>
              </a:tr>
              <a:tr h="203894">
                <a:tc>
                  <a:txBody>
                    <a:bodyPr/>
                    <a:lstStyle/>
                    <a:p>
                      <a:pPr marL="0" marR="0" indent="0" algn="ctr">
                        <a:lnSpc>
                          <a:spcPct val="150000"/>
                        </a:lnSpc>
                        <a:spcBef>
                          <a:spcPts val="0"/>
                        </a:spcBef>
                        <a:spcAft>
                          <a:spcPts val="0"/>
                        </a:spcAft>
                      </a:pPr>
                      <a:r>
                        <a:rPr lang="en-US" sz="1000" i="1" dirty="0">
                          <a:effectLst/>
                        </a:rPr>
                        <a:t>Center down y</a:t>
                      </a:r>
                      <a:r>
                        <a:rPr lang="sr-Cyrl-RS" sz="1000" i="1" dirty="0">
                          <a:effectLst/>
                        </a:rPr>
                        <a:t> </a:t>
                      </a:r>
                      <a:r>
                        <a:rPr lang="sr-Cyrl-RS" sz="1000" dirty="0">
                          <a:effectLst/>
                        </a:rPr>
                        <a:t>координата</a:t>
                      </a:r>
                      <a:endParaRPr lang="sr-Cyrl-RS" sz="1000" dirty="0">
                        <a:effectLst/>
                        <a:latin typeface="Times New Roman" panose="02020603050405020304" pitchFamily="18" charset="0"/>
                        <a:ea typeface="Times New Roman" panose="02020603050405020304" pitchFamily="18" charset="0"/>
                      </a:endParaRPr>
                    </a:p>
                  </a:txBody>
                  <a:tcPr marL="57918" marR="57918" marT="0" marB="0"/>
                </a:tc>
                <a:tc>
                  <a:txBody>
                    <a:bodyPr/>
                    <a:lstStyle/>
                    <a:p>
                      <a:pPr marL="0" marR="0" indent="0" algn="ctr">
                        <a:lnSpc>
                          <a:spcPct val="150000"/>
                        </a:lnSpc>
                        <a:spcBef>
                          <a:spcPts val="0"/>
                        </a:spcBef>
                        <a:spcAft>
                          <a:spcPts val="0"/>
                        </a:spcAft>
                      </a:pPr>
                      <a:r>
                        <a:rPr lang="en-US" sz="1000">
                          <a:effectLst/>
                        </a:rPr>
                        <a:t>76.95</a:t>
                      </a:r>
                      <a:endParaRPr lang="sr-Cyrl-RS" sz="1000">
                        <a:effectLst/>
                        <a:latin typeface="Times New Roman" panose="02020603050405020304" pitchFamily="18" charset="0"/>
                        <a:ea typeface="Times New Roman" panose="02020603050405020304" pitchFamily="18" charset="0"/>
                      </a:endParaRPr>
                    </a:p>
                  </a:txBody>
                  <a:tcPr marL="57918" marR="57918" marT="0" marB="0"/>
                </a:tc>
                <a:extLst>
                  <a:ext uri="{0D108BD9-81ED-4DB2-BD59-A6C34878D82A}">
                    <a16:rowId xmlns:a16="http://schemas.microsoft.com/office/drawing/2014/main" val="171256299"/>
                  </a:ext>
                </a:extLst>
              </a:tr>
              <a:tr h="203894">
                <a:tc>
                  <a:txBody>
                    <a:bodyPr/>
                    <a:lstStyle/>
                    <a:p>
                      <a:pPr marL="0" marR="0" indent="0" algn="ctr">
                        <a:lnSpc>
                          <a:spcPct val="150000"/>
                        </a:lnSpc>
                        <a:spcBef>
                          <a:spcPts val="0"/>
                        </a:spcBef>
                        <a:spcAft>
                          <a:spcPts val="0"/>
                        </a:spcAft>
                      </a:pPr>
                      <a:r>
                        <a:rPr lang="en-US" sz="1000" i="1" dirty="0">
                          <a:effectLst/>
                        </a:rPr>
                        <a:t>Left point x</a:t>
                      </a:r>
                      <a:r>
                        <a:rPr lang="sr-Cyrl-RS" sz="1000" i="1" dirty="0">
                          <a:effectLst/>
                        </a:rPr>
                        <a:t> </a:t>
                      </a:r>
                      <a:r>
                        <a:rPr lang="sr-Cyrl-RS" sz="1000" dirty="0">
                          <a:effectLst/>
                        </a:rPr>
                        <a:t>координата</a:t>
                      </a:r>
                      <a:endParaRPr lang="sr-Cyrl-RS" sz="1000" dirty="0">
                        <a:effectLst/>
                        <a:latin typeface="Times New Roman" panose="02020603050405020304" pitchFamily="18" charset="0"/>
                        <a:ea typeface="Times New Roman" panose="02020603050405020304" pitchFamily="18" charset="0"/>
                      </a:endParaRPr>
                    </a:p>
                  </a:txBody>
                  <a:tcPr marL="57918" marR="57918" marT="0" marB="0"/>
                </a:tc>
                <a:tc>
                  <a:txBody>
                    <a:bodyPr/>
                    <a:lstStyle/>
                    <a:p>
                      <a:pPr marL="0" marR="0" indent="0" algn="ctr">
                        <a:lnSpc>
                          <a:spcPct val="150000"/>
                        </a:lnSpc>
                        <a:spcBef>
                          <a:spcPts val="0"/>
                        </a:spcBef>
                        <a:spcAft>
                          <a:spcPts val="0"/>
                        </a:spcAft>
                      </a:pPr>
                      <a:r>
                        <a:rPr lang="en-US" sz="1000" dirty="0">
                          <a:effectLst/>
                        </a:rPr>
                        <a:t>39.04</a:t>
                      </a:r>
                      <a:endParaRPr lang="sr-Cyrl-RS" sz="1000" dirty="0">
                        <a:effectLst/>
                        <a:latin typeface="Times New Roman" panose="02020603050405020304" pitchFamily="18" charset="0"/>
                        <a:ea typeface="Times New Roman" panose="02020603050405020304" pitchFamily="18" charset="0"/>
                      </a:endParaRPr>
                    </a:p>
                  </a:txBody>
                  <a:tcPr marL="57918" marR="57918" marT="0" marB="0"/>
                </a:tc>
                <a:extLst>
                  <a:ext uri="{0D108BD9-81ED-4DB2-BD59-A6C34878D82A}">
                    <a16:rowId xmlns:a16="http://schemas.microsoft.com/office/drawing/2014/main" val="3915547105"/>
                  </a:ext>
                </a:extLst>
              </a:tr>
              <a:tr h="203894">
                <a:tc>
                  <a:txBody>
                    <a:bodyPr/>
                    <a:lstStyle/>
                    <a:p>
                      <a:pPr marL="0" marR="0" indent="0" algn="ctr">
                        <a:lnSpc>
                          <a:spcPct val="150000"/>
                        </a:lnSpc>
                        <a:spcBef>
                          <a:spcPts val="0"/>
                        </a:spcBef>
                        <a:spcAft>
                          <a:spcPts val="0"/>
                        </a:spcAft>
                      </a:pPr>
                      <a:r>
                        <a:rPr lang="en-US" sz="1000" i="1" dirty="0">
                          <a:effectLst/>
                        </a:rPr>
                        <a:t>Left point y</a:t>
                      </a:r>
                      <a:r>
                        <a:rPr lang="sr-Cyrl-RS" sz="1000" i="1" dirty="0">
                          <a:effectLst/>
                        </a:rPr>
                        <a:t> </a:t>
                      </a:r>
                      <a:r>
                        <a:rPr lang="sr-Cyrl-RS" sz="1000" dirty="0">
                          <a:effectLst/>
                        </a:rPr>
                        <a:t>координата</a:t>
                      </a:r>
                      <a:endParaRPr lang="sr-Cyrl-RS" sz="1000" dirty="0">
                        <a:effectLst/>
                        <a:latin typeface="Times New Roman" panose="02020603050405020304" pitchFamily="18" charset="0"/>
                        <a:ea typeface="Times New Roman" panose="02020603050405020304" pitchFamily="18" charset="0"/>
                      </a:endParaRPr>
                    </a:p>
                  </a:txBody>
                  <a:tcPr marL="57918" marR="57918" marT="0" marB="0"/>
                </a:tc>
                <a:tc>
                  <a:txBody>
                    <a:bodyPr/>
                    <a:lstStyle/>
                    <a:p>
                      <a:pPr marL="0" marR="0" indent="0" algn="ctr">
                        <a:lnSpc>
                          <a:spcPct val="150000"/>
                        </a:lnSpc>
                        <a:spcBef>
                          <a:spcPts val="0"/>
                        </a:spcBef>
                        <a:spcAft>
                          <a:spcPts val="0"/>
                        </a:spcAft>
                      </a:pPr>
                      <a:r>
                        <a:rPr lang="en-US" sz="1000" dirty="0">
                          <a:effectLst/>
                        </a:rPr>
                        <a:t>64.88</a:t>
                      </a:r>
                      <a:endParaRPr lang="sr-Cyrl-RS" sz="1000" dirty="0">
                        <a:effectLst/>
                        <a:latin typeface="Times New Roman" panose="02020603050405020304" pitchFamily="18" charset="0"/>
                        <a:ea typeface="Times New Roman" panose="02020603050405020304" pitchFamily="18" charset="0"/>
                      </a:endParaRPr>
                    </a:p>
                  </a:txBody>
                  <a:tcPr marL="57918" marR="57918" marT="0" marB="0"/>
                </a:tc>
                <a:extLst>
                  <a:ext uri="{0D108BD9-81ED-4DB2-BD59-A6C34878D82A}">
                    <a16:rowId xmlns:a16="http://schemas.microsoft.com/office/drawing/2014/main" val="24584079"/>
                  </a:ext>
                </a:extLst>
              </a:tr>
              <a:tr h="203894">
                <a:tc>
                  <a:txBody>
                    <a:bodyPr/>
                    <a:lstStyle/>
                    <a:p>
                      <a:pPr marL="0" marR="0" indent="0" algn="ctr">
                        <a:lnSpc>
                          <a:spcPct val="150000"/>
                        </a:lnSpc>
                        <a:spcBef>
                          <a:spcPts val="0"/>
                        </a:spcBef>
                        <a:spcAft>
                          <a:spcPts val="0"/>
                        </a:spcAft>
                      </a:pPr>
                      <a:r>
                        <a:rPr lang="en-US" sz="1000" i="1" dirty="0">
                          <a:effectLst/>
                        </a:rPr>
                        <a:t>Right point x</a:t>
                      </a:r>
                      <a:r>
                        <a:rPr lang="sr-Cyrl-RS" sz="1000" i="1" dirty="0">
                          <a:effectLst/>
                        </a:rPr>
                        <a:t> </a:t>
                      </a:r>
                      <a:r>
                        <a:rPr lang="sr-Cyrl-RS" sz="1000" dirty="0">
                          <a:effectLst/>
                        </a:rPr>
                        <a:t>координата</a:t>
                      </a:r>
                      <a:endParaRPr lang="sr-Cyrl-RS" sz="1000" dirty="0">
                        <a:effectLst/>
                        <a:latin typeface="Times New Roman" panose="02020603050405020304" pitchFamily="18" charset="0"/>
                        <a:ea typeface="Times New Roman" panose="02020603050405020304" pitchFamily="18" charset="0"/>
                      </a:endParaRPr>
                    </a:p>
                  </a:txBody>
                  <a:tcPr marL="57918" marR="57918" marT="0" marB="0"/>
                </a:tc>
                <a:tc>
                  <a:txBody>
                    <a:bodyPr/>
                    <a:lstStyle/>
                    <a:p>
                      <a:pPr marL="0" marR="0" indent="0" algn="ctr">
                        <a:lnSpc>
                          <a:spcPct val="150000"/>
                        </a:lnSpc>
                        <a:spcBef>
                          <a:spcPts val="0"/>
                        </a:spcBef>
                        <a:spcAft>
                          <a:spcPts val="0"/>
                        </a:spcAft>
                      </a:pPr>
                      <a:r>
                        <a:rPr lang="en-US" sz="1000" dirty="0">
                          <a:effectLst/>
                        </a:rPr>
                        <a:t>51.19</a:t>
                      </a:r>
                      <a:endParaRPr lang="sr-Cyrl-RS" sz="1000" dirty="0">
                        <a:effectLst/>
                        <a:latin typeface="Times New Roman" panose="02020603050405020304" pitchFamily="18" charset="0"/>
                        <a:ea typeface="Times New Roman" panose="02020603050405020304" pitchFamily="18" charset="0"/>
                      </a:endParaRPr>
                    </a:p>
                  </a:txBody>
                  <a:tcPr marL="57918" marR="57918" marT="0" marB="0"/>
                </a:tc>
                <a:extLst>
                  <a:ext uri="{0D108BD9-81ED-4DB2-BD59-A6C34878D82A}">
                    <a16:rowId xmlns:a16="http://schemas.microsoft.com/office/drawing/2014/main" val="2828847906"/>
                  </a:ext>
                </a:extLst>
              </a:tr>
              <a:tr h="203894">
                <a:tc>
                  <a:txBody>
                    <a:bodyPr/>
                    <a:lstStyle/>
                    <a:p>
                      <a:pPr marL="0" marR="0" indent="0" algn="ctr">
                        <a:lnSpc>
                          <a:spcPct val="150000"/>
                        </a:lnSpc>
                        <a:spcBef>
                          <a:spcPts val="0"/>
                        </a:spcBef>
                        <a:spcAft>
                          <a:spcPts val="0"/>
                        </a:spcAft>
                      </a:pPr>
                      <a:r>
                        <a:rPr lang="en-US" sz="1000" i="1" dirty="0">
                          <a:effectLst/>
                        </a:rPr>
                        <a:t>Right point y</a:t>
                      </a:r>
                      <a:r>
                        <a:rPr lang="sr-Cyrl-RS" sz="1000" i="1" dirty="0">
                          <a:effectLst/>
                        </a:rPr>
                        <a:t> </a:t>
                      </a:r>
                      <a:r>
                        <a:rPr lang="sr-Cyrl-RS" sz="1000" dirty="0">
                          <a:effectLst/>
                        </a:rPr>
                        <a:t>координата</a:t>
                      </a:r>
                      <a:endParaRPr lang="sr-Cyrl-RS" sz="1000" dirty="0">
                        <a:effectLst/>
                        <a:latin typeface="Times New Roman" panose="02020603050405020304" pitchFamily="18" charset="0"/>
                        <a:ea typeface="Times New Roman" panose="02020603050405020304" pitchFamily="18" charset="0"/>
                      </a:endParaRPr>
                    </a:p>
                  </a:txBody>
                  <a:tcPr marL="57918" marR="57918" marT="0" marB="0"/>
                </a:tc>
                <a:tc>
                  <a:txBody>
                    <a:bodyPr/>
                    <a:lstStyle/>
                    <a:p>
                      <a:pPr marL="0" marR="0" indent="0" algn="ctr">
                        <a:lnSpc>
                          <a:spcPct val="150000"/>
                        </a:lnSpc>
                        <a:spcBef>
                          <a:spcPts val="0"/>
                        </a:spcBef>
                        <a:spcAft>
                          <a:spcPts val="0"/>
                        </a:spcAft>
                      </a:pPr>
                      <a:r>
                        <a:rPr lang="en-US" sz="1000" dirty="0">
                          <a:effectLst/>
                        </a:rPr>
                        <a:t>73.51</a:t>
                      </a:r>
                      <a:endParaRPr lang="sr-Cyrl-RS" sz="1000" dirty="0">
                        <a:effectLst/>
                        <a:latin typeface="Times New Roman" panose="02020603050405020304" pitchFamily="18" charset="0"/>
                        <a:ea typeface="Times New Roman" panose="02020603050405020304" pitchFamily="18" charset="0"/>
                      </a:endParaRPr>
                    </a:p>
                  </a:txBody>
                  <a:tcPr marL="57918" marR="57918" marT="0" marB="0"/>
                </a:tc>
                <a:extLst>
                  <a:ext uri="{0D108BD9-81ED-4DB2-BD59-A6C34878D82A}">
                    <a16:rowId xmlns:a16="http://schemas.microsoft.com/office/drawing/2014/main" val="33690287"/>
                  </a:ext>
                </a:extLst>
              </a:tr>
              <a:tr h="203894">
                <a:tc>
                  <a:txBody>
                    <a:bodyPr/>
                    <a:lstStyle/>
                    <a:p>
                      <a:pPr marL="0" marR="0" indent="0" algn="ctr">
                        <a:lnSpc>
                          <a:spcPct val="150000"/>
                        </a:lnSpc>
                        <a:spcBef>
                          <a:spcPts val="0"/>
                        </a:spcBef>
                        <a:spcAft>
                          <a:spcPts val="0"/>
                        </a:spcAft>
                      </a:pPr>
                      <a:r>
                        <a:rPr lang="en-US" sz="1000" i="1" dirty="0">
                          <a:effectLst/>
                        </a:rPr>
                        <a:t>Left</a:t>
                      </a:r>
                      <a:endParaRPr lang="sr-Cyrl-RS" sz="1000" i="1" dirty="0">
                        <a:effectLst/>
                        <a:latin typeface="Times New Roman" panose="02020603050405020304" pitchFamily="18" charset="0"/>
                        <a:ea typeface="Times New Roman" panose="02020603050405020304" pitchFamily="18" charset="0"/>
                      </a:endParaRPr>
                    </a:p>
                  </a:txBody>
                  <a:tcPr marL="57918" marR="57918" marT="0" marB="0"/>
                </a:tc>
                <a:tc>
                  <a:txBody>
                    <a:bodyPr/>
                    <a:lstStyle/>
                    <a:p>
                      <a:pPr marL="0" marR="0" indent="0" algn="ctr">
                        <a:lnSpc>
                          <a:spcPct val="150000"/>
                        </a:lnSpc>
                        <a:spcBef>
                          <a:spcPts val="0"/>
                        </a:spcBef>
                        <a:spcAft>
                          <a:spcPts val="0"/>
                        </a:spcAft>
                      </a:pPr>
                      <a:r>
                        <a:rPr lang="sr-Cyrl-RS" sz="1000" dirty="0">
                          <a:effectLst/>
                        </a:rPr>
                        <a:t>8</a:t>
                      </a:r>
                      <a:r>
                        <a:rPr lang="en-US" sz="1000" dirty="0">
                          <a:effectLst/>
                        </a:rPr>
                        <a:t>0.06</a:t>
                      </a:r>
                      <a:endParaRPr lang="sr-Cyrl-RS" sz="1000" dirty="0">
                        <a:effectLst/>
                        <a:latin typeface="Times New Roman" panose="02020603050405020304" pitchFamily="18" charset="0"/>
                        <a:ea typeface="Times New Roman" panose="02020603050405020304" pitchFamily="18" charset="0"/>
                      </a:endParaRPr>
                    </a:p>
                  </a:txBody>
                  <a:tcPr marL="57918" marR="57918" marT="0" marB="0"/>
                </a:tc>
                <a:extLst>
                  <a:ext uri="{0D108BD9-81ED-4DB2-BD59-A6C34878D82A}">
                    <a16:rowId xmlns:a16="http://schemas.microsoft.com/office/drawing/2014/main" val="3408339028"/>
                  </a:ext>
                </a:extLst>
              </a:tr>
              <a:tr h="203894">
                <a:tc>
                  <a:txBody>
                    <a:bodyPr/>
                    <a:lstStyle/>
                    <a:p>
                      <a:pPr marL="0" marR="0" indent="0" algn="ctr">
                        <a:lnSpc>
                          <a:spcPct val="150000"/>
                        </a:lnSpc>
                        <a:spcBef>
                          <a:spcPts val="0"/>
                        </a:spcBef>
                        <a:spcAft>
                          <a:spcPts val="0"/>
                        </a:spcAft>
                      </a:pPr>
                      <a:r>
                        <a:rPr lang="en-US" sz="1000" i="1" dirty="0">
                          <a:effectLst/>
                        </a:rPr>
                        <a:t>Right</a:t>
                      </a:r>
                      <a:endParaRPr lang="sr-Cyrl-RS" sz="1000" i="1" dirty="0">
                        <a:effectLst/>
                        <a:latin typeface="Times New Roman" panose="02020603050405020304" pitchFamily="18" charset="0"/>
                        <a:ea typeface="Times New Roman" panose="02020603050405020304" pitchFamily="18" charset="0"/>
                      </a:endParaRPr>
                    </a:p>
                  </a:txBody>
                  <a:tcPr marL="57918" marR="57918" marT="0" marB="0"/>
                </a:tc>
                <a:tc>
                  <a:txBody>
                    <a:bodyPr/>
                    <a:lstStyle/>
                    <a:p>
                      <a:pPr marL="0" marR="0" indent="0" algn="ctr">
                        <a:lnSpc>
                          <a:spcPct val="150000"/>
                        </a:lnSpc>
                        <a:spcBef>
                          <a:spcPts val="0"/>
                        </a:spcBef>
                        <a:spcAft>
                          <a:spcPts val="0"/>
                        </a:spcAft>
                      </a:pPr>
                      <a:r>
                        <a:rPr lang="sr-Cyrl-RS" sz="1000" dirty="0">
                          <a:effectLst/>
                        </a:rPr>
                        <a:t>96.13</a:t>
                      </a:r>
                      <a:endParaRPr lang="sr-Cyrl-RS" sz="1000" dirty="0">
                        <a:effectLst/>
                        <a:latin typeface="Times New Roman" panose="02020603050405020304" pitchFamily="18" charset="0"/>
                        <a:ea typeface="Times New Roman" panose="02020603050405020304" pitchFamily="18" charset="0"/>
                      </a:endParaRPr>
                    </a:p>
                  </a:txBody>
                  <a:tcPr marL="57918" marR="57918" marT="0" marB="0"/>
                </a:tc>
                <a:extLst>
                  <a:ext uri="{0D108BD9-81ED-4DB2-BD59-A6C34878D82A}">
                    <a16:rowId xmlns:a16="http://schemas.microsoft.com/office/drawing/2014/main" val="393052499"/>
                  </a:ext>
                </a:extLst>
              </a:tr>
              <a:tr h="203894">
                <a:tc>
                  <a:txBody>
                    <a:bodyPr/>
                    <a:lstStyle/>
                    <a:p>
                      <a:pPr marL="0" marR="0" indent="0" algn="ctr">
                        <a:lnSpc>
                          <a:spcPct val="150000"/>
                        </a:lnSpc>
                        <a:spcBef>
                          <a:spcPts val="0"/>
                        </a:spcBef>
                        <a:spcAft>
                          <a:spcPts val="0"/>
                        </a:spcAft>
                      </a:pPr>
                      <a:r>
                        <a:rPr lang="en-US" sz="1000" i="1" dirty="0">
                          <a:effectLst/>
                        </a:rPr>
                        <a:t>Up</a:t>
                      </a:r>
                      <a:endParaRPr lang="sr-Cyrl-RS" sz="1000" i="1" dirty="0">
                        <a:effectLst/>
                        <a:latin typeface="Times New Roman" panose="02020603050405020304" pitchFamily="18" charset="0"/>
                        <a:ea typeface="Times New Roman" panose="02020603050405020304" pitchFamily="18" charset="0"/>
                      </a:endParaRPr>
                    </a:p>
                  </a:txBody>
                  <a:tcPr marL="57918" marR="57918" marT="0" marB="0"/>
                </a:tc>
                <a:tc>
                  <a:txBody>
                    <a:bodyPr/>
                    <a:lstStyle/>
                    <a:p>
                      <a:pPr marL="0" marR="0" indent="0" algn="ctr">
                        <a:lnSpc>
                          <a:spcPct val="150000"/>
                        </a:lnSpc>
                        <a:spcBef>
                          <a:spcPts val="0"/>
                        </a:spcBef>
                        <a:spcAft>
                          <a:spcPts val="0"/>
                        </a:spcAft>
                      </a:pPr>
                      <a:r>
                        <a:rPr lang="sr-Cyrl-RS" sz="1000" dirty="0">
                          <a:effectLst/>
                        </a:rPr>
                        <a:t>97.02</a:t>
                      </a:r>
                      <a:endParaRPr lang="sr-Cyrl-RS" sz="1000" dirty="0">
                        <a:effectLst/>
                        <a:latin typeface="Times New Roman" panose="02020603050405020304" pitchFamily="18" charset="0"/>
                        <a:ea typeface="Times New Roman" panose="02020603050405020304" pitchFamily="18" charset="0"/>
                      </a:endParaRPr>
                    </a:p>
                  </a:txBody>
                  <a:tcPr marL="57918" marR="57918" marT="0" marB="0"/>
                </a:tc>
                <a:extLst>
                  <a:ext uri="{0D108BD9-81ED-4DB2-BD59-A6C34878D82A}">
                    <a16:rowId xmlns:a16="http://schemas.microsoft.com/office/drawing/2014/main" val="2515617056"/>
                  </a:ext>
                </a:extLst>
              </a:tr>
              <a:tr h="203894">
                <a:tc>
                  <a:txBody>
                    <a:bodyPr/>
                    <a:lstStyle/>
                    <a:p>
                      <a:pPr marL="0" marR="0" indent="0" algn="ctr">
                        <a:lnSpc>
                          <a:spcPct val="150000"/>
                        </a:lnSpc>
                        <a:spcBef>
                          <a:spcPts val="0"/>
                        </a:spcBef>
                        <a:spcAft>
                          <a:spcPts val="0"/>
                        </a:spcAft>
                      </a:pPr>
                      <a:r>
                        <a:rPr lang="en-US" sz="1000" i="1" dirty="0">
                          <a:effectLst/>
                        </a:rPr>
                        <a:t>Down</a:t>
                      </a:r>
                      <a:endParaRPr lang="sr-Cyrl-RS" sz="1000" i="1" dirty="0">
                        <a:effectLst/>
                        <a:latin typeface="Times New Roman" panose="02020603050405020304" pitchFamily="18" charset="0"/>
                        <a:ea typeface="Times New Roman" panose="02020603050405020304" pitchFamily="18" charset="0"/>
                      </a:endParaRPr>
                    </a:p>
                  </a:txBody>
                  <a:tcPr marL="57918" marR="57918" marT="0" marB="0"/>
                </a:tc>
                <a:tc>
                  <a:txBody>
                    <a:bodyPr/>
                    <a:lstStyle/>
                    <a:p>
                      <a:pPr marL="0" marR="0" indent="0" algn="ctr">
                        <a:lnSpc>
                          <a:spcPct val="150000"/>
                        </a:lnSpc>
                        <a:spcBef>
                          <a:spcPts val="0"/>
                        </a:spcBef>
                        <a:spcAft>
                          <a:spcPts val="0"/>
                        </a:spcAft>
                      </a:pPr>
                      <a:r>
                        <a:rPr lang="sr-Cyrl-RS" sz="1000" dirty="0">
                          <a:effectLst/>
                        </a:rPr>
                        <a:t>88.99</a:t>
                      </a:r>
                      <a:endParaRPr lang="sr-Cyrl-RS" sz="1000" dirty="0">
                        <a:effectLst/>
                        <a:latin typeface="Times New Roman" panose="02020603050405020304" pitchFamily="18" charset="0"/>
                        <a:ea typeface="Times New Roman" panose="02020603050405020304" pitchFamily="18" charset="0"/>
                      </a:endParaRPr>
                    </a:p>
                  </a:txBody>
                  <a:tcPr marL="57918" marR="57918" marT="0" marB="0"/>
                </a:tc>
                <a:extLst>
                  <a:ext uri="{0D108BD9-81ED-4DB2-BD59-A6C34878D82A}">
                    <a16:rowId xmlns:a16="http://schemas.microsoft.com/office/drawing/2014/main" val="3989906444"/>
                  </a:ext>
                </a:extLst>
              </a:tr>
            </a:tbl>
          </a:graphicData>
        </a:graphic>
      </p:graphicFrame>
    </p:spTree>
    <p:extLst>
      <p:ext uri="{BB962C8B-B14F-4D97-AF65-F5344CB8AC3E}">
        <p14:creationId xmlns:p14="http://schemas.microsoft.com/office/powerpoint/2010/main" val="1655766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14E8A-FB4A-4E7C-A43F-29F8EFDE05A3}"/>
              </a:ext>
            </a:extLst>
          </p:cNvPr>
          <p:cNvSpPr>
            <a:spLocks noGrp="1"/>
          </p:cNvSpPr>
          <p:nvPr>
            <p:ph type="title"/>
          </p:nvPr>
        </p:nvSpPr>
        <p:spPr/>
        <p:txBody>
          <a:bodyPr/>
          <a:lstStyle/>
          <a:p>
            <a:endParaRPr lang="sr-Cyrl-RS" dirty="0"/>
          </a:p>
        </p:txBody>
      </p:sp>
      <p:sp>
        <p:nvSpPr>
          <p:cNvPr id="3" name="Content Placeholder 2">
            <a:extLst>
              <a:ext uri="{FF2B5EF4-FFF2-40B4-BE49-F238E27FC236}">
                <a16:creationId xmlns:a16="http://schemas.microsoft.com/office/drawing/2014/main" id="{59E32EF8-AE10-4932-AAF6-57BDE3B0F87E}"/>
              </a:ext>
            </a:extLst>
          </p:cNvPr>
          <p:cNvSpPr>
            <a:spLocks noGrp="1"/>
          </p:cNvSpPr>
          <p:nvPr>
            <p:ph idx="1"/>
          </p:nvPr>
        </p:nvSpPr>
        <p:spPr/>
        <p:txBody>
          <a:bodyPr/>
          <a:lstStyle/>
          <a:p>
            <a:r>
              <a:rPr lang="sr-Cyrl-RS" dirty="0"/>
              <a:t>Демо</a:t>
            </a:r>
          </a:p>
        </p:txBody>
      </p:sp>
    </p:spTree>
    <p:extLst>
      <p:ext uri="{BB962C8B-B14F-4D97-AF65-F5344CB8AC3E}">
        <p14:creationId xmlns:p14="http://schemas.microsoft.com/office/powerpoint/2010/main" val="3160117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6E81B-CB62-4C22-B31F-E4638F19F26A}"/>
              </a:ext>
            </a:extLst>
          </p:cNvPr>
          <p:cNvSpPr>
            <a:spLocks noGrp="1"/>
          </p:cNvSpPr>
          <p:nvPr>
            <p:ph type="title"/>
          </p:nvPr>
        </p:nvSpPr>
        <p:spPr/>
        <p:txBody>
          <a:bodyPr/>
          <a:lstStyle/>
          <a:p>
            <a:endParaRPr lang="sr-Cyrl-RS"/>
          </a:p>
        </p:txBody>
      </p:sp>
      <p:sp>
        <p:nvSpPr>
          <p:cNvPr id="3" name="Content Placeholder 2">
            <a:extLst>
              <a:ext uri="{FF2B5EF4-FFF2-40B4-BE49-F238E27FC236}">
                <a16:creationId xmlns:a16="http://schemas.microsoft.com/office/drawing/2014/main" id="{4C688C2C-1858-4FF2-B16A-2B621CFC1454}"/>
              </a:ext>
            </a:extLst>
          </p:cNvPr>
          <p:cNvSpPr>
            <a:spLocks noGrp="1"/>
          </p:cNvSpPr>
          <p:nvPr>
            <p:ph idx="1"/>
          </p:nvPr>
        </p:nvSpPr>
        <p:spPr/>
        <p:txBody>
          <a:bodyPr/>
          <a:lstStyle/>
          <a:p>
            <a:r>
              <a:rPr lang="sr-Cyrl-RS" dirty="0"/>
              <a:t>Хвала на пажњи!</a:t>
            </a:r>
          </a:p>
        </p:txBody>
      </p:sp>
    </p:spTree>
    <p:extLst>
      <p:ext uri="{BB962C8B-B14F-4D97-AF65-F5344CB8AC3E}">
        <p14:creationId xmlns:p14="http://schemas.microsoft.com/office/powerpoint/2010/main" val="866108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2C6B2-3113-4EA3-890F-37C8A73AF415}"/>
              </a:ext>
            </a:extLst>
          </p:cNvPr>
          <p:cNvSpPr>
            <a:spLocks noGrp="1"/>
          </p:cNvSpPr>
          <p:nvPr>
            <p:ph type="title"/>
          </p:nvPr>
        </p:nvSpPr>
        <p:spPr/>
        <p:txBody>
          <a:bodyPr/>
          <a:lstStyle/>
          <a:p>
            <a:r>
              <a:rPr lang="sr-Cyrl-RS" dirty="0"/>
              <a:t>Увод </a:t>
            </a:r>
          </a:p>
        </p:txBody>
      </p:sp>
      <p:sp>
        <p:nvSpPr>
          <p:cNvPr id="3" name="Content Placeholder 2">
            <a:extLst>
              <a:ext uri="{FF2B5EF4-FFF2-40B4-BE49-F238E27FC236}">
                <a16:creationId xmlns:a16="http://schemas.microsoft.com/office/drawing/2014/main" id="{B4A93718-DD38-4F87-A45A-867D1A48D900}"/>
              </a:ext>
            </a:extLst>
          </p:cNvPr>
          <p:cNvSpPr>
            <a:spLocks noGrp="1"/>
          </p:cNvSpPr>
          <p:nvPr>
            <p:ph idx="1"/>
          </p:nvPr>
        </p:nvSpPr>
        <p:spPr/>
        <p:txBody>
          <a:bodyPr>
            <a:normAutofit fontScale="92500" lnSpcReduction="10000"/>
          </a:bodyPr>
          <a:lstStyle/>
          <a:p>
            <a:r>
              <a:rPr lang="sr-Cyrl-RS" sz="2400" dirty="0"/>
              <a:t>Аутомобилска индустрија – експанзија, дигитализација, пооштравање сигурносних захтева</a:t>
            </a:r>
          </a:p>
          <a:p>
            <a:r>
              <a:rPr lang="sr-Cyrl-RS" sz="2400" dirty="0"/>
              <a:t>Обрада фотографије – све већи број сензора који се ослањају на обраду фотографије</a:t>
            </a:r>
          </a:p>
          <a:p>
            <a:r>
              <a:rPr lang="sr-Cyrl-RS" sz="2400" dirty="0"/>
              <a:t>Машинско учење</a:t>
            </a:r>
          </a:p>
          <a:p>
            <a:r>
              <a:rPr lang="sr-Cyrl-RS" sz="2400" dirty="0"/>
              <a:t>Дубоко учење</a:t>
            </a:r>
          </a:p>
          <a:p>
            <a:r>
              <a:rPr lang="sr-Cyrl-RS" sz="2400" dirty="0"/>
              <a:t>Вештачке неуронске мреже</a:t>
            </a:r>
          </a:p>
          <a:p>
            <a:r>
              <a:rPr lang="sr-Cyrl-RS" sz="2400" dirty="0"/>
              <a:t>Циљ задатка – реализовати систем праћења пажње возача уз помоћ вештачких неуронских мрежа </a:t>
            </a:r>
          </a:p>
        </p:txBody>
      </p:sp>
    </p:spTree>
    <p:extLst>
      <p:ext uri="{BB962C8B-B14F-4D97-AF65-F5344CB8AC3E}">
        <p14:creationId xmlns:p14="http://schemas.microsoft.com/office/powerpoint/2010/main" val="1271932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F8EF-18D3-4AF5-9001-D292C138C457}"/>
              </a:ext>
            </a:extLst>
          </p:cNvPr>
          <p:cNvSpPr>
            <a:spLocks noGrp="1"/>
          </p:cNvSpPr>
          <p:nvPr>
            <p:ph type="title"/>
          </p:nvPr>
        </p:nvSpPr>
        <p:spPr/>
        <p:txBody>
          <a:bodyPr/>
          <a:lstStyle/>
          <a:p>
            <a:r>
              <a:rPr lang="sr-Cyrl-RS"/>
              <a:t>Теоријске основе 	</a:t>
            </a:r>
            <a:endParaRPr lang="sr-Cyrl-RS" dirty="0"/>
          </a:p>
        </p:txBody>
      </p:sp>
      <p:sp>
        <p:nvSpPr>
          <p:cNvPr id="3" name="Content Placeholder 2">
            <a:extLst>
              <a:ext uri="{FF2B5EF4-FFF2-40B4-BE49-F238E27FC236}">
                <a16:creationId xmlns:a16="http://schemas.microsoft.com/office/drawing/2014/main" id="{591517B7-1791-4C63-B0B3-6A0D35B91617}"/>
              </a:ext>
            </a:extLst>
          </p:cNvPr>
          <p:cNvSpPr>
            <a:spLocks noGrp="1"/>
          </p:cNvSpPr>
          <p:nvPr>
            <p:ph idx="1"/>
          </p:nvPr>
        </p:nvSpPr>
        <p:spPr>
          <a:xfrm>
            <a:off x="628650" y="1369219"/>
            <a:ext cx="7886700" cy="514350"/>
          </a:xfrm>
        </p:spPr>
        <p:txBody>
          <a:bodyPr/>
          <a:lstStyle/>
          <a:p>
            <a:r>
              <a:rPr lang="sr-Cyrl-RS" dirty="0" err="1"/>
              <a:t>Конволутивне</a:t>
            </a:r>
            <a:r>
              <a:rPr lang="sr-Cyrl-RS" dirty="0"/>
              <a:t> неуронске мреже </a:t>
            </a:r>
          </a:p>
        </p:txBody>
      </p:sp>
      <p:pic>
        <p:nvPicPr>
          <p:cNvPr id="7" name="Picture 6">
            <a:extLst>
              <a:ext uri="{FF2B5EF4-FFF2-40B4-BE49-F238E27FC236}">
                <a16:creationId xmlns:a16="http://schemas.microsoft.com/office/drawing/2014/main" id="{F214282D-1AFF-44F3-B02C-FCFD0325693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59056" y="1893225"/>
            <a:ext cx="7625888" cy="2697910"/>
          </a:xfrm>
          <a:prstGeom prst="rect">
            <a:avLst/>
          </a:prstGeom>
          <a:noFill/>
          <a:ln>
            <a:noFill/>
          </a:ln>
        </p:spPr>
      </p:pic>
    </p:spTree>
    <p:extLst>
      <p:ext uri="{BB962C8B-B14F-4D97-AF65-F5344CB8AC3E}">
        <p14:creationId xmlns:p14="http://schemas.microsoft.com/office/powerpoint/2010/main" val="2188459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3C77B-FD7E-417A-868C-3736347E9E07}"/>
              </a:ext>
            </a:extLst>
          </p:cNvPr>
          <p:cNvSpPr>
            <a:spLocks noGrp="1"/>
          </p:cNvSpPr>
          <p:nvPr>
            <p:ph type="title"/>
          </p:nvPr>
        </p:nvSpPr>
        <p:spPr/>
        <p:txBody>
          <a:bodyPr/>
          <a:lstStyle/>
          <a:p>
            <a:r>
              <a:rPr lang="sr-Cyrl-RS" dirty="0"/>
              <a:t>Теоријске основе</a:t>
            </a:r>
          </a:p>
        </p:txBody>
      </p:sp>
      <p:sp>
        <p:nvSpPr>
          <p:cNvPr id="3" name="Content Placeholder 2">
            <a:extLst>
              <a:ext uri="{FF2B5EF4-FFF2-40B4-BE49-F238E27FC236}">
                <a16:creationId xmlns:a16="http://schemas.microsoft.com/office/drawing/2014/main" id="{825C3080-B625-498D-A3D5-DAF71C6C5F24}"/>
              </a:ext>
            </a:extLst>
          </p:cNvPr>
          <p:cNvSpPr>
            <a:spLocks noGrp="1"/>
          </p:cNvSpPr>
          <p:nvPr>
            <p:ph idx="1"/>
          </p:nvPr>
        </p:nvSpPr>
        <p:spPr/>
        <p:txBody>
          <a:bodyPr/>
          <a:lstStyle/>
          <a:p>
            <a:r>
              <a:rPr lang="sr-Cyrl-RS" dirty="0"/>
              <a:t>Обучавање</a:t>
            </a:r>
          </a:p>
          <a:p>
            <a:r>
              <a:rPr lang="sr-Cyrl-RS" dirty="0"/>
              <a:t>Параметри модела</a:t>
            </a:r>
          </a:p>
          <a:p>
            <a:r>
              <a:rPr lang="sr-Cyrl-RS" dirty="0"/>
              <a:t>Хипер-параметри модела</a:t>
            </a:r>
          </a:p>
        </p:txBody>
      </p:sp>
      <p:pic>
        <p:nvPicPr>
          <p:cNvPr id="4" name="Picture 3">
            <a:extLst>
              <a:ext uri="{FF2B5EF4-FFF2-40B4-BE49-F238E27FC236}">
                <a16:creationId xmlns:a16="http://schemas.microsoft.com/office/drawing/2014/main" id="{075B42B8-CB75-4FC2-933F-71DBF4A1E07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712912" y="2802890"/>
            <a:ext cx="5718175" cy="2340610"/>
          </a:xfrm>
          <a:prstGeom prst="rect">
            <a:avLst/>
          </a:prstGeom>
          <a:noFill/>
          <a:ln>
            <a:noFill/>
          </a:ln>
        </p:spPr>
      </p:pic>
    </p:spTree>
    <p:extLst>
      <p:ext uri="{BB962C8B-B14F-4D97-AF65-F5344CB8AC3E}">
        <p14:creationId xmlns:p14="http://schemas.microsoft.com/office/powerpoint/2010/main" val="1766011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A77CF-FF4E-4ADE-A581-8E41E6723553}"/>
              </a:ext>
            </a:extLst>
          </p:cNvPr>
          <p:cNvSpPr>
            <a:spLocks noGrp="1"/>
          </p:cNvSpPr>
          <p:nvPr>
            <p:ph type="title"/>
          </p:nvPr>
        </p:nvSpPr>
        <p:spPr/>
        <p:txBody>
          <a:bodyPr/>
          <a:lstStyle/>
          <a:p>
            <a:r>
              <a:rPr lang="sr-Cyrl-RS" dirty="0"/>
              <a:t>Решење проблема</a:t>
            </a:r>
          </a:p>
        </p:txBody>
      </p:sp>
      <p:sp>
        <p:nvSpPr>
          <p:cNvPr id="3" name="Content Placeholder 2">
            <a:extLst>
              <a:ext uri="{FF2B5EF4-FFF2-40B4-BE49-F238E27FC236}">
                <a16:creationId xmlns:a16="http://schemas.microsoft.com/office/drawing/2014/main" id="{9556C385-4570-4430-9A08-2083BD5302BB}"/>
              </a:ext>
            </a:extLst>
          </p:cNvPr>
          <p:cNvSpPr>
            <a:spLocks noGrp="1"/>
          </p:cNvSpPr>
          <p:nvPr>
            <p:ph idx="1"/>
          </p:nvPr>
        </p:nvSpPr>
        <p:spPr/>
        <p:txBody>
          <a:bodyPr/>
          <a:lstStyle/>
          <a:p>
            <a:r>
              <a:rPr lang="sr-Cyrl-RS" dirty="0"/>
              <a:t>Генерисање скупова података</a:t>
            </a:r>
          </a:p>
          <a:p>
            <a:r>
              <a:rPr lang="sr-Cyrl-RS" dirty="0"/>
              <a:t>Означавање скупова података</a:t>
            </a:r>
          </a:p>
          <a:p>
            <a:r>
              <a:rPr lang="sr-Cyrl-RS" dirty="0"/>
              <a:t>Модел мрежа и обучавање</a:t>
            </a:r>
          </a:p>
          <a:p>
            <a:r>
              <a:rPr lang="sr-Cyrl-RS" dirty="0"/>
              <a:t>Апликација за праћење пажње возача</a:t>
            </a:r>
          </a:p>
        </p:txBody>
      </p:sp>
    </p:spTree>
    <p:extLst>
      <p:ext uri="{BB962C8B-B14F-4D97-AF65-F5344CB8AC3E}">
        <p14:creationId xmlns:p14="http://schemas.microsoft.com/office/powerpoint/2010/main" val="1655535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1E382-B297-44A1-916B-2D0254C0277A}"/>
              </a:ext>
            </a:extLst>
          </p:cNvPr>
          <p:cNvSpPr>
            <a:spLocks noGrp="1"/>
          </p:cNvSpPr>
          <p:nvPr>
            <p:ph type="title"/>
          </p:nvPr>
        </p:nvSpPr>
        <p:spPr/>
        <p:txBody>
          <a:bodyPr/>
          <a:lstStyle/>
          <a:p>
            <a:r>
              <a:rPr lang="sr-Cyrl-RS" dirty="0"/>
              <a:t>Решење проблема</a:t>
            </a:r>
          </a:p>
        </p:txBody>
      </p:sp>
      <p:sp>
        <p:nvSpPr>
          <p:cNvPr id="3" name="Content Placeholder 2">
            <a:extLst>
              <a:ext uri="{FF2B5EF4-FFF2-40B4-BE49-F238E27FC236}">
                <a16:creationId xmlns:a16="http://schemas.microsoft.com/office/drawing/2014/main" id="{06250C7C-DF34-466A-92E8-FD4EB8D75310}"/>
              </a:ext>
            </a:extLst>
          </p:cNvPr>
          <p:cNvSpPr>
            <a:spLocks noGrp="1"/>
          </p:cNvSpPr>
          <p:nvPr>
            <p:ph idx="1"/>
          </p:nvPr>
        </p:nvSpPr>
        <p:spPr>
          <a:xfrm>
            <a:off x="628650" y="939998"/>
            <a:ext cx="7886700" cy="514350"/>
          </a:xfrm>
        </p:spPr>
        <p:txBody>
          <a:bodyPr/>
          <a:lstStyle/>
          <a:p>
            <a:r>
              <a:rPr lang="sr-Cyrl-RS" dirty="0"/>
              <a:t>Генерисање скупова података</a:t>
            </a:r>
          </a:p>
        </p:txBody>
      </p:sp>
      <p:pic>
        <p:nvPicPr>
          <p:cNvPr id="4" name="Picture 3">
            <a:extLst>
              <a:ext uri="{FF2B5EF4-FFF2-40B4-BE49-F238E27FC236}">
                <a16:creationId xmlns:a16="http://schemas.microsoft.com/office/drawing/2014/main" id="{187EFEF8-2D23-4AD8-9D40-AA458738DEE9}"/>
              </a:ext>
            </a:extLst>
          </p:cNvPr>
          <p:cNvPicPr/>
          <p:nvPr/>
        </p:nvPicPr>
        <p:blipFill>
          <a:blip r:embed="rId3"/>
          <a:stretch>
            <a:fillRect/>
          </a:stretch>
        </p:blipFill>
        <p:spPr>
          <a:xfrm>
            <a:off x="709367" y="1636567"/>
            <a:ext cx="7725266" cy="2907575"/>
          </a:xfrm>
          <a:prstGeom prst="rect">
            <a:avLst/>
          </a:prstGeom>
        </p:spPr>
      </p:pic>
    </p:spTree>
    <p:extLst>
      <p:ext uri="{BB962C8B-B14F-4D97-AF65-F5344CB8AC3E}">
        <p14:creationId xmlns:p14="http://schemas.microsoft.com/office/powerpoint/2010/main" val="2679301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45D48-806C-435E-8C67-296860D47102}"/>
              </a:ext>
            </a:extLst>
          </p:cNvPr>
          <p:cNvSpPr>
            <a:spLocks noGrp="1"/>
          </p:cNvSpPr>
          <p:nvPr>
            <p:ph type="title"/>
          </p:nvPr>
        </p:nvSpPr>
        <p:spPr/>
        <p:txBody>
          <a:bodyPr/>
          <a:lstStyle/>
          <a:p>
            <a:r>
              <a:rPr lang="sr-Cyrl-RS" dirty="0"/>
              <a:t>Решење проблема</a:t>
            </a:r>
          </a:p>
        </p:txBody>
      </p:sp>
      <p:sp>
        <p:nvSpPr>
          <p:cNvPr id="4" name="Content Placeholder 2">
            <a:extLst>
              <a:ext uri="{FF2B5EF4-FFF2-40B4-BE49-F238E27FC236}">
                <a16:creationId xmlns:a16="http://schemas.microsoft.com/office/drawing/2014/main" id="{0ACBB92C-680E-456C-BF56-1DB04F71F1D8}"/>
              </a:ext>
            </a:extLst>
          </p:cNvPr>
          <p:cNvSpPr txBox="1">
            <a:spLocks/>
          </p:cNvSpPr>
          <p:nvPr/>
        </p:nvSpPr>
        <p:spPr>
          <a:xfrm>
            <a:off x="628650" y="939998"/>
            <a:ext cx="7886700" cy="514350"/>
          </a:xfrm>
          <a:prstGeom prst="rect">
            <a:avLst/>
          </a:prstGeom>
        </p:spPr>
        <p:txBody>
          <a:bodyPr vert="horz" lIns="91440" tIns="45720" rIns="91440" bIns="45720" rtlCol="0">
            <a:normAutofit/>
          </a:bodyPr>
          <a:lstStyle>
            <a:lvl1pPr marL="342000" indent="-342000" algn="l" defTabSz="914400" rtl="0" eaLnBrk="1" latinLnBrk="0" hangingPunct="1">
              <a:lnSpc>
                <a:spcPct val="90000"/>
              </a:lnSpc>
              <a:spcBef>
                <a:spcPts val="1000"/>
              </a:spcBef>
              <a:buSzPct val="80000"/>
              <a:buFont typeface="Wingdings" pitchFamily="2" charset="2"/>
              <a:buChar char="q"/>
              <a:defRPr sz="2800" kern="1200" baseline="0">
                <a:solidFill>
                  <a:srgbClr val="096168"/>
                </a:solidFill>
                <a:latin typeface="+mn-lt"/>
                <a:ea typeface="+mn-ea"/>
                <a:cs typeface="+mn-cs"/>
              </a:defRPr>
            </a:lvl1pPr>
            <a:lvl2pPr marL="685800" indent="-228600" algn="l" defTabSz="914400" rtl="0" eaLnBrk="1" latinLnBrk="0" hangingPunct="1">
              <a:lnSpc>
                <a:spcPct val="90000"/>
              </a:lnSpc>
              <a:spcBef>
                <a:spcPts val="500"/>
              </a:spcBef>
              <a:buSzPct val="80000"/>
              <a:buFont typeface="Courier New" pitchFamily="49" charset="0"/>
              <a:buChar char="o"/>
              <a:defRPr sz="2400" kern="1200" baseline="0">
                <a:solidFill>
                  <a:srgbClr val="096168"/>
                </a:solidFill>
                <a:latin typeface="+mn-lt"/>
                <a:ea typeface="+mn-ea"/>
                <a:cs typeface="+mn-cs"/>
              </a:defRPr>
            </a:lvl2pPr>
            <a:lvl3pPr marL="1143000" indent="-228600" algn="l" defTabSz="914400" rtl="0" eaLnBrk="1" latinLnBrk="0" hangingPunct="1">
              <a:lnSpc>
                <a:spcPct val="90000"/>
              </a:lnSpc>
              <a:spcBef>
                <a:spcPts val="500"/>
              </a:spcBef>
              <a:buSzPct val="80000"/>
              <a:buFont typeface="Wingdings" pitchFamily="2" charset="2"/>
              <a:buChar char="§"/>
              <a:defRPr sz="2000" kern="1200" baseline="0">
                <a:solidFill>
                  <a:srgbClr val="096168"/>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4pPr>
            <a:lvl5pPr marL="2088000" indent="-2520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r-Cyrl-RS" dirty="0"/>
              <a:t>Означавање скупова података</a:t>
            </a:r>
          </a:p>
        </p:txBody>
      </p:sp>
      <p:pic>
        <p:nvPicPr>
          <p:cNvPr id="6" name="Picture 5">
            <a:extLst>
              <a:ext uri="{FF2B5EF4-FFF2-40B4-BE49-F238E27FC236}">
                <a16:creationId xmlns:a16="http://schemas.microsoft.com/office/drawing/2014/main" id="{3C3C42A4-69F4-40F2-9171-4339F8CFCF2C}"/>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7685" y="1362074"/>
            <a:ext cx="5548630" cy="3657600"/>
          </a:xfrm>
          <a:prstGeom prst="rect">
            <a:avLst/>
          </a:prstGeom>
          <a:noFill/>
          <a:ln>
            <a:noFill/>
          </a:ln>
        </p:spPr>
      </p:pic>
    </p:spTree>
    <p:extLst>
      <p:ext uri="{BB962C8B-B14F-4D97-AF65-F5344CB8AC3E}">
        <p14:creationId xmlns:p14="http://schemas.microsoft.com/office/powerpoint/2010/main" val="3370357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7CB568F-9B17-42BE-87A9-B203436CD03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33475" y="786029"/>
            <a:ext cx="6877050" cy="3955657"/>
          </a:xfrm>
          <a:prstGeom prst="rect">
            <a:avLst/>
          </a:prstGeom>
          <a:noFill/>
          <a:ln>
            <a:noFill/>
          </a:ln>
        </p:spPr>
      </p:pic>
      <p:sp>
        <p:nvSpPr>
          <p:cNvPr id="2" name="Title 1">
            <a:extLst>
              <a:ext uri="{FF2B5EF4-FFF2-40B4-BE49-F238E27FC236}">
                <a16:creationId xmlns:a16="http://schemas.microsoft.com/office/drawing/2014/main" id="{1EA01235-6BBC-49C2-ADC0-DB8D9E1EECE4}"/>
              </a:ext>
            </a:extLst>
          </p:cNvPr>
          <p:cNvSpPr>
            <a:spLocks noGrp="1"/>
          </p:cNvSpPr>
          <p:nvPr>
            <p:ph type="title"/>
          </p:nvPr>
        </p:nvSpPr>
        <p:spPr/>
        <p:txBody>
          <a:bodyPr/>
          <a:lstStyle/>
          <a:p>
            <a:r>
              <a:rPr lang="sr-Cyrl-RS" dirty="0"/>
              <a:t>Решење проблема</a:t>
            </a:r>
          </a:p>
        </p:txBody>
      </p:sp>
      <p:sp>
        <p:nvSpPr>
          <p:cNvPr id="5" name="Content Placeholder 2">
            <a:extLst>
              <a:ext uri="{FF2B5EF4-FFF2-40B4-BE49-F238E27FC236}">
                <a16:creationId xmlns:a16="http://schemas.microsoft.com/office/drawing/2014/main" id="{C662B2C2-1AA2-4DC2-8F9E-91D56A274B74}"/>
              </a:ext>
            </a:extLst>
          </p:cNvPr>
          <p:cNvSpPr txBox="1">
            <a:spLocks/>
          </p:cNvSpPr>
          <p:nvPr/>
        </p:nvSpPr>
        <p:spPr>
          <a:xfrm>
            <a:off x="628650" y="939998"/>
            <a:ext cx="7886700" cy="514350"/>
          </a:xfrm>
          <a:prstGeom prst="rect">
            <a:avLst/>
          </a:prstGeom>
        </p:spPr>
        <p:txBody>
          <a:bodyPr vert="horz" lIns="91440" tIns="45720" rIns="91440" bIns="45720" rtlCol="0">
            <a:normAutofit/>
          </a:bodyPr>
          <a:lstStyle>
            <a:lvl1pPr marL="342000" indent="-342000" algn="l" defTabSz="914400" rtl="0" eaLnBrk="1" latinLnBrk="0" hangingPunct="1">
              <a:lnSpc>
                <a:spcPct val="90000"/>
              </a:lnSpc>
              <a:spcBef>
                <a:spcPts val="1000"/>
              </a:spcBef>
              <a:buSzPct val="80000"/>
              <a:buFont typeface="Wingdings" pitchFamily="2" charset="2"/>
              <a:buChar char="q"/>
              <a:defRPr sz="2800" kern="1200" baseline="0">
                <a:solidFill>
                  <a:srgbClr val="096168"/>
                </a:solidFill>
                <a:latin typeface="+mn-lt"/>
                <a:ea typeface="+mn-ea"/>
                <a:cs typeface="+mn-cs"/>
              </a:defRPr>
            </a:lvl1pPr>
            <a:lvl2pPr marL="685800" indent="-228600" algn="l" defTabSz="914400" rtl="0" eaLnBrk="1" latinLnBrk="0" hangingPunct="1">
              <a:lnSpc>
                <a:spcPct val="90000"/>
              </a:lnSpc>
              <a:spcBef>
                <a:spcPts val="500"/>
              </a:spcBef>
              <a:buSzPct val="80000"/>
              <a:buFont typeface="Courier New" pitchFamily="49" charset="0"/>
              <a:buChar char="o"/>
              <a:defRPr sz="2400" kern="1200" baseline="0">
                <a:solidFill>
                  <a:srgbClr val="096168"/>
                </a:solidFill>
                <a:latin typeface="+mn-lt"/>
                <a:ea typeface="+mn-ea"/>
                <a:cs typeface="+mn-cs"/>
              </a:defRPr>
            </a:lvl2pPr>
            <a:lvl3pPr marL="1143000" indent="-228600" algn="l" defTabSz="914400" rtl="0" eaLnBrk="1" latinLnBrk="0" hangingPunct="1">
              <a:lnSpc>
                <a:spcPct val="90000"/>
              </a:lnSpc>
              <a:spcBef>
                <a:spcPts val="500"/>
              </a:spcBef>
              <a:buSzPct val="80000"/>
              <a:buFont typeface="Wingdings" pitchFamily="2" charset="2"/>
              <a:buChar char="§"/>
              <a:defRPr sz="2000" kern="1200" baseline="0">
                <a:solidFill>
                  <a:srgbClr val="096168"/>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4pPr>
            <a:lvl5pPr marL="2088000" indent="-2520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r-Cyrl-RS" dirty="0"/>
              <a:t>Модели мрежа</a:t>
            </a:r>
          </a:p>
        </p:txBody>
      </p:sp>
    </p:spTree>
    <p:extLst>
      <p:ext uri="{BB962C8B-B14F-4D97-AF65-F5344CB8AC3E}">
        <p14:creationId xmlns:p14="http://schemas.microsoft.com/office/powerpoint/2010/main" val="3030294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8BF26-9A18-40D3-938A-0C8F958B8E41}"/>
              </a:ext>
            </a:extLst>
          </p:cNvPr>
          <p:cNvSpPr>
            <a:spLocks noGrp="1"/>
          </p:cNvSpPr>
          <p:nvPr>
            <p:ph type="title"/>
          </p:nvPr>
        </p:nvSpPr>
        <p:spPr/>
        <p:txBody>
          <a:bodyPr/>
          <a:lstStyle/>
          <a:p>
            <a:r>
              <a:rPr lang="sr-Cyrl-RS" dirty="0"/>
              <a:t>Решење проблема</a:t>
            </a:r>
          </a:p>
        </p:txBody>
      </p:sp>
      <p:sp>
        <p:nvSpPr>
          <p:cNvPr id="7" name="Content Placeholder 2">
            <a:extLst>
              <a:ext uri="{FF2B5EF4-FFF2-40B4-BE49-F238E27FC236}">
                <a16:creationId xmlns:a16="http://schemas.microsoft.com/office/drawing/2014/main" id="{DBB4EE37-2B85-4EF1-8800-DDDD93C86A04}"/>
              </a:ext>
            </a:extLst>
          </p:cNvPr>
          <p:cNvSpPr txBox="1">
            <a:spLocks/>
          </p:cNvSpPr>
          <p:nvPr/>
        </p:nvSpPr>
        <p:spPr>
          <a:xfrm>
            <a:off x="628650" y="939998"/>
            <a:ext cx="7886700" cy="514350"/>
          </a:xfrm>
          <a:prstGeom prst="rect">
            <a:avLst/>
          </a:prstGeom>
        </p:spPr>
        <p:txBody>
          <a:bodyPr vert="horz" lIns="91440" tIns="45720" rIns="91440" bIns="45720" rtlCol="0">
            <a:normAutofit/>
          </a:bodyPr>
          <a:lstStyle>
            <a:lvl1pPr marL="342000" indent="-342000" algn="l" defTabSz="914400" rtl="0" eaLnBrk="1" latinLnBrk="0" hangingPunct="1">
              <a:lnSpc>
                <a:spcPct val="90000"/>
              </a:lnSpc>
              <a:spcBef>
                <a:spcPts val="1000"/>
              </a:spcBef>
              <a:buSzPct val="80000"/>
              <a:buFont typeface="Wingdings" pitchFamily="2" charset="2"/>
              <a:buChar char="q"/>
              <a:defRPr sz="2800" kern="1200" baseline="0">
                <a:solidFill>
                  <a:srgbClr val="096168"/>
                </a:solidFill>
                <a:latin typeface="+mn-lt"/>
                <a:ea typeface="+mn-ea"/>
                <a:cs typeface="+mn-cs"/>
              </a:defRPr>
            </a:lvl1pPr>
            <a:lvl2pPr marL="685800" indent="-228600" algn="l" defTabSz="914400" rtl="0" eaLnBrk="1" latinLnBrk="0" hangingPunct="1">
              <a:lnSpc>
                <a:spcPct val="90000"/>
              </a:lnSpc>
              <a:spcBef>
                <a:spcPts val="500"/>
              </a:spcBef>
              <a:buSzPct val="80000"/>
              <a:buFont typeface="Courier New" pitchFamily="49" charset="0"/>
              <a:buChar char="o"/>
              <a:defRPr sz="2400" kern="1200" baseline="0">
                <a:solidFill>
                  <a:srgbClr val="096168"/>
                </a:solidFill>
                <a:latin typeface="+mn-lt"/>
                <a:ea typeface="+mn-ea"/>
                <a:cs typeface="+mn-cs"/>
              </a:defRPr>
            </a:lvl2pPr>
            <a:lvl3pPr marL="1143000" indent="-228600" algn="l" defTabSz="914400" rtl="0" eaLnBrk="1" latinLnBrk="0" hangingPunct="1">
              <a:lnSpc>
                <a:spcPct val="90000"/>
              </a:lnSpc>
              <a:spcBef>
                <a:spcPts val="500"/>
              </a:spcBef>
              <a:buSzPct val="80000"/>
              <a:buFont typeface="Wingdings" pitchFamily="2" charset="2"/>
              <a:buChar char="§"/>
              <a:defRPr sz="2000" kern="1200" baseline="0">
                <a:solidFill>
                  <a:srgbClr val="096168"/>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4pPr>
            <a:lvl5pPr marL="2088000" indent="-2520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r-Cyrl-RS" dirty="0"/>
              <a:t>Обучавање</a:t>
            </a:r>
          </a:p>
        </p:txBody>
      </p:sp>
      <p:pic>
        <p:nvPicPr>
          <p:cNvPr id="5" name="Picture 4">
            <a:extLst>
              <a:ext uri="{FF2B5EF4-FFF2-40B4-BE49-F238E27FC236}">
                <a16:creationId xmlns:a16="http://schemas.microsoft.com/office/drawing/2014/main" id="{1F929DA7-BFE4-4F63-ABB6-45896D3C00FD}"/>
              </a:ext>
            </a:extLst>
          </p:cNvPr>
          <p:cNvPicPr/>
          <p:nvPr/>
        </p:nvPicPr>
        <p:blipFill>
          <a:blip r:embed="rId3"/>
          <a:stretch>
            <a:fillRect/>
          </a:stretch>
        </p:blipFill>
        <p:spPr>
          <a:xfrm>
            <a:off x="266034" y="1898823"/>
            <a:ext cx="8611931" cy="2097166"/>
          </a:xfrm>
          <a:prstGeom prst="rect">
            <a:avLst/>
          </a:prstGeom>
        </p:spPr>
      </p:pic>
    </p:spTree>
    <p:extLst>
      <p:ext uri="{BB962C8B-B14F-4D97-AF65-F5344CB8AC3E}">
        <p14:creationId xmlns:p14="http://schemas.microsoft.com/office/powerpoint/2010/main" val="10013973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17294</TotalTime>
  <Words>2645</Words>
  <Application>Microsoft Office PowerPoint</Application>
  <PresentationFormat>On-screen Show (16:9)</PresentationFormat>
  <Paragraphs>184</Paragraphs>
  <Slides>16</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Courier New</vt:lpstr>
      <vt:lpstr>Times New Roman</vt:lpstr>
      <vt:lpstr>Wingdings</vt:lpstr>
      <vt:lpstr>Office Theme</vt:lpstr>
      <vt:lpstr>Једно решење система за праћење пажње возача уз помоћ обраде слика моделима машинског учења</vt:lpstr>
      <vt:lpstr>Увод </vt:lpstr>
      <vt:lpstr>Теоријске основе  </vt:lpstr>
      <vt:lpstr>Теоријске основе</vt:lpstr>
      <vt:lpstr>Решење проблема</vt:lpstr>
      <vt:lpstr>Решење проблема</vt:lpstr>
      <vt:lpstr>Решење проблема</vt:lpstr>
      <vt:lpstr>Решење проблема</vt:lpstr>
      <vt:lpstr>Решење проблема</vt:lpstr>
      <vt:lpstr>Решење проблема</vt:lpstr>
      <vt:lpstr>Решење проблема</vt:lpstr>
      <vt:lpstr>Евалуација</vt:lpstr>
      <vt:lpstr>Евалуација</vt:lpstr>
      <vt:lpstr>Евалуација</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ORM2 unapređenja</dc:title>
  <dc:creator>Marija Antic</dc:creator>
  <cp:lastModifiedBy>Aleksa Arsic</cp:lastModifiedBy>
  <cp:revision>252</cp:revision>
  <dcterms:created xsi:type="dcterms:W3CDTF">2015-12-08T14:22:51Z</dcterms:created>
  <dcterms:modified xsi:type="dcterms:W3CDTF">2020-08-26T11:23:32Z</dcterms:modified>
</cp:coreProperties>
</file>