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2"/>
    <p:sldMasterId id="2147483665" r:id="rId3"/>
    <p:sldMasterId id="2147483663" r:id="rId4"/>
  </p:sldMasterIdLst>
  <p:notesMasterIdLst>
    <p:notesMasterId r:id="rId15"/>
  </p:notesMasterIdLst>
  <p:sldIdLst>
    <p:sldId id="328" r:id="rId5"/>
    <p:sldId id="327" r:id="rId6"/>
    <p:sldId id="329" r:id="rId7"/>
    <p:sldId id="330" r:id="rId8"/>
    <p:sldId id="340" r:id="rId9"/>
    <p:sldId id="339" r:id="rId10"/>
    <p:sldId id="341" r:id="rId11"/>
    <p:sldId id="342" r:id="rId12"/>
    <p:sldId id="334" r:id="rId13"/>
    <p:sldId id="260" r:id="rId14"/>
  </p:sldIdLst>
  <p:sldSz cx="12192000" cy="6858000"/>
  <p:notesSz cx="6858000" cy="9144000"/>
  <p:embeddedFontLst>
    <p:embeddedFont>
      <p:font typeface="Trebuchet MS" panose="020B0603020202020204" pitchFamily="34" charset="0"/>
      <p:regular r:id="rId16"/>
      <p:bold r:id="rId17"/>
      <p:italic r:id="rId18"/>
      <p:boldItalic r:id="rId19"/>
    </p:embeddedFont>
  </p:embeddedFontLst>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9" userDrawn="1">
          <p15:clr>
            <a:srgbClr val="A4A3A4"/>
          </p15:clr>
        </p15:guide>
        <p15:guide id="2" pos="327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os Mandic" initials="MM" lastIdx="2" clrIdx="0">
    <p:extLst>
      <p:ext uri="{19B8F6BF-5375-455C-9EA6-DF929625EA0E}">
        <p15:presenceInfo xmlns:p15="http://schemas.microsoft.com/office/powerpoint/2012/main" userId="S-1-5-21-1978290403-2289391794-3804472284-8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ADC3"/>
    <a:srgbClr val="846E96"/>
    <a:srgbClr val="E46C0A"/>
    <a:srgbClr val="C198E0"/>
    <a:srgbClr val="9751CB"/>
    <a:srgbClr val="FFDF79"/>
    <a:srgbClr val="001016"/>
    <a:srgbClr val="000B12"/>
    <a:srgbClr val="00040B"/>
    <a:srgbClr val="010C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62809" autoAdjust="0"/>
  </p:normalViewPr>
  <p:slideViewPr>
    <p:cSldViewPr snapToGrid="0" showGuides="1">
      <p:cViewPr varScale="1">
        <p:scale>
          <a:sx n="75" d="100"/>
          <a:sy n="75" d="100"/>
        </p:scale>
        <p:origin x="1644" y="54"/>
      </p:cViewPr>
      <p:guideLst>
        <p:guide orient="horz" pos="709"/>
        <p:guide pos="3273"/>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rebuchet MS" panose="020B0603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rebuchet MS" panose="020B0603020202020204" pitchFamily="34" charset="0"/>
              </a:defRPr>
            </a:lvl1pPr>
          </a:lstStyle>
          <a:p>
            <a:fld id="{292071F0-6053-49BE-B356-93CE0C96BC1B}" type="datetimeFigureOut">
              <a:rPr lang="en-US" smtClean="0"/>
              <a:pPr/>
              <a:t>11/23/2021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rebuchet MS" panose="020B0603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rebuchet MS" panose="020B0603020202020204" pitchFamily="34" charset="0"/>
              </a:defRPr>
            </a:lvl1pPr>
          </a:lstStyle>
          <a:p>
            <a:fld id="{045B1F2B-E095-4F79-8677-E5EFD0974EA1}" type="slidenum">
              <a:rPr lang="en-US" smtClean="0"/>
              <a:pPr/>
              <a:t>‹#›</a:t>
            </a:fld>
            <a:endParaRPr lang="en-US" dirty="0"/>
          </a:p>
        </p:txBody>
      </p:sp>
    </p:spTree>
    <p:extLst>
      <p:ext uri="{BB962C8B-B14F-4D97-AF65-F5344CB8AC3E}">
        <p14:creationId xmlns:p14="http://schemas.microsoft.com/office/powerpoint/2010/main" val="1034442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rebuchet MS" panose="020B0603020202020204" pitchFamily="34" charset="0"/>
        <a:ea typeface="+mn-ea"/>
        <a:cs typeface="+mn-cs"/>
      </a:defRPr>
    </a:lvl1pPr>
    <a:lvl2pPr marL="457200" algn="l" defTabSz="914400" rtl="0" eaLnBrk="1" latinLnBrk="0" hangingPunct="1">
      <a:defRPr sz="1200" kern="1200">
        <a:solidFill>
          <a:schemeClr val="tx1"/>
        </a:solidFill>
        <a:latin typeface="Trebuchet MS" panose="020B0603020202020204" pitchFamily="34" charset="0"/>
        <a:ea typeface="+mn-ea"/>
        <a:cs typeface="+mn-cs"/>
      </a:defRPr>
    </a:lvl2pPr>
    <a:lvl3pPr marL="914400" algn="l" defTabSz="914400" rtl="0" eaLnBrk="1" latinLnBrk="0" hangingPunct="1">
      <a:defRPr sz="1200" kern="1200">
        <a:solidFill>
          <a:schemeClr val="tx1"/>
        </a:solidFill>
        <a:latin typeface="Trebuchet MS" panose="020B0603020202020204" pitchFamily="34" charset="0"/>
        <a:ea typeface="+mn-ea"/>
        <a:cs typeface="+mn-cs"/>
      </a:defRPr>
    </a:lvl3pPr>
    <a:lvl4pPr marL="1371600" algn="l" defTabSz="914400" rtl="0" eaLnBrk="1" latinLnBrk="0" hangingPunct="1">
      <a:defRPr sz="1200" kern="1200">
        <a:solidFill>
          <a:schemeClr val="tx1"/>
        </a:solidFill>
        <a:latin typeface="Trebuchet MS" panose="020B0603020202020204" pitchFamily="34" charset="0"/>
        <a:ea typeface="+mn-ea"/>
        <a:cs typeface="+mn-cs"/>
      </a:defRPr>
    </a:lvl4pPr>
    <a:lvl5pPr marL="1828800" algn="l" defTabSz="914400" rtl="0" eaLnBrk="1" latinLnBrk="0" hangingPunct="1">
      <a:defRPr sz="1200" kern="1200">
        <a:solidFill>
          <a:schemeClr val="tx1"/>
        </a:solidFill>
        <a:latin typeface="Trebuchet MS" panose="020B0603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Aleksa </a:t>
            </a:r>
            <a:r>
              <a:rPr lang="en-US" dirty="0" err="1"/>
              <a:t>Arsić</a:t>
            </a:r>
            <a:r>
              <a:rPr lang="en-US" dirty="0"/>
              <a:t> and I’m Bachelor with Honors in Electrical and Computer Engineering, currently enrolled in master studies on the same topic. Also, I’m employed as the Automotive Software Engineer by the RT-RK Automotive in Novi Sad. Today I would like to present you academic paper on the topic of System for detecting driver’s drowsiness, fatigue and inattention on which I’ve worked together with my colleagues </a:t>
            </a:r>
            <a:r>
              <a:rPr lang="en-US" dirty="0" err="1"/>
              <a:t>Velibor</a:t>
            </a:r>
            <a:r>
              <a:rPr lang="en-US" dirty="0"/>
              <a:t> </a:t>
            </a:r>
            <a:r>
              <a:rPr lang="en-US" dirty="0" err="1"/>
              <a:t>Ilić</a:t>
            </a:r>
            <a:r>
              <a:rPr lang="en-US" dirty="0"/>
              <a:t>, Bogdan </a:t>
            </a:r>
            <a:r>
              <a:rPr lang="en-US" dirty="0" err="1"/>
              <a:t>Pavković</a:t>
            </a:r>
            <a:r>
              <a:rPr lang="en-US" dirty="0"/>
              <a:t> and Dragan </a:t>
            </a:r>
            <a:r>
              <a:rPr lang="en-US" dirty="0" err="1"/>
              <a:t>Samardžija</a:t>
            </a:r>
            <a:r>
              <a:rPr lang="en-US" dirty="0"/>
              <a:t>.</a:t>
            </a:r>
            <a:endParaRPr lang="sr-Cyrl-RS" dirty="0"/>
          </a:p>
        </p:txBody>
      </p:sp>
      <p:sp>
        <p:nvSpPr>
          <p:cNvPr id="4" name="Slide Number Placeholder 3"/>
          <p:cNvSpPr>
            <a:spLocks noGrp="1"/>
          </p:cNvSpPr>
          <p:nvPr>
            <p:ph type="sldNum" sz="quarter" idx="5"/>
          </p:nvPr>
        </p:nvSpPr>
        <p:spPr/>
        <p:txBody>
          <a:bodyPr/>
          <a:lstStyle/>
          <a:p>
            <a:fld id="{045B1F2B-E095-4F79-8677-E5EFD0974EA1}" type="slidenum">
              <a:rPr lang="en-US" smtClean="0"/>
              <a:pPr/>
              <a:t>1</a:t>
            </a:fld>
            <a:endParaRPr lang="en-US" dirty="0"/>
          </a:p>
        </p:txBody>
      </p:sp>
    </p:spTree>
    <p:extLst>
      <p:ext uri="{BB962C8B-B14F-4D97-AF65-F5344CB8AC3E}">
        <p14:creationId xmlns:p14="http://schemas.microsoft.com/office/powerpoint/2010/main" val="2758851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would be all from me, I hope you have enjoyed this presentation. Thank you for your attention.</a:t>
            </a:r>
          </a:p>
          <a:p>
            <a:endParaRPr lang="en-US" dirty="0"/>
          </a:p>
          <a:p>
            <a:r>
              <a:rPr lang="en-US" dirty="0"/>
              <a:t>Now I would like to show you a short demo video of the system itself and after that we can address </a:t>
            </a:r>
            <a:r>
              <a:rPr lang="en-US"/>
              <a:t>any questions, if any </a:t>
            </a:r>
            <a:r>
              <a:rPr lang="en-US">
                <a:sym typeface="Wingdings" panose="05000000000000000000" pitchFamily="2" charset="2"/>
              </a:rPr>
              <a:t> </a:t>
            </a:r>
            <a:endParaRPr lang="sr-Latn-RS" dirty="0"/>
          </a:p>
        </p:txBody>
      </p:sp>
      <p:sp>
        <p:nvSpPr>
          <p:cNvPr id="4" name="Slide Number Placeholder 3"/>
          <p:cNvSpPr>
            <a:spLocks noGrp="1"/>
          </p:cNvSpPr>
          <p:nvPr>
            <p:ph type="sldNum" sz="quarter" idx="10"/>
          </p:nvPr>
        </p:nvSpPr>
        <p:spPr/>
        <p:txBody>
          <a:bodyPr/>
          <a:lstStyle/>
          <a:p>
            <a:fld id="{045B1F2B-E095-4F79-8677-E5EFD0974EA1}" type="slidenum">
              <a:rPr lang="en-US" smtClean="0"/>
              <a:pPr/>
              <a:t>10</a:t>
            </a:fld>
            <a:endParaRPr lang="en-US" dirty="0"/>
          </a:p>
        </p:txBody>
      </p:sp>
    </p:spTree>
    <p:extLst>
      <p:ext uri="{BB962C8B-B14F-4D97-AF65-F5344CB8AC3E}">
        <p14:creationId xmlns:p14="http://schemas.microsoft.com/office/powerpoint/2010/main" val="2888233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sr-Cyrl-R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Motivation behind the paper lies on the fact that in the Republic of Serbia in 2019, 25% of road accidents with fatal outcomes were caused by driver’s drowsiness, fatigue, inattention, and other similar psychophysical conditions. Such accidents make the third largest cause of road accidents with fatal outcomes in the country, with many European countries recording similar numbers.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With one of the main challenges and requirements of today’s automotive industry being, besides functional safety, to assure and secure the safety of the driver, passengers, other traffic participants, and environment, </a:t>
            </a:r>
            <a:r>
              <a:rPr lang="en-US" sz="1800" b="0" i="0" u="none" strike="noStrike" baseline="0" dirty="0">
                <a:solidFill>
                  <a:srgbClr val="000000"/>
                </a:solidFill>
                <a:latin typeface="Times New Roman" panose="02020603050405020304" pitchFamily="18" charset="0"/>
              </a:rPr>
              <a:t>the Driver Monitoring System within ADAS systems would be of great use in modern vehicles since it can lower these numbers substantially.</a:t>
            </a:r>
          </a:p>
          <a:p>
            <a:r>
              <a:rPr lang="en-US" sz="1800" b="0" i="0" u="none" strike="noStrike" baseline="0" dirty="0">
                <a:solidFill>
                  <a:srgbClr val="000000"/>
                </a:solidFill>
                <a:latin typeface="Times New Roman" panose="02020603050405020304" pitchFamily="18" charset="0"/>
              </a:rPr>
              <a:t>One way this could be achieved is by using convolutional neural networks (CNN) and machine learning (ML) principles. In this paper, we present academic research on the topic which is based on three CNN’s used for monitoring the driver with a possibility to dispatch notification when concluded that his state of attention is not suitable for operating a motorized vehicle.</a:t>
            </a:r>
          </a:p>
        </p:txBody>
      </p:sp>
      <p:sp>
        <p:nvSpPr>
          <p:cNvPr id="4" name="Slide Number Placeholder 3"/>
          <p:cNvSpPr>
            <a:spLocks noGrp="1"/>
          </p:cNvSpPr>
          <p:nvPr>
            <p:ph type="sldNum" sz="quarter" idx="5"/>
          </p:nvPr>
        </p:nvSpPr>
        <p:spPr/>
        <p:txBody>
          <a:bodyPr/>
          <a:lstStyle/>
          <a:p>
            <a:fld id="{045B1F2B-E095-4F79-8677-E5EFD0974EA1}" type="slidenum">
              <a:rPr lang="en-US" smtClean="0"/>
              <a:pPr/>
              <a:t>2</a:t>
            </a:fld>
            <a:endParaRPr lang="en-US" dirty="0"/>
          </a:p>
        </p:txBody>
      </p:sp>
    </p:spTree>
    <p:extLst>
      <p:ext uri="{BB962C8B-B14F-4D97-AF65-F5344CB8AC3E}">
        <p14:creationId xmlns:p14="http://schemas.microsoft.com/office/powerpoint/2010/main" val="18225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As said, we proposed a driver monitoring system based on three Deep Convolutional Neural Networks (CNN). Each CNN as the input layer uses 100x100 grey-scaled image which is propagated trough 3 convolutive layers, each followed by the Max pooling layer. After processing of the last max pooling layer, the data is flattened and propagated trough 3 fully connected layers, followed by the fourth and final fully connected layer, that is the output layer whose dimensions are unique for each of the three CNN used. Each CNN is trained on our own generated and manually labeled dataset for the particular network.</a:t>
            </a:r>
          </a:p>
        </p:txBody>
      </p:sp>
      <p:sp>
        <p:nvSpPr>
          <p:cNvPr id="4" name="Slide Number Placeholder 3"/>
          <p:cNvSpPr>
            <a:spLocks noGrp="1"/>
          </p:cNvSpPr>
          <p:nvPr>
            <p:ph type="sldNum" sz="quarter" idx="5"/>
          </p:nvPr>
        </p:nvSpPr>
        <p:spPr/>
        <p:txBody>
          <a:bodyPr/>
          <a:lstStyle/>
          <a:p>
            <a:fld id="{045B1F2B-E095-4F79-8677-E5EFD0974EA1}" type="slidenum">
              <a:rPr lang="en-US" smtClean="0"/>
              <a:pPr/>
              <a:t>3</a:t>
            </a:fld>
            <a:endParaRPr lang="en-US" dirty="0"/>
          </a:p>
        </p:txBody>
      </p:sp>
    </p:spTree>
    <p:extLst>
      <p:ext uri="{BB962C8B-B14F-4D97-AF65-F5344CB8AC3E}">
        <p14:creationId xmlns:p14="http://schemas.microsoft.com/office/powerpoint/2010/main" val="303803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000000"/>
                </a:solidFill>
                <a:latin typeface="Times New Roman" panose="02020603050405020304" pitchFamily="18" charset="0"/>
              </a:rPr>
              <a:t>The first CNN, face detection network (FDN), as input uses images captured from the simple web-camera, this network is trained to determine the frame that contains the driver's face. The second CNN network for selecting the region of eyes (REN), as input uses extracted image with face, and this network is trained to determine the frame that contains the eyes of the driver. The third CNN network, a network </a:t>
            </a:r>
          </a:p>
          <a:p>
            <a:r>
              <a:rPr lang="en-US" sz="1200" b="0" i="0" u="none" strike="noStrike" baseline="0" dirty="0">
                <a:solidFill>
                  <a:srgbClr val="000000"/>
                </a:solidFill>
                <a:latin typeface="Times New Roman" panose="02020603050405020304" pitchFamily="18" charset="0"/>
              </a:rPr>
              <a:t>for monitoring single eye (SEN), as input uses extracted image with eyes, and this network monitors </a:t>
            </a:r>
            <a:r>
              <a:rPr lang="en-US" sz="1200" b="0" i="0" u="none" strike="noStrike" baseline="0">
                <a:solidFill>
                  <a:srgbClr val="000000"/>
                </a:solidFill>
                <a:latin typeface="Times New Roman" panose="02020603050405020304" pitchFamily="18" charset="0"/>
              </a:rPr>
              <a:t>individual eye. </a:t>
            </a:r>
            <a:r>
              <a:rPr lang="en-US" sz="1200" b="0" i="0" u="none" strike="noStrike" baseline="0" dirty="0">
                <a:solidFill>
                  <a:srgbClr val="000000"/>
                </a:solidFill>
                <a:latin typeface="Times New Roman" panose="02020603050405020304" pitchFamily="18" charset="0"/>
              </a:rPr>
              <a:t>Before propagating data trough these 3 neural networks data is preprocessed in a way that suits each input layer of the respective neural network. </a:t>
            </a:r>
          </a:p>
          <a:p>
            <a:r>
              <a:rPr lang="en-US" sz="1200" b="0" i="0" u="none" strike="noStrike" baseline="0" dirty="0">
                <a:solidFill>
                  <a:srgbClr val="000000"/>
                </a:solidFill>
                <a:latin typeface="Times New Roman" panose="02020603050405020304" pitchFamily="18" charset="0"/>
              </a:rPr>
              <a:t>Each of the three CNN’s processes different parts of the image from the inside of the vehicle and are connected in a series in a way that the outputs of the previous are used as the inputs for the next CNN model in the series.</a:t>
            </a:r>
          </a:p>
          <a:p>
            <a:r>
              <a:rPr lang="en-US" sz="1200" b="0" i="0" u="none" strike="noStrike" baseline="0" dirty="0">
                <a:solidFill>
                  <a:srgbClr val="000000"/>
                </a:solidFill>
                <a:latin typeface="Times New Roman" panose="02020603050405020304" pitchFamily="18" charset="0"/>
              </a:rPr>
              <a:t>When determined lack of attention, an option of giving a sound warning is integrated to avoid potentially dangerous or even fatal situations. </a:t>
            </a:r>
            <a:endParaRPr lang="sr-Cyrl-RS" dirty="0"/>
          </a:p>
        </p:txBody>
      </p:sp>
      <p:sp>
        <p:nvSpPr>
          <p:cNvPr id="4" name="Slide Number Placeholder 3"/>
          <p:cNvSpPr>
            <a:spLocks noGrp="1"/>
          </p:cNvSpPr>
          <p:nvPr>
            <p:ph type="sldNum" sz="quarter" idx="5"/>
          </p:nvPr>
        </p:nvSpPr>
        <p:spPr/>
        <p:txBody>
          <a:bodyPr/>
          <a:lstStyle/>
          <a:p>
            <a:fld id="{045B1F2B-E095-4F79-8677-E5EFD0974EA1}" type="slidenum">
              <a:rPr lang="en-US" smtClean="0"/>
              <a:pPr/>
              <a:t>4</a:t>
            </a:fld>
            <a:endParaRPr lang="en-US" dirty="0"/>
          </a:p>
        </p:txBody>
      </p:sp>
    </p:spTree>
    <p:extLst>
      <p:ext uri="{BB962C8B-B14F-4D97-AF65-F5344CB8AC3E}">
        <p14:creationId xmlns:p14="http://schemas.microsoft.com/office/powerpoint/2010/main" val="423170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000000"/>
                </a:solidFill>
                <a:latin typeface="Times New Roman" panose="02020603050405020304" pitchFamily="18" charset="0"/>
              </a:rPr>
              <a:t>After processing the image through these networks, it is sequentially assessed whether the driver lacks attention by monitoring driver’s eyes and head position in defined time interval. On the figures on the slide, it can be seen what each individual neural network is capable of tracking on respective input images.</a:t>
            </a:r>
          </a:p>
          <a:p>
            <a:r>
              <a:rPr lang="en-US" sz="1200" b="0" i="0" u="none" strike="noStrike" baseline="0" dirty="0">
                <a:solidFill>
                  <a:srgbClr val="000000"/>
                </a:solidFill>
                <a:latin typeface="Times New Roman" panose="02020603050405020304" pitchFamily="18" charset="0"/>
              </a:rPr>
              <a:t>Face detection network tracks center position of the eyes and face, region of eyes tracking network tracks center points of driver’s eyes and final single eye network is capable of tracking five different points of interest on the driver’s eyes. Beside that, face detection network calculates the probability of driver’s face being oriented left, right, up or down. And both region of eyes tracking network and the single eye neural network have the possibility of predicting the probability that the driver’s gaze is oriented left, right, up or down.</a:t>
            </a:r>
          </a:p>
          <a:p>
            <a:r>
              <a:rPr lang="en-US" sz="1200" b="0" i="0" u="none" strike="noStrike" baseline="0" dirty="0">
                <a:solidFill>
                  <a:srgbClr val="000000"/>
                </a:solidFill>
                <a:latin typeface="Times New Roman" panose="02020603050405020304" pitchFamily="18" charset="0"/>
              </a:rPr>
              <a:t> </a:t>
            </a:r>
            <a:endParaRPr lang="sr-Cyrl-RS" dirty="0"/>
          </a:p>
        </p:txBody>
      </p:sp>
      <p:sp>
        <p:nvSpPr>
          <p:cNvPr id="4" name="Slide Number Placeholder 3"/>
          <p:cNvSpPr>
            <a:spLocks noGrp="1"/>
          </p:cNvSpPr>
          <p:nvPr>
            <p:ph type="sldNum" sz="quarter" idx="5"/>
          </p:nvPr>
        </p:nvSpPr>
        <p:spPr/>
        <p:txBody>
          <a:bodyPr/>
          <a:lstStyle/>
          <a:p>
            <a:fld id="{045B1F2B-E095-4F79-8677-E5EFD0974EA1}" type="slidenum">
              <a:rPr lang="en-US" smtClean="0"/>
              <a:pPr/>
              <a:t>5</a:t>
            </a:fld>
            <a:endParaRPr lang="en-US" dirty="0"/>
          </a:p>
        </p:txBody>
      </p:sp>
    </p:spTree>
    <p:extLst>
      <p:ext uri="{BB962C8B-B14F-4D97-AF65-F5344CB8AC3E}">
        <p14:creationId xmlns:p14="http://schemas.microsoft.com/office/powerpoint/2010/main" val="3379259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As mentioned, we generated our own datasets where each dataset contains images of eight people, five males, and three females, who voluntarily participated in the research. Every participant was asked to shoot a short video of themselves in a simulated environment. The datasets included videos of different distances from the camera, as well as videos from both the inside and outside of a parked vehicle. They were instructed to behave naturally as if they were in a real-life driving situation. </a:t>
            </a:r>
          </a:p>
          <a:p>
            <a:r>
              <a:rPr lang="en-US" sz="1800" b="0" i="0" u="none" strike="noStrike" baseline="0" dirty="0">
                <a:solidFill>
                  <a:srgbClr val="000000"/>
                </a:solidFill>
                <a:latin typeface="Times New Roman" panose="02020603050405020304" pitchFamily="18" charset="0"/>
              </a:rPr>
              <a:t>The process of generating our own datasets is shown in the figure and can be divided into several sections: </a:t>
            </a:r>
          </a:p>
          <a:p>
            <a:r>
              <a:rPr lang="en-US" sz="1800" b="0" i="0" u="none" strike="noStrike" baseline="0" dirty="0">
                <a:solidFill>
                  <a:srgbClr val="000000"/>
                </a:solidFill>
                <a:latin typeface="Times New Roman" panose="02020603050405020304" pitchFamily="18" charset="0"/>
              </a:rPr>
              <a:t>1. Individual frames are captured and saved from the video source. These frames are manually labeled and used in the training of the FDN model. This dataset contains numerous images with drivers’ face being inside captured frame (partially or whole) and images without the driver in them and has around 10 thousand images.</a:t>
            </a:r>
          </a:p>
          <a:p>
            <a:r>
              <a:rPr lang="en-US" sz="1800" b="0" i="0" u="none" strike="noStrike" baseline="0" dirty="0">
                <a:solidFill>
                  <a:srgbClr val="000000"/>
                </a:solidFill>
                <a:latin typeface="Times New Roman" panose="02020603050405020304" pitchFamily="18" charset="0"/>
              </a:rPr>
              <a:t>2. Using FDN model predictions from whole frames, face frames are cut, manually labeled, and used to train the REN model. This dataset consists of around 5 thousand images.</a:t>
            </a:r>
          </a:p>
          <a:p>
            <a:r>
              <a:rPr lang="en-US" sz="1800" b="0" i="0" u="none" strike="noStrike" baseline="0" dirty="0">
                <a:solidFill>
                  <a:srgbClr val="000000"/>
                </a:solidFill>
                <a:latin typeface="Times New Roman" panose="02020603050405020304" pitchFamily="18" charset="0"/>
              </a:rPr>
              <a:t>3. Using predictions of the REN model, face elements (eyes) are cut from face frames, manually labeled, and used to train the SEN model. This dataset also consists of around 5 thousand images.</a:t>
            </a:r>
          </a:p>
          <a:p>
            <a:endParaRPr lang="sr-Cyrl-RS" dirty="0"/>
          </a:p>
        </p:txBody>
      </p:sp>
      <p:sp>
        <p:nvSpPr>
          <p:cNvPr id="4" name="Slide Number Placeholder 3"/>
          <p:cNvSpPr>
            <a:spLocks noGrp="1"/>
          </p:cNvSpPr>
          <p:nvPr>
            <p:ph type="sldNum" sz="quarter" idx="5"/>
          </p:nvPr>
        </p:nvSpPr>
        <p:spPr/>
        <p:txBody>
          <a:bodyPr/>
          <a:lstStyle/>
          <a:p>
            <a:fld id="{045B1F2B-E095-4F79-8677-E5EFD0974EA1}" type="slidenum">
              <a:rPr lang="en-US" smtClean="0"/>
              <a:pPr/>
              <a:t>6</a:t>
            </a:fld>
            <a:endParaRPr lang="en-US" dirty="0"/>
          </a:p>
        </p:txBody>
      </p:sp>
    </p:spTree>
    <p:extLst>
      <p:ext uri="{BB962C8B-B14F-4D97-AF65-F5344CB8AC3E}">
        <p14:creationId xmlns:p14="http://schemas.microsoft.com/office/powerpoint/2010/main" val="2610766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Testing results performed on the test datasets can be seen in the table on the slide. When used in the proposed system implementation of Simple Moving Average (SMA) with a window of fifteen past frames is used after every CNN model before predictions of the model are used for further processing. The use of SMA achieves greater error tolerance of the whole system. Even if the CNN models make a mistake in a few frames, it will not greatly impact the result of the overall assessment of the driver’s attention state.</a:t>
            </a:r>
          </a:p>
          <a:p>
            <a:r>
              <a:rPr lang="en-US" sz="1800" b="0" i="0" u="none" strike="noStrike" baseline="0" dirty="0">
                <a:solidFill>
                  <a:srgbClr val="000000"/>
                </a:solidFill>
                <a:latin typeface="Times New Roman" panose="02020603050405020304" pitchFamily="18" charset="0"/>
              </a:rPr>
              <a:t>It was mentioned earlier that the FDN model and REN model were both trained to predict the same points of interest, the central points of the driver’s eyes. Based on the obtained results we consider the REN model exclusion possibility. The difference between predictions of the FDN and the REN model are in the range from 20 to 40 pixels, which is an unacceptable and extremely large error. A conclusion is reached that the FDN model is not capable of reliably finding the central points of the left eye, i.e., it made sense to introduce the second, REN model into the system. Similar results were obtained when analyzing the right eye predictions of the mentioned models. </a:t>
            </a:r>
            <a:endParaRPr lang="sr-Cyrl-RS" dirty="0"/>
          </a:p>
        </p:txBody>
      </p:sp>
      <p:sp>
        <p:nvSpPr>
          <p:cNvPr id="4" name="Slide Number Placeholder 3"/>
          <p:cNvSpPr>
            <a:spLocks noGrp="1"/>
          </p:cNvSpPr>
          <p:nvPr>
            <p:ph type="sldNum" sz="quarter" idx="5"/>
          </p:nvPr>
        </p:nvSpPr>
        <p:spPr/>
        <p:txBody>
          <a:bodyPr/>
          <a:lstStyle/>
          <a:p>
            <a:fld id="{045B1F2B-E095-4F79-8677-E5EFD0974EA1}" type="slidenum">
              <a:rPr lang="en-US" smtClean="0"/>
              <a:pPr/>
              <a:t>7</a:t>
            </a:fld>
            <a:endParaRPr lang="en-US" dirty="0"/>
          </a:p>
        </p:txBody>
      </p:sp>
    </p:spTree>
    <p:extLst>
      <p:ext uri="{BB962C8B-B14F-4D97-AF65-F5344CB8AC3E}">
        <p14:creationId xmlns:p14="http://schemas.microsoft.com/office/powerpoint/2010/main" val="153375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For experimental purposes, we have trained another CNN to once again considering the exclusion of both REN and the SEN model. This new model has the possibility of predicting all points of interest of the FDN, REN and SEN models. </a:t>
            </a:r>
          </a:p>
          <a:p>
            <a:r>
              <a:rPr lang="en-US" sz="1800" b="0" i="0" u="none" strike="noStrike" baseline="0" dirty="0">
                <a:solidFill>
                  <a:srgbClr val="000000"/>
                </a:solidFill>
                <a:latin typeface="Times New Roman" panose="02020603050405020304" pitchFamily="18" charset="0"/>
              </a:rPr>
              <a:t>On the left-hand side image, the green point represents the accurate, labeled, center of the eye, the blue point represents the prediction of the experimental CNN with an error margin of 3% and the red point represents the prediction of the experimental CNN with the error margin of 6%. Even with the error margin as small as 3%, the predicted center of the eye is greatly displaced from the real center, thus not accurate. </a:t>
            </a:r>
          </a:p>
          <a:p>
            <a:r>
              <a:rPr lang="en-US" sz="1800" b="0" i="0" u="none" strike="noStrike" baseline="0" dirty="0">
                <a:solidFill>
                  <a:srgbClr val="000000"/>
                </a:solidFill>
                <a:latin typeface="Times New Roman" panose="02020603050405020304" pitchFamily="18" charset="0"/>
              </a:rPr>
              <a:t>On the right-hand side, the green point represents the accurate, labeled, upper center point of the eye, the blue point represents prediction of the SEN model used in our system with the error margin of 5% and the yellow point represents the prediction of the SEN model with the error margin of 10%. Even when the error margin is high as 10% prediction of the upper center point of the eye is borderline accurate. Thus, we once again concluded that the dimensions of the driver’s eyes should be considered too small for one CNN to accurately predict points of interest.</a:t>
            </a:r>
          </a:p>
        </p:txBody>
      </p:sp>
      <p:sp>
        <p:nvSpPr>
          <p:cNvPr id="4" name="Slide Number Placeholder 3"/>
          <p:cNvSpPr>
            <a:spLocks noGrp="1"/>
          </p:cNvSpPr>
          <p:nvPr>
            <p:ph type="sldNum" sz="quarter" idx="5"/>
          </p:nvPr>
        </p:nvSpPr>
        <p:spPr/>
        <p:txBody>
          <a:bodyPr/>
          <a:lstStyle/>
          <a:p>
            <a:fld id="{045B1F2B-E095-4F79-8677-E5EFD0974EA1}" type="slidenum">
              <a:rPr lang="en-US" smtClean="0"/>
              <a:pPr/>
              <a:t>8</a:t>
            </a:fld>
            <a:endParaRPr lang="en-US" dirty="0"/>
          </a:p>
        </p:txBody>
      </p:sp>
    </p:spTree>
    <p:extLst>
      <p:ext uri="{BB962C8B-B14F-4D97-AF65-F5344CB8AC3E}">
        <p14:creationId xmlns:p14="http://schemas.microsoft.com/office/powerpoint/2010/main" val="63805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Factors used to assess the attention levels in this system are far from enough for a complete assessment and there are many more factors that are not considered. For example, driving at night or under extreme sunlight can be another set of problems in which there should be an adequate solution for a video source that would assure undisturbed processing done by CNN’s. </a:t>
            </a:r>
          </a:p>
          <a:p>
            <a:r>
              <a:rPr lang="en-US" dirty="0"/>
              <a:t>On the other hand, it would be necessary to expand all three datasets used for training of the mentioned CNN models, which would include more people or volunteers involved with more precise instructions and conditions in which would they participate. </a:t>
            </a:r>
          </a:p>
          <a:p>
            <a:r>
              <a:rPr lang="en-US" dirty="0"/>
              <a:t>Also, as this was developed as the simple PC software and a lot of computing resources are needed for the software itself, it would be necessary to further optimize the algorithm if it was to be implemented in the modern vehicles. </a:t>
            </a:r>
          </a:p>
          <a:p>
            <a:r>
              <a:rPr lang="en-US" sz="1800" b="0" i="0" u="none" strike="noStrike" baseline="0" dirty="0">
                <a:solidFill>
                  <a:srgbClr val="000000"/>
                </a:solidFill>
                <a:latin typeface="Times New Roman" panose="02020603050405020304" pitchFamily="18" charset="0"/>
              </a:rPr>
              <a:t>At the end we conclude and point out that this is only academic research and by no means this can be a commercial solution integrated into modern ADAS systems, however, it could be a good starting reference for further development. </a:t>
            </a:r>
            <a:endParaRPr lang="sr-Cyrl-RS" dirty="0"/>
          </a:p>
        </p:txBody>
      </p:sp>
      <p:sp>
        <p:nvSpPr>
          <p:cNvPr id="4" name="Slide Number Placeholder 3"/>
          <p:cNvSpPr>
            <a:spLocks noGrp="1"/>
          </p:cNvSpPr>
          <p:nvPr>
            <p:ph type="sldNum" sz="quarter" idx="5"/>
          </p:nvPr>
        </p:nvSpPr>
        <p:spPr/>
        <p:txBody>
          <a:bodyPr/>
          <a:lstStyle/>
          <a:p>
            <a:fld id="{045B1F2B-E095-4F79-8677-E5EFD0974EA1}" type="slidenum">
              <a:rPr lang="en-US" smtClean="0"/>
              <a:pPr/>
              <a:t>9</a:t>
            </a:fld>
            <a:endParaRPr lang="en-US" dirty="0"/>
          </a:p>
        </p:txBody>
      </p:sp>
    </p:spTree>
    <p:extLst>
      <p:ext uri="{BB962C8B-B14F-4D97-AF65-F5344CB8AC3E}">
        <p14:creationId xmlns:p14="http://schemas.microsoft.com/office/powerpoint/2010/main" val="390207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9" name="Text Placeholder 18"/>
          <p:cNvSpPr>
            <a:spLocks noGrp="1"/>
          </p:cNvSpPr>
          <p:nvPr>
            <p:ph type="body" sz="quarter" idx="11" hasCustomPrompt="1"/>
          </p:nvPr>
        </p:nvSpPr>
        <p:spPr>
          <a:xfrm>
            <a:off x="939939" y="4219540"/>
            <a:ext cx="4398962" cy="1335088"/>
          </a:xfrm>
          <a:prstGeom prst="rect">
            <a:avLst/>
          </a:prstGeom>
        </p:spPr>
        <p:txBody>
          <a:bodyPr/>
          <a:lstStyle>
            <a:lvl1pPr marL="0" indent="0">
              <a:lnSpc>
                <a:spcPct val="90000"/>
              </a:lnSpc>
              <a:spcBef>
                <a:spcPts val="0"/>
              </a:spcBef>
              <a:buNone/>
              <a:defRPr lang="sr-Latn-RS" sz="3600" b="1" kern="1200" dirty="0">
                <a:solidFill>
                  <a:srgbClr val="846E96"/>
                </a:solidFill>
                <a:latin typeface="Trebuchet MS" panose="020B0603020202020204" pitchFamily="34" charset="0"/>
                <a:ea typeface="+mn-ea"/>
                <a:cs typeface="+mn-cs"/>
              </a:defRPr>
            </a:lvl1pPr>
            <a:lvl2pPr>
              <a:defRPr sz="3600"/>
            </a:lvl2pPr>
            <a:lvl3pPr>
              <a:defRPr sz="3600"/>
            </a:lvl3pPr>
            <a:lvl4pPr>
              <a:defRPr sz="3600"/>
            </a:lvl4pPr>
            <a:lvl5pPr>
              <a:defRPr sz="3600"/>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br>
              <a:rPr lang="en-US" dirty="0"/>
            </a:br>
            <a:r>
              <a:rPr lang="en-US" dirty="0"/>
              <a:t>TITLE</a:t>
            </a:r>
            <a:endParaRPr lang="sr-Latn-RS" dirty="0"/>
          </a:p>
        </p:txBody>
      </p:sp>
      <p:sp>
        <p:nvSpPr>
          <p:cNvPr id="25" name="Text Placeholder 24"/>
          <p:cNvSpPr>
            <a:spLocks noGrp="1"/>
          </p:cNvSpPr>
          <p:nvPr>
            <p:ph type="body" sz="quarter" idx="12" hasCustomPrompt="1"/>
          </p:nvPr>
        </p:nvSpPr>
        <p:spPr>
          <a:xfrm>
            <a:off x="939939" y="5959482"/>
            <a:ext cx="2968860" cy="434940"/>
          </a:xfrm>
          <a:prstGeom prst="rect">
            <a:avLst/>
          </a:prstGeom>
        </p:spPr>
        <p:txBody>
          <a:bodyPr/>
          <a:lstStyle>
            <a:lvl1pPr marL="0" indent="0">
              <a:buNone/>
              <a:defRPr sz="1600" baseline="0">
                <a:solidFill>
                  <a:schemeClr val="bg1">
                    <a:lumMod val="75000"/>
                  </a:schemeClr>
                </a:solidFill>
                <a:latin typeface="Trebuchet MS" panose="020B0603020202020204" pitchFamily="34" charset="0"/>
              </a:defRPr>
            </a:lvl1pPr>
            <a:lvl2pPr>
              <a:defRPr sz="1600"/>
            </a:lvl2pPr>
            <a:lvl3pPr>
              <a:defRPr sz="1600"/>
            </a:lvl3pPr>
            <a:lvl4pPr>
              <a:defRPr sz="1600"/>
            </a:lvl4pPr>
            <a:lvl5pPr>
              <a:defRPr sz="1600"/>
            </a:lvl5pPr>
          </a:lstStyle>
          <a:p>
            <a:pPr lvl="0"/>
            <a:r>
              <a:rPr lang="en-US" dirty="0"/>
              <a:t>SEPTEMBER 2016</a:t>
            </a:r>
            <a:endParaRPr lang="sr-Latn-RS" dirty="0"/>
          </a:p>
        </p:txBody>
      </p:sp>
    </p:spTree>
    <p:extLst>
      <p:ext uri="{BB962C8B-B14F-4D97-AF65-F5344CB8AC3E}">
        <p14:creationId xmlns:p14="http://schemas.microsoft.com/office/powerpoint/2010/main" val="197268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Overview">
    <p:spTree>
      <p:nvGrpSpPr>
        <p:cNvPr id="1" name=""/>
        <p:cNvGrpSpPr/>
        <p:nvPr/>
      </p:nvGrpSpPr>
      <p:grpSpPr>
        <a:xfrm>
          <a:off x="0" y="0"/>
          <a:ext cx="0" cy="0"/>
          <a:chOff x="0" y="0"/>
          <a:chExt cx="0" cy="0"/>
        </a:xfrm>
      </p:grpSpPr>
      <p:sp>
        <p:nvSpPr>
          <p:cNvPr id="45" name="Text Placeholder 44"/>
          <p:cNvSpPr>
            <a:spLocks noGrp="1"/>
          </p:cNvSpPr>
          <p:nvPr>
            <p:ph type="body" sz="quarter" idx="10" hasCustomPrompt="1"/>
          </p:nvPr>
        </p:nvSpPr>
        <p:spPr>
          <a:xfrm>
            <a:off x="1009736" y="2802816"/>
            <a:ext cx="2327447" cy="1430047"/>
          </a:xfrm>
          <a:prstGeom prst="rect">
            <a:avLst/>
          </a:prstGeom>
        </p:spPr>
        <p:txBody>
          <a:bodyPr/>
          <a:lstStyle>
            <a:lvl1pPr marL="0" indent="0">
              <a:spcBef>
                <a:spcPts val="1200"/>
              </a:spcBef>
              <a:buNone/>
              <a:defRPr sz="1800" b="0" baseline="0">
                <a:solidFill>
                  <a:schemeClr val="bg1"/>
                </a:solidFill>
                <a:latin typeface="Trebuchet MS" panose="020B0603020202020204" pitchFamily="34" charset="0"/>
              </a:defRPr>
            </a:lvl1pPr>
            <a:lvl2pPr>
              <a:defRPr sz="1800"/>
            </a:lvl2pPr>
            <a:lvl3pPr>
              <a:defRPr sz="1800"/>
            </a:lvl3pPr>
            <a:lvl4pPr>
              <a:defRPr sz="1800"/>
            </a:lvl4pPr>
            <a:lvl5pPr>
              <a:defRPr sz="1800"/>
            </a:lvl5pPr>
          </a:lstStyle>
          <a:p>
            <a:pPr lvl="0"/>
            <a:r>
              <a:rPr lang="en-US" dirty="0"/>
              <a:t>Chapter Title</a:t>
            </a:r>
          </a:p>
          <a:p>
            <a:pPr lvl="0"/>
            <a:r>
              <a:rPr lang="en-US" dirty="0"/>
              <a:t>Chapter Title</a:t>
            </a:r>
          </a:p>
          <a:p>
            <a:pPr lvl="0"/>
            <a:r>
              <a:rPr lang="en-US" dirty="0"/>
              <a:t>Chapter Title</a:t>
            </a:r>
          </a:p>
          <a:p>
            <a:pPr lvl="0"/>
            <a:endParaRPr lang="en-US" dirty="0"/>
          </a:p>
        </p:txBody>
      </p:sp>
      <p:sp>
        <p:nvSpPr>
          <p:cNvPr id="54" name="Footer Placeholder 3"/>
          <p:cNvSpPr txBox="1">
            <a:spLocks/>
          </p:cNvSpPr>
          <p:nvPr userDrawn="1"/>
        </p:nvSpPr>
        <p:spPr>
          <a:xfrm>
            <a:off x="4978873" y="5308703"/>
            <a:ext cx="6450184" cy="470616"/>
          </a:xfrm>
          <a:prstGeom prst="rect">
            <a:avLst/>
          </a:prstGeom>
          <a:noFill/>
        </p:spPr>
        <p:txBody>
          <a:bodyPr anchor="b"/>
          <a:lstStyle>
            <a:defPPr>
              <a:defRPr lang="en-US"/>
            </a:defPPr>
            <a:lvl1pPr algn="ctr" rtl="0" fontAlgn="base">
              <a:spcBef>
                <a:spcPct val="0"/>
              </a:spcBef>
              <a:spcAft>
                <a:spcPct val="0"/>
              </a:spcAft>
              <a:defRPr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latin typeface="Trebuchet MS" panose="020B0603020202020204" pitchFamily="34" charset="0"/>
                <a:cs typeface="Arial" pitchFamily="34" charset="0"/>
              </a:rPr>
              <a:t>RT-RK HEADQUARTER</a:t>
            </a:r>
          </a:p>
        </p:txBody>
      </p:sp>
    </p:spTree>
    <p:extLst>
      <p:ext uri="{BB962C8B-B14F-4D97-AF65-F5344CB8AC3E}">
        <p14:creationId xmlns:p14="http://schemas.microsoft.com/office/powerpoint/2010/main" val="2235247001"/>
      </p:ext>
    </p:extLst>
  </p:cSld>
  <p:clrMapOvr>
    <a:masterClrMapping/>
  </p:clrMapOvr>
  <p:extLst>
    <p:ext uri="{DCECCB84-F9BA-43D5-87BE-67443E8EF086}">
      <p15:sldGuideLst xmlns:p15="http://schemas.microsoft.com/office/powerpoint/2012/main">
        <p15:guide id="1" pos="68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verview">
    <p:spTree>
      <p:nvGrpSpPr>
        <p:cNvPr id="1" name=""/>
        <p:cNvGrpSpPr/>
        <p:nvPr/>
      </p:nvGrpSpPr>
      <p:grpSpPr>
        <a:xfrm>
          <a:off x="0" y="0"/>
          <a:ext cx="0" cy="0"/>
          <a:chOff x="0" y="0"/>
          <a:chExt cx="0" cy="0"/>
        </a:xfrm>
      </p:grpSpPr>
      <p:sp>
        <p:nvSpPr>
          <p:cNvPr id="45" name="Text Placeholder 44"/>
          <p:cNvSpPr>
            <a:spLocks noGrp="1"/>
          </p:cNvSpPr>
          <p:nvPr>
            <p:ph type="body" sz="quarter" idx="10" hasCustomPrompt="1"/>
          </p:nvPr>
        </p:nvSpPr>
        <p:spPr>
          <a:xfrm>
            <a:off x="1019160" y="2802816"/>
            <a:ext cx="2327447" cy="1430047"/>
          </a:xfrm>
          <a:prstGeom prst="rect">
            <a:avLst/>
          </a:prstGeom>
        </p:spPr>
        <p:txBody>
          <a:bodyPr/>
          <a:lstStyle>
            <a:lvl1pPr marL="0" indent="0">
              <a:spcBef>
                <a:spcPts val="1200"/>
              </a:spcBef>
              <a:buNone/>
              <a:defRPr sz="1800" b="0" baseline="0">
                <a:solidFill>
                  <a:schemeClr val="bg1"/>
                </a:solidFill>
                <a:latin typeface="Trebuchet MS" panose="020B0603020202020204" pitchFamily="34" charset="0"/>
              </a:defRPr>
            </a:lvl1pPr>
            <a:lvl2pPr>
              <a:defRPr sz="1800"/>
            </a:lvl2pPr>
            <a:lvl3pPr>
              <a:defRPr sz="1800"/>
            </a:lvl3pPr>
            <a:lvl4pPr>
              <a:defRPr sz="1800"/>
            </a:lvl4pPr>
            <a:lvl5pPr>
              <a:defRPr sz="1800"/>
            </a:lvl5pPr>
          </a:lstStyle>
          <a:p>
            <a:pPr lvl="0"/>
            <a:r>
              <a:rPr lang="en-US" dirty="0"/>
              <a:t>Chapter Title</a:t>
            </a:r>
          </a:p>
          <a:p>
            <a:pPr lvl="0"/>
            <a:r>
              <a:rPr lang="en-US" dirty="0"/>
              <a:t>Chapter Title</a:t>
            </a:r>
          </a:p>
          <a:p>
            <a:pPr lvl="0"/>
            <a:r>
              <a:rPr lang="en-US" dirty="0"/>
              <a:t>Chapter Title</a:t>
            </a:r>
          </a:p>
          <a:p>
            <a:pPr lvl="0"/>
            <a:endParaRPr lang="en-US" dirty="0"/>
          </a:p>
        </p:txBody>
      </p:sp>
      <p:sp>
        <p:nvSpPr>
          <p:cNvPr id="4" name="Rectangle 3"/>
          <p:cNvSpPr/>
          <p:nvPr userDrawn="1"/>
        </p:nvSpPr>
        <p:spPr>
          <a:xfrm>
            <a:off x="4876800" y="-2148"/>
            <a:ext cx="7315200" cy="686014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dirty="0">
              <a:solidFill>
                <a:schemeClr val="bg1"/>
              </a:solidFill>
              <a:latin typeface="Trebuchet MS" panose="020B0603020202020204" pitchFamily="34" charset="0"/>
            </a:endParaRPr>
          </a:p>
        </p:txBody>
      </p:sp>
      <p:sp>
        <p:nvSpPr>
          <p:cNvPr id="5" name="Text Placeholder 44"/>
          <p:cNvSpPr>
            <a:spLocks noGrp="1"/>
          </p:cNvSpPr>
          <p:nvPr>
            <p:ph type="body" sz="quarter" idx="11" hasCustomPrompt="1"/>
          </p:nvPr>
        </p:nvSpPr>
        <p:spPr>
          <a:xfrm>
            <a:off x="7370676" y="2211607"/>
            <a:ext cx="2327447" cy="2432638"/>
          </a:xfrm>
          <a:prstGeom prst="rect">
            <a:avLst/>
          </a:prstGeom>
        </p:spPr>
        <p:txBody>
          <a:bodyPr anchor="ctr"/>
          <a:lstStyle>
            <a:lvl1pPr marL="0" indent="0" algn="ctr">
              <a:spcBef>
                <a:spcPts val="1200"/>
              </a:spcBef>
              <a:buNone/>
              <a:defRPr sz="1800" b="1" baseline="0">
                <a:solidFill>
                  <a:srgbClr val="735F83"/>
                </a:solidFill>
                <a:latin typeface="Trebuchet MS" panose="020B0603020202020204" pitchFamily="34" charset="0"/>
              </a:defRPr>
            </a:lvl1pPr>
            <a:lvl2pPr>
              <a:defRPr sz="1800"/>
            </a:lvl2pPr>
            <a:lvl3pPr>
              <a:defRPr sz="1800"/>
            </a:lvl3pPr>
            <a:lvl4pPr>
              <a:defRPr sz="1800"/>
            </a:lvl4pPr>
            <a:lvl5pPr>
              <a:defRPr sz="1800"/>
            </a:lvl5pPr>
          </a:lstStyle>
          <a:p>
            <a:pPr lvl="0"/>
            <a:r>
              <a:rPr lang="en-US" dirty="0"/>
              <a:t>Chapter Subtitle</a:t>
            </a:r>
          </a:p>
          <a:p>
            <a:pPr lvl="0"/>
            <a:endParaRPr lang="en-US" dirty="0"/>
          </a:p>
          <a:p>
            <a:pPr lvl="0"/>
            <a:r>
              <a:rPr lang="en-US" dirty="0"/>
              <a:t>Chapter Subtitle</a:t>
            </a:r>
          </a:p>
          <a:p>
            <a:pPr lvl="0"/>
            <a:endParaRPr lang="en-US" dirty="0"/>
          </a:p>
          <a:p>
            <a:pPr lvl="0"/>
            <a:r>
              <a:rPr lang="en-US" dirty="0"/>
              <a:t>Chapter Subtitle</a:t>
            </a:r>
          </a:p>
        </p:txBody>
      </p:sp>
    </p:spTree>
    <p:extLst>
      <p:ext uri="{BB962C8B-B14F-4D97-AF65-F5344CB8AC3E}">
        <p14:creationId xmlns:p14="http://schemas.microsoft.com/office/powerpoint/2010/main" val="4179716816"/>
      </p:ext>
    </p:extLst>
  </p:cSld>
  <p:clrMapOvr>
    <a:masterClrMapping/>
  </p:clrMapOvr>
  <p:extLst>
    <p:ext uri="{DCECCB84-F9BA-43D5-87BE-67443E8EF086}">
      <p15:sldGuideLst xmlns:p15="http://schemas.microsoft.com/office/powerpoint/2012/main">
        <p15:guide id="1" pos="68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4" name="Rectangle 3"/>
          <p:cNvSpPr/>
          <p:nvPr userDrawn="1"/>
        </p:nvSpPr>
        <p:spPr>
          <a:xfrm>
            <a:off x="4876800" y="-2148"/>
            <a:ext cx="7315200" cy="686014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dirty="0">
              <a:solidFill>
                <a:schemeClr val="bg1"/>
              </a:solidFill>
              <a:latin typeface="Trebuchet MS" panose="020B0603020202020204" pitchFamily="34" charset="0"/>
            </a:endParaRPr>
          </a:p>
        </p:txBody>
      </p:sp>
      <p:sp>
        <p:nvSpPr>
          <p:cNvPr id="3" name="TextBox 2"/>
          <p:cNvSpPr txBox="1"/>
          <p:nvPr userDrawn="1"/>
        </p:nvSpPr>
        <p:spPr>
          <a:xfrm>
            <a:off x="6015037" y="2050224"/>
            <a:ext cx="5038725" cy="3231654"/>
          </a:xfrm>
          <a:prstGeom prst="rect">
            <a:avLst/>
          </a:prstGeom>
          <a:noFill/>
        </p:spPr>
        <p:txBody>
          <a:bodyPr wrap="square" rtlCol="0">
            <a:spAutoFit/>
          </a:bodyPr>
          <a:lstStyle/>
          <a:p>
            <a:pPr algn="ctr" defTabSz="895350" fontAlgn="auto">
              <a:spcBef>
                <a:spcPts val="0"/>
              </a:spcBef>
              <a:spcAft>
                <a:spcPts val="0"/>
              </a:spcAft>
              <a:defRPr/>
            </a:pPr>
            <a:r>
              <a:rPr lang="en-GB" sz="2000" b="1" dirty="0">
                <a:solidFill>
                  <a:srgbClr val="6F6185"/>
                </a:solidFill>
                <a:latin typeface="Trebuchet MS" panose="020B0603020202020204" pitchFamily="34" charset="0"/>
                <a:cs typeface="Arial" pitchFamily="34" charset="0"/>
              </a:rPr>
              <a:t>Contact us</a:t>
            </a:r>
          </a:p>
          <a:p>
            <a:pPr algn="ctr" defTabSz="895350" fontAlgn="auto">
              <a:spcBef>
                <a:spcPts val="0"/>
              </a:spcBef>
              <a:spcAft>
                <a:spcPts val="0"/>
              </a:spcAft>
              <a:defRPr/>
            </a:pPr>
            <a:endParaRPr lang="en-GB" sz="1800" b="1" dirty="0">
              <a:solidFill>
                <a:srgbClr val="6F6185"/>
              </a:solidFill>
              <a:latin typeface="Trebuchet MS" panose="020B0603020202020204" pitchFamily="34" charset="0"/>
              <a:cs typeface="Arial" pitchFamily="34" charset="0"/>
            </a:endParaRPr>
          </a:p>
          <a:p>
            <a:pPr algn="ctr" defTabSz="895350" fontAlgn="auto">
              <a:spcBef>
                <a:spcPts val="0"/>
              </a:spcBef>
              <a:spcAft>
                <a:spcPts val="0"/>
              </a:spcAft>
              <a:defRPr/>
            </a:pPr>
            <a:endParaRPr lang="en-GB" sz="1800" b="1" dirty="0">
              <a:solidFill>
                <a:srgbClr val="6F6185"/>
              </a:solidFill>
              <a:latin typeface="Trebuchet MS" panose="020B0603020202020204" pitchFamily="34" charset="0"/>
              <a:cs typeface="Arial" pitchFamily="34" charset="0"/>
            </a:endParaRPr>
          </a:p>
          <a:p>
            <a:pPr algn="ctr" defTabSz="895350" fontAlgn="auto">
              <a:spcBef>
                <a:spcPts val="0"/>
              </a:spcBef>
              <a:spcAft>
                <a:spcPts val="0"/>
              </a:spcAft>
              <a:defRPr/>
            </a:pPr>
            <a:r>
              <a:rPr lang="sr-Latn-CS" sz="1800" b="1" dirty="0">
                <a:solidFill>
                  <a:srgbClr val="6F6185"/>
                </a:solidFill>
                <a:latin typeface="Trebuchet MS" panose="020B0603020202020204" pitchFamily="34" charset="0"/>
                <a:cs typeface="Arial" pitchFamily="34" charset="0"/>
              </a:rPr>
              <a:t>RT-RK </a:t>
            </a:r>
            <a:r>
              <a:rPr lang="en-US" sz="1800" b="1" dirty="0">
                <a:solidFill>
                  <a:srgbClr val="6F6185"/>
                </a:solidFill>
                <a:latin typeface="Trebuchet MS" panose="020B0603020202020204" pitchFamily="34" charset="0"/>
                <a:cs typeface="Arial" pitchFamily="34" charset="0"/>
              </a:rPr>
              <a:t>Automotive</a:t>
            </a:r>
            <a:endParaRPr lang="en-GB" sz="1800" b="1" dirty="0">
              <a:solidFill>
                <a:srgbClr val="6F6185"/>
              </a:solidFill>
              <a:latin typeface="Trebuchet MS" panose="020B0603020202020204" pitchFamily="34" charset="0"/>
              <a:cs typeface="Arial" pitchFamily="34" charset="0"/>
            </a:endParaRPr>
          </a:p>
          <a:p>
            <a:pPr algn="ctr" defTabSz="895350" fontAlgn="auto">
              <a:spcBef>
                <a:spcPts val="0"/>
              </a:spcBef>
              <a:spcAft>
                <a:spcPts val="0"/>
              </a:spcAft>
              <a:defRPr/>
            </a:pPr>
            <a:r>
              <a:rPr lang="sr-Latn-CS" sz="1800" b="1" dirty="0">
                <a:solidFill>
                  <a:srgbClr val="6F6185"/>
                </a:solidFill>
                <a:latin typeface="Trebuchet MS" panose="020B0603020202020204" pitchFamily="34" charset="0"/>
                <a:cs typeface="Arial" pitchFamily="34" charset="0"/>
              </a:rPr>
              <a:t>Narodnog fronta </a:t>
            </a:r>
            <a:r>
              <a:rPr lang="en-GB" sz="1800" b="1" dirty="0">
                <a:solidFill>
                  <a:srgbClr val="6F6185"/>
                </a:solidFill>
                <a:latin typeface="Trebuchet MS" panose="020B0603020202020204" pitchFamily="34" charset="0"/>
                <a:cs typeface="Arial" pitchFamily="34" charset="0"/>
              </a:rPr>
              <a:t>2</a:t>
            </a:r>
            <a:r>
              <a:rPr lang="sr-Latn-CS" sz="1800" b="1" dirty="0">
                <a:solidFill>
                  <a:srgbClr val="6F6185"/>
                </a:solidFill>
                <a:latin typeface="Trebuchet MS" panose="020B0603020202020204" pitchFamily="34" charset="0"/>
                <a:cs typeface="Arial" pitchFamily="34" charset="0"/>
              </a:rPr>
              <a:t>3</a:t>
            </a:r>
            <a:r>
              <a:rPr lang="en-US" sz="1800" b="1" dirty="0">
                <a:solidFill>
                  <a:srgbClr val="6F6185"/>
                </a:solidFill>
                <a:latin typeface="Trebuchet MS" panose="020B0603020202020204" pitchFamily="34" charset="0"/>
                <a:cs typeface="Arial" pitchFamily="34" charset="0"/>
              </a:rPr>
              <a:t>D-E</a:t>
            </a:r>
            <a:endParaRPr lang="en-GB" sz="1800" b="1" dirty="0">
              <a:solidFill>
                <a:srgbClr val="6F6185"/>
              </a:solidFill>
              <a:latin typeface="Trebuchet MS" panose="020B0603020202020204" pitchFamily="34" charset="0"/>
              <a:cs typeface="Arial" pitchFamily="34" charset="0"/>
            </a:endParaRPr>
          </a:p>
          <a:p>
            <a:pPr algn="ctr" defTabSz="895350" fontAlgn="auto">
              <a:spcBef>
                <a:spcPts val="0"/>
              </a:spcBef>
              <a:spcAft>
                <a:spcPts val="0"/>
              </a:spcAft>
              <a:defRPr/>
            </a:pPr>
            <a:r>
              <a:rPr lang="sr-Latn-CS" sz="1800" b="1" dirty="0">
                <a:solidFill>
                  <a:srgbClr val="6F6185"/>
                </a:solidFill>
                <a:latin typeface="Trebuchet MS" panose="020B0603020202020204" pitchFamily="34" charset="0"/>
                <a:cs typeface="Arial" pitchFamily="34" charset="0"/>
              </a:rPr>
              <a:t>21000 Novi Sad</a:t>
            </a:r>
            <a:br>
              <a:rPr lang="en-GB" sz="1800" b="1" dirty="0">
                <a:solidFill>
                  <a:srgbClr val="6F6185"/>
                </a:solidFill>
                <a:latin typeface="Trebuchet MS" panose="020B0603020202020204" pitchFamily="34" charset="0"/>
                <a:cs typeface="Arial" pitchFamily="34" charset="0"/>
              </a:rPr>
            </a:br>
            <a:r>
              <a:rPr lang="sr-Latn-CS" sz="1800" b="1" dirty="0">
                <a:solidFill>
                  <a:srgbClr val="6F6185"/>
                </a:solidFill>
                <a:latin typeface="Trebuchet MS" panose="020B0603020202020204" pitchFamily="34" charset="0"/>
                <a:cs typeface="Arial" pitchFamily="34" charset="0"/>
              </a:rPr>
              <a:t>Serbia</a:t>
            </a:r>
            <a:endParaRPr lang="en-GB" sz="1800" b="1" dirty="0">
              <a:solidFill>
                <a:srgbClr val="6F6185"/>
              </a:solidFill>
              <a:latin typeface="Trebuchet MS" panose="020B0603020202020204" pitchFamily="34" charset="0"/>
              <a:cs typeface="Arial" pitchFamily="34" charset="0"/>
            </a:endParaRPr>
          </a:p>
          <a:p>
            <a:pPr algn="ctr" defTabSz="895350" fontAlgn="auto">
              <a:spcBef>
                <a:spcPts val="0"/>
              </a:spcBef>
              <a:spcAft>
                <a:spcPts val="0"/>
              </a:spcAft>
              <a:defRPr/>
            </a:pPr>
            <a:endParaRPr lang="en-GB" sz="1800" b="1" dirty="0">
              <a:solidFill>
                <a:srgbClr val="6F6185"/>
              </a:solidFill>
              <a:latin typeface="Trebuchet MS" panose="020B0603020202020204" pitchFamily="34" charset="0"/>
              <a:cs typeface="Arial" pitchFamily="34" charset="0"/>
            </a:endParaRPr>
          </a:p>
          <a:p>
            <a:pPr algn="ctr" defTabSz="895350" fontAlgn="auto">
              <a:spcBef>
                <a:spcPts val="0"/>
              </a:spcBef>
              <a:spcAft>
                <a:spcPts val="0"/>
              </a:spcAft>
              <a:defRPr/>
            </a:pPr>
            <a:r>
              <a:rPr lang="en-GB" sz="1800" b="1" dirty="0">
                <a:solidFill>
                  <a:srgbClr val="6F6185"/>
                </a:solidFill>
                <a:latin typeface="Trebuchet MS" panose="020B0603020202020204" pitchFamily="34" charset="0"/>
                <a:cs typeface="Arial" pitchFamily="34" charset="0"/>
              </a:rPr>
              <a:t>www.</a:t>
            </a:r>
            <a:r>
              <a:rPr lang="sr-Latn-CS" sz="1800" b="1" dirty="0">
                <a:solidFill>
                  <a:srgbClr val="6F6185"/>
                </a:solidFill>
                <a:latin typeface="Trebuchet MS" panose="020B0603020202020204" pitchFamily="34" charset="0"/>
                <a:cs typeface="Arial" pitchFamily="34" charset="0"/>
              </a:rPr>
              <a:t>rt-rk</a:t>
            </a:r>
            <a:r>
              <a:rPr lang="en-GB" sz="1800" b="1" dirty="0">
                <a:solidFill>
                  <a:srgbClr val="6F6185"/>
                </a:solidFill>
                <a:latin typeface="Trebuchet MS" panose="020B0603020202020204" pitchFamily="34" charset="0"/>
                <a:cs typeface="Arial" pitchFamily="34" charset="0"/>
              </a:rPr>
              <a:t>.com</a:t>
            </a:r>
          </a:p>
          <a:p>
            <a:pPr algn="ctr" defTabSz="895350" fontAlgn="auto">
              <a:spcBef>
                <a:spcPts val="0"/>
              </a:spcBef>
              <a:spcAft>
                <a:spcPts val="0"/>
              </a:spcAft>
              <a:defRPr/>
            </a:pPr>
            <a:r>
              <a:rPr lang="en-GB" sz="1800" b="1" dirty="0">
                <a:solidFill>
                  <a:srgbClr val="6F6185"/>
                </a:solidFill>
                <a:latin typeface="Trebuchet MS" panose="020B0603020202020204" pitchFamily="34" charset="0"/>
                <a:cs typeface="Arial" pitchFamily="34" charset="0"/>
              </a:rPr>
              <a:t>info@</a:t>
            </a:r>
            <a:r>
              <a:rPr lang="sr-Latn-CS" sz="1800" b="1" dirty="0">
                <a:solidFill>
                  <a:srgbClr val="6F6185"/>
                </a:solidFill>
                <a:latin typeface="Trebuchet MS" panose="020B0603020202020204" pitchFamily="34" charset="0"/>
                <a:cs typeface="Arial" pitchFamily="34" charset="0"/>
              </a:rPr>
              <a:t>rt-rk</a:t>
            </a:r>
            <a:r>
              <a:rPr lang="en-GB" sz="1800" b="1" dirty="0">
                <a:solidFill>
                  <a:srgbClr val="6F6185"/>
                </a:solidFill>
                <a:latin typeface="Trebuchet MS" panose="020B0603020202020204" pitchFamily="34" charset="0"/>
                <a:cs typeface="Arial" pitchFamily="34" charset="0"/>
              </a:rPr>
              <a:t>.com</a:t>
            </a:r>
          </a:p>
          <a:p>
            <a:endParaRPr lang="sr-Latn-RS" dirty="0">
              <a:latin typeface="Trebuchet MS" panose="020B0603020202020204" pitchFamily="34" charset="0"/>
            </a:endParaRPr>
          </a:p>
        </p:txBody>
      </p:sp>
    </p:spTree>
    <p:extLst>
      <p:ext uri="{BB962C8B-B14F-4D97-AF65-F5344CB8AC3E}">
        <p14:creationId xmlns:p14="http://schemas.microsoft.com/office/powerpoint/2010/main" val="7514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676010" y="284206"/>
            <a:ext cx="7039058" cy="456753"/>
          </a:xfrm>
          <a:prstGeom prst="rect">
            <a:avLst/>
          </a:prstGeom>
        </p:spPr>
        <p:txBody>
          <a:bodyPr/>
          <a:lstStyle>
            <a:lvl1pPr marL="0" indent="0">
              <a:buNone/>
              <a:defRPr sz="3200">
                <a:solidFill>
                  <a:srgbClr val="846E96"/>
                </a:solidFill>
                <a:latin typeface="Trebuchet MS" panose="020B0603020202020204" pitchFamily="34" charset="0"/>
              </a:defRPr>
            </a:lvl1pPr>
          </a:lstStyle>
          <a:p>
            <a:pPr lvl="0"/>
            <a:r>
              <a:rPr lang="en-US" dirty="0"/>
              <a:t>Chapter Subtitle</a:t>
            </a:r>
          </a:p>
        </p:txBody>
      </p:sp>
      <p:sp>
        <p:nvSpPr>
          <p:cNvPr id="13" name="Text Placeholder 11"/>
          <p:cNvSpPr>
            <a:spLocks noGrp="1"/>
          </p:cNvSpPr>
          <p:nvPr>
            <p:ph type="body" sz="quarter" idx="11" hasCustomPrompt="1"/>
          </p:nvPr>
        </p:nvSpPr>
        <p:spPr>
          <a:xfrm>
            <a:off x="676010" y="744000"/>
            <a:ext cx="7039058" cy="532737"/>
          </a:xfrm>
          <a:prstGeom prst="rect">
            <a:avLst/>
          </a:prstGeom>
        </p:spPr>
        <p:txBody>
          <a:bodyPr/>
          <a:lstStyle>
            <a:lvl1pPr marL="0" indent="0">
              <a:buNone/>
              <a:defRPr sz="1600" b="1">
                <a:solidFill>
                  <a:schemeClr val="bg1">
                    <a:lumMod val="50000"/>
                  </a:schemeClr>
                </a:solidFill>
                <a:latin typeface="Trebuchet MS" panose="020B0603020202020204" pitchFamily="34" charset="0"/>
              </a:defRPr>
            </a:lvl1pPr>
          </a:lstStyle>
          <a:p>
            <a:pPr lvl="0"/>
            <a:r>
              <a:rPr lang="en-US" dirty="0"/>
              <a:t>CHAPTER TITLE</a:t>
            </a:r>
          </a:p>
        </p:txBody>
      </p:sp>
      <p:sp>
        <p:nvSpPr>
          <p:cNvPr id="16" name="Text Placeholder 15"/>
          <p:cNvSpPr>
            <a:spLocks noGrp="1"/>
          </p:cNvSpPr>
          <p:nvPr>
            <p:ph type="body" sz="quarter" idx="12"/>
          </p:nvPr>
        </p:nvSpPr>
        <p:spPr>
          <a:xfrm>
            <a:off x="676010" y="1295787"/>
            <a:ext cx="5895975" cy="914400"/>
          </a:xfrm>
          <a:prstGeom prst="rect">
            <a:avLst/>
          </a:prstGeom>
        </p:spPr>
        <p:txBody>
          <a:bodyPr/>
          <a:lstStyle>
            <a:lvl1pPr marL="0" indent="0">
              <a:buClr>
                <a:srgbClr val="846E96"/>
              </a:buClr>
              <a:buSzPct val="150000"/>
              <a:buFont typeface="Arial" panose="020B0604020202020204" pitchFamily="34" charset="0"/>
              <a:buNone/>
              <a:defRPr sz="2000">
                <a:solidFill>
                  <a:schemeClr val="tx1">
                    <a:lumMod val="75000"/>
                    <a:lumOff val="25000"/>
                  </a:schemeClr>
                </a:solidFill>
                <a:latin typeface="Trebuchet MS" panose="020B0603020202020204" pitchFamily="34" charset="0"/>
              </a:defRPr>
            </a:lvl1pPr>
            <a:lvl2pPr>
              <a:buClr>
                <a:srgbClr val="846E96"/>
              </a:buClr>
              <a:buSzPct val="150000"/>
              <a:defRPr sz="1800">
                <a:solidFill>
                  <a:schemeClr val="tx1">
                    <a:lumMod val="75000"/>
                    <a:lumOff val="25000"/>
                  </a:schemeClr>
                </a:solidFill>
                <a:latin typeface="Trebuchet MS" panose="020B0603020202020204" pitchFamily="34" charset="0"/>
              </a:defRPr>
            </a:lvl2pPr>
            <a:lvl3pPr marL="1143000" indent="-228600">
              <a:buClr>
                <a:schemeClr val="bg1">
                  <a:lumMod val="50000"/>
                </a:schemeClr>
              </a:buClr>
              <a:buSzPct val="150000"/>
              <a:buFont typeface="Arial" panose="020B0604020202020204" pitchFamily="34" charset="0"/>
              <a:buChar char="•"/>
              <a:defRPr sz="1600">
                <a:solidFill>
                  <a:schemeClr val="tx1">
                    <a:lumMod val="75000"/>
                    <a:lumOff val="25000"/>
                  </a:schemeClr>
                </a:solidFill>
                <a:latin typeface="Trebuchet MS" panose="020B0603020202020204" pitchFamily="34" charset="0"/>
              </a:defRPr>
            </a:lvl3pPr>
            <a:lvl4pPr>
              <a:buClr>
                <a:srgbClr val="FFDF79"/>
              </a:buClr>
              <a:buSzPct val="150000"/>
              <a:defRPr sz="1400">
                <a:solidFill>
                  <a:schemeClr val="tx1">
                    <a:lumMod val="75000"/>
                    <a:lumOff val="25000"/>
                  </a:schemeClr>
                </a:solidFill>
                <a:latin typeface="Trebuchet MS" panose="020B0603020202020204" pitchFamily="34" charset="0"/>
              </a:defRPr>
            </a:lvl4pPr>
            <a:lvl5pPr>
              <a:defRPr>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960203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11" name="Subtitle 4"/>
          <p:cNvSpPr txBox="1">
            <a:spLocks/>
          </p:cNvSpPr>
          <p:nvPr userDrawn="1"/>
        </p:nvSpPr>
        <p:spPr>
          <a:xfrm>
            <a:off x="940547" y="5424167"/>
            <a:ext cx="4049465" cy="432936"/>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lumMod val="95000"/>
                  </a:schemeClr>
                </a:solidFill>
                <a:latin typeface="Trebuchet MS" panose="020B0603020202020204" pitchFamily="34" charset="0"/>
              </a:rPr>
              <a:t>RT-RK Automotive LLC</a:t>
            </a:r>
          </a:p>
        </p:txBody>
      </p:sp>
      <p:sp>
        <p:nvSpPr>
          <p:cNvPr id="5" name="TextBox 4"/>
          <p:cNvSpPr txBox="1"/>
          <p:nvPr userDrawn="1"/>
        </p:nvSpPr>
        <p:spPr>
          <a:xfrm>
            <a:off x="0" y="6640353"/>
            <a:ext cx="49244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bg1"/>
                </a:solidFill>
                <a:latin typeface="Trebuchet MS" panose="020B0603020202020204" pitchFamily="34" charset="0"/>
                <a:cs typeface="Arial" pitchFamily="34" charset="0"/>
              </a:rPr>
              <a:t>CONFIDENTIAL under NDA – Reproduction prohibited without the prior permission of RT-RK Automotive</a:t>
            </a:r>
          </a:p>
        </p:txBody>
      </p:sp>
    </p:spTree>
    <p:extLst>
      <p:ext uri="{BB962C8B-B14F-4D97-AF65-F5344CB8AC3E}">
        <p14:creationId xmlns:p14="http://schemas.microsoft.com/office/powerpoint/2010/main" val="561268809"/>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5" name="Picture 4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Rectangle 45"/>
          <p:cNvSpPr/>
          <p:nvPr userDrawn="1"/>
        </p:nvSpPr>
        <p:spPr>
          <a:xfrm>
            <a:off x="0" y="0"/>
            <a:ext cx="12192000" cy="6858000"/>
          </a:xfrm>
          <a:prstGeom prst="rect">
            <a:avLst/>
          </a:prstGeom>
          <a:solidFill>
            <a:schemeClr val="tx1">
              <a:alpha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Latn-RS" dirty="0">
              <a:latin typeface="Trebuchet MS" panose="020B0603020202020204" pitchFamily="34" charset="0"/>
            </a:endParaRPr>
          </a:p>
        </p:txBody>
      </p:sp>
      <p:sp>
        <p:nvSpPr>
          <p:cNvPr id="7" name="Rectangle 6"/>
          <p:cNvSpPr/>
          <p:nvPr userDrawn="1"/>
        </p:nvSpPr>
        <p:spPr>
          <a:xfrm>
            <a:off x="0" y="-2148"/>
            <a:ext cx="4876800" cy="6860148"/>
          </a:xfrm>
          <a:prstGeom prst="rect">
            <a:avLst/>
          </a:prstGeom>
          <a:solidFill>
            <a:srgbClr val="735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dirty="0">
              <a:latin typeface="Trebuchet MS" panose="020B0603020202020204" pitchFamily="34" charset="0"/>
            </a:endParaRPr>
          </a:p>
        </p:txBody>
      </p:sp>
      <p:pic>
        <p:nvPicPr>
          <p:cNvPr id="2" name="Picture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2203" y="905853"/>
            <a:ext cx="1760436" cy="1760436"/>
          </a:xfrm>
          <a:prstGeom prst="rect">
            <a:avLst/>
          </a:prstGeom>
        </p:spPr>
      </p:pic>
      <p:sp>
        <p:nvSpPr>
          <p:cNvPr id="8" name="TextBox 7"/>
          <p:cNvSpPr txBox="1"/>
          <p:nvPr userDrawn="1"/>
        </p:nvSpPr>
        <p:spPr>
          <a:xfrm>
            <a:off x="0" y="6640353"/>
            <a:ext cx="49244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bg1"/>
                </a:solidFill>
                <a:latin typeface="Trebuchet MS" panose="020B0603020202020204" pitchFamily="34" charset="0"/>
                <a:cs typeface="Arial" pitchFamily="34" charset="0"/>
              </a:rPr>
              <a:t>CONFIDENTIAL under NDA – Reproduction prohibited without the prior permission of RT-RK Automotive</a:t>
            </a:r>
          </a:p>
        </p:txBody>
      </p:sp>
    </p:spTree>
    <p:extLst>
      <p:ext uri="{BB962C8B-B14F-4D97-AF65-F5344CB8AC3E}">
        <p14:creationId xmlns:p14="http://schemas.microsoft.com/office/powerpoint/2010/main" val="408113740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5" name="Picture 4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Rectangle 45"/>
          <p:cNvSpPr/>
          <p:nvPr userDrawn="1"/>
        </p:nvSpPr>
        <p:spPr>
          <a:xfrm>
            <a:off x="0" y="0"/>
            <a:ext cx="12192000" cy="6858000"/>
          </a:xfrm>
          <a:prstGeom prst="rect">
            <a:avLst/>
          </a:prstGeom>
          <a:solidFill>
            <a:schemeClr val="tx1">
              <a:alpha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Latn-RS" dirty="0">
              <a:latin typeface="Trebuchet MS" panose="020B0603020202020204" pitchFamily="34" charset="0"/>
            </a:endParaRPr>
          </a:p>
        </p:txBody>
      </p:sp>
      <p:sp>
        <p:nvSpPr>
          <p:cNvPr id="7" name="Rectangle 6"/>
          <p:cNvSpPr/>
          <p:nvPr userDrawn="1"/>
        </p:nvSpPr>
        <p:spPr>
          <a:xfrm>
            <a:off x="0" y="-2148"/>
            <a:ext cx="4876800" cy="6860148"/>
          </a:xfrm>
          <a:prstGeom prst="rect">
            <a:avLst/>
          </a:prstGeom>
          <a:solidFill>
            <a:srgbClr val="735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dirty="0">
              <a:latin typeface="Trebuchet MS" panose="020B0603020202020204" pitchFamily="34" charset="0"/>
            </a:endParaRPr>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02343" y="2195584"/>
            <a:ext cx="2464684" cy="2464684"/>
          </a:xfrm>
          <a:prstGeom prst="rect">
            <a:avLst/>
          </a:prstGeom>
        </p:spPr>
      </p:pic>
      <p:sp>
        <p:nvSpPr>
          <p:cNvPr id="8" name="TextBox 7"/>
          <p:cNvSpPr txBox="1"/>
          <p:nvPr userDrawn="1"/>
        </p:nvSpPr>
        <p:spPr>
          <a:xfrm>
            <a:off x="0" y="6640353"/>
            <a:ext cx="49244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bg1"/>
                </a:solidFill>
                <a:latin typeface="Trebuchet MS" panose="020B0603020202020204" pitchFamily="34" charset="0"/>
                <a:cs typeface="Arial" pitchFamily="34" charset="0"/>
              </a:rPr>
              <a:t>CONFIDENTIAL under NDA – Reproduction prohibited without the prior permission of RT-RK Automotive</a:t>
            </a:r>
          </a:p>
        </p:txBody>
      </p:sp>
    </p:spTree>
    <p:extLst>
      <p:ext uri="{BB962C8B-B14F-4D97-AF65-F5344CB8AC3E}">
        <p14:creationId xmlns:p14="http://schemas.microsoft.com/office/powerpoint/2010/main" val="917124494"/>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452927" y="256374"/>
            <a:ext cx="156673" cy="786213"/>
          </a:xfrm>
          <a:prstGeom prst="rect">
            <a:avLst/>
          </a:prstGeom>
          <a:solidFill>
            <a:srgbClr val="846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dirty="0">
              <a:latin typeface="Trebuchet MS" panose="020B0603020202020204" pitchFamily="34" charset="0"/>
            </a:endParaRPr>
          </a:p>
        </p:txBody>
      </p:sp>
      <p:sp>
        <p:nvSpPr>
          <p:cNvPr id="9" name="Title 1"/>
          <p:cNvSpPr txBox="1">
            <a:spLocks/>
          </p:cNvSpPr>
          <p:nvPr userDrawn="1"/>
        </p:nvSpPr>
        <p:spPr>
          <a:xfrm>
            <a:off x="670696" y="641650"/>
            <a:ext cx="10560049" cy="428994"/>
          </a:xfrm>
          <a:prstGeom prst="rect">
            <a:avLst/>
          </a:prstGeom>
        </p:spPr>
        <p:txBody>
          <a:bodyPr vert="horz" lIns="91440" tIns="72000" rIns="91440" bIns="72000" rtlCol="0" anchor="t">
            <a:noAutofit/>
          </a:bodyPr>
          <a:lstStyle>
            <a:lvl1pPr algn="l" rtl="0" eaLnBrk="0" fontAlgn="base" hangingPunct="0">
              <a:lnSpc>
                <a:spcPts val="3000"/>
              </a:lnSpc>
              <a:spcBef>
                <a:spcPct val="0"/>
              </a:spcBef>
              <a:spcAft>
                <a:spcPct val="0"/>
              </a:spcAft>
              <a:defRPr sz="3000" kern="1200">
                <a:solidFill>
                  <a:srgbClr val="EFB100"/>
                </a:solidFill>
                <a:effectLst/>
                <a:latin typeface="Neo Sans Pro" panose="020B0504030504040204" pitchFamily="34" charset="0"/>
                <a:ea typeface="+mj-ea"/>
                <a:cs typeface="Arial" pitchFamily="34" charset="0"/>
              </a:defRPr>
            </a:lvl1pPr>
            <a:lvl2pPr algn="l" rtl="0" eaLnBrk="0" fontAlgn="base" hangingPunct="0">
              <a:lnSpc>
                <a:spcPts val="3000"/>
              </a:lnSpc>
              <a:spcBef>
                <a:spcPct val="0"/>
              </a:spcBef>
              <a:spcAft>
                <a:spcPct val="0"/>
              </a:spcAft>
              <a:defRPr sz="3600">
                <a:solidFill>
                  <a:srgbClr val="EFB100"/>
                </a:solidFill>
                <a:latin typeface="Arial" charset="0"/>
                <a:cs typeface="Arial" charset="0"/>
              </a:defRPr>
            </a:lvl2pPr>
            <a:lvl3pPr algn="l" rtl="0" eaLnBrk="0" fontAlgn="base" hangingPunct="0">
              <a:lnSpc>
                <a:spcPts val="3000"/>
              </a:lnSpc>
              <a:spcBef>
                <a:spcPct val="0"/>
              </a:spcBef>
              <a:spcAft>
                <a:spcPct val="0"/>
              </a:spcAft>
              <a:defRPr sz="3600">
                <a:solidFill>
                  <a:srgbClr val="EFB100"/>
                </a:solidFill>
                <a:latin typeface="Arial" charset="0"/>
                <a:cs typeface="Arial" charset="0"/>
              </a:defRPr>
            </a:lvl3pPr>
            <a:lvl4pPr algn="l" rtl="0" eaLnBrk="0" fontAlgn="base" hangingPunct="0">
              <a:lnSpc>
                <a:spcPts val="3000"/>
              </a:lnSpc>
              <a:spcBef>
                <a:spcPct val="0"/>
              </a:spcBef>
              <a:spcAft>
                <a:spcPct val="0"/>
              </a:spcAft>
              <a:defRPr sz="3600">
                <a:solidFill>
                  <a:srgbClr val="EFB100"/>
                </a:solidFill>
                <a:latin typeface="Arial" charset="0"/>
                <a:cs typeface="Arial" charset="0"/>
              </a:defRPr>
            </a:lvl4pPr>
            <a:lvl5pPr algn="l" rtl="0" eaLnBrk="0" fontAlgn="base" hangingPunct="0">
              <a:lnSpc>
                <a:spcPts val="3000"/>
              </a:lnSpc>
              <a:spcBef>
                <a:spcPct val="0"/>
              </a:spcBef>
              <a:spcAft>
                <a:spcPct val="0"/>
              </a:spcAft>
              <a:defRPr sz="3600">
                <a:solidFill>
                  <a:srgbClr val="EFB100"/>
                </a:solidFill>
                <a:latin typeface="Arial" charset="0"/>
                <a:cs typeface="Arial" charset="0"/>
              </a:defRPr>
            </a:lvl5pPr>
            <a:lvl6pPr marL="457200" algn="l" rtl="0" eaLnBrk="1" fontAlgn="base" hangingPunct="1">
              <a:spcBef>
                <a:spcPct val="0"/>
              </a:spcBef>
              <a:spcAft>
                <a:spcPct val="0"/>
              </a:spcAft>
              <a:defRPr sz="3600">
                <a:solidFill>
                  <a:srgbClr val="EFB100"/>
                </a:solidFill>
                <a:latin typeface="Calibri" pitchFamily="34" charset="0"/>
              </a:defRPr>
            </a:lvl6pPr>
            <a:lvl7pPr marL="914400" algn="l" rtl="0" eaLnBrk="1" fontAlgn="base" hangingPunct="1">
              <a:spcBef>
                <a:spcPct val="0"/>
              </a:spcBef>
              <a:spcAft>
                <a:spcPct val="0"/>
              </a:spcAft>
              <a:defRPr sz="3600">
                <a:solidFill>
                  <a:srgbClr val="EFB100"/>
                </a:solidFill>
                <a:latin typeface="Calibri" pitchFamily="34" charset="0"/>
              </a:defRPr>
            </a:lvl7pPr>
            <a:lvl8pPr marL="1371600" algn="l" rtl="0" eaLnBrk="1" fontAlgn="base" hangingPunct="1">
              <a:spcBef>
                <a:spcPct val="0"/>
              </a:spcBef>
              <a:spcAft>
                <a:spcPct val="0"/>
              </a:spcAft>
              <a:defRPr sz="3600">
                <a:solidFill>
                  <a:srgbClr val="EFB100"/>
                </a:solidFill>
                <a:latin typeface="Calibri" pitchFamily="34" charset="0"/>
              </a:defRPr>
            </a:lvl8pPr>
            <a:lvl9pPr marL="1828800" algn="l" rtl="0" eaLnBrk="1" fontAlgn="base" hangingPunct="1">
              <a:spcBef>
                <a:spcPct val="0"/>
              </a:spcBef>
              <a:spcAft>
                <a:spcPct val="0"/>
              </a:spcAft>
              <a:defRPr sz="3600">
                <a:solidFill>
                  <a:srgbClr val="EFB100"/>
                </a:solidFill>
                <a:latin typeface="Calibri" pitchFamily="34" charset="0"/>
              </a:defRPr>
            </a:lvl9pPr>
          </a:lstStyle>
          <a:p>
            <a:endParaRPr lang="en-US" sz="1600" b="1" dirty="0">
              <a:solidFill>
                <a:schemeClr val="bg1">
                  <a:lumMod val="75000"/>
                </a:schemeClr>
              </a:solidFill>
              <a:latin typeface="Trebuchet MS" panose="020B0603020202020204" pitchFamily="34" charset="0"/>
            </a:endParaRPr>
          </a:p>
        </p:txBody>
      </p:sp>
      <p:sp>
        <p:nvSpPr>
          <p:cNvPr id="13" name="Rectangle 10"/>
          <p:cNvSpPr txBox="1">
            <a:spLocks noChangeArrowheads="1"/>
          </p:cNvSpPr>
          <p:nvPr userDrawn="1"/>
        </p:nvSpPr>
        <p:spPr bwMode="auto">
          <a:xfrm>
            <a:off x="10761133" y="6524625"/>
            <a:ext cx="1430867" cy="304800"/>
          </a:xfrm>
          <a:prstGeom prst="rect">
            <a:avLst/>
          </a:prstGeom>
          <a:noFill/>
          <a:ln w="9525">
            <a:noFill/>
            <a:miter lim="800000"/>
            <a:headEnd/>
            <a:tailEnd/>
          </a:ln>
          <a:effectLst/>
        </p:spPr>
        <p:txBody>
          <a:bodyPr lIns="89562" tIns="44781" rIns="89562" bIns="44781"/>
          <a:lstStyle>
            <a:lvl1pPr>
              <a:defRPr sz="1300">
                <a:latin typeface="Arial Black" pitchFamily="34" charset="0"/>
              </a:defRPr>
            </a:lvl1pPr>
          </a:lstStyle>
          <a:p>
            <a:pPr algn="r" fontAlgn="auto">
              <a:spcBef>
                <a:spcPts val="0"/>
              </a:spcBef>
              <a:spcAft>
                <a:spcPts val="0"/>
              </a:spcAft>
              <a:defRPr/>
            </a:pPr>
            <a:fld id="{83578846-A59C-497B-901F-713442901C36}" type="slidenum">
              <a:rPr lang="en-US" sz="1300" smtClean="0">
                <a:solidFill>
                  <a:srgbClr val="6F6185"/>
                </a:solidFill>
                <a:latin typeface="Trebuchet MS" panose="020B0603020202020204" pitchFamily="34" charset="0"/>
              </a:rPr>
              <a:pPr algn="r" fontAlgn="auto">
                <a:spcBef>
                  <a:spcPts val="0"/>
                </a:spcBef>
                <a:spcAft>
                  <a:spcPts val="0"/>
                </a:spcAft>
                <a:defRPr/>
              </a:pPr>
              <a:t>‹#›</a:t>
            </a:fld>
            <a:endParaRPr lang="en-US" sz="1300" dirty="0">
              <a:solidFill>
                <a:srgbClr val="6F6185"/>
              </a:solidFill>
              <a:latin typeface="Trebuchet MS" panose="020B0603020202020204" pitchFamily="34" charset="0"/>
            </a:endParaRPr>
          </a:p>
        </p:txBody>
      </p:sp>
      <p:sp>
        <p:nvSpPr>
          <p:cNvPr id="14" name="TextBox 13" hidden="1"/>
          <p:cNvSpPr txBox="1"/>
          <p:nvPr userDrawn="1"/>
        </p:nvSpPr>
        <p:spPr>
          <a:xfrm>
            <a:off x="3609974" y="6640353"/>
            <a:ext cx="4924425"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lumMod val="75000"/>
                    <a:lumOff val="25000"/>
                  </a:schemeClr>
                </a:solidFill>
                <a:latin typeface="Trebuchet MS" panose="020B0603020202020204" pitchFamily="34" charset="0"/>
                <a:cs typeface="Arial" pitchFamily="34" charset="0"/>
              </a:rPr>
              <a:t>CONFIDENTIAL under NDA – Reproduction prohibited without the prior permission of RT-RK</a:t>
            </a:r>
          </a:p>
          <a:p>
            <a:endParaRPr lang="sr-Latn-RS" dirty="0">
              <a:latin typeface="Trebuchet MS" panose="020B060302020202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70449" y="85469"/>
            <a:ext cx="1059578" cy="1059578"/>
          </a:xfrm>
          <a:prstGeom prst="rect">
            <a:avLst/>
          </a:prstGeom>
        </p:spPr>
      </p:pic>
      <p:sp>
        <p:nvSpPr>
          <p:cNvPr id="10" name="TextBox 9"/>
          <p:cNvSpPr txBox="1"/>
          <p:nvPr userDrawn="1"/>
        </p:nvSpPr>
        <p:spPr>
          <a:xfrm>
            <a:off x="0" y="6640353"/>
            <a:ext cx="49244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bg1">
                    <a:lumMod val="50000"/>
                  </a:schemeClr>
                </a:solidFill>
                <a:latin typeface="Trebuchet MS" panose="020B0603020202020204" pitchFamily="34" charset="0"/>
                <a:cs typeface="Arial" pitchFamily="34" charset="0"/>
              </a:rPr>
              <a:t>CONFIDENTIAL under NDA – Reproduction prohibited without the prior permission of RT-RK Automotive</a:t>
            </a:r>
          </a:p>
        </p:txBody>
      </p:sp>
    </p:spTree>
    <p:extLst>
      <p:ext uri="{BB962C8B-B14F-4D97-AF65-F5344CB8AC3E}">
        <p14:creationId xmlns:p14="http://schemas.microsoft.com/office/powerpoint/2010/main" val="4266591257"/>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939939" y="2624005"/>
            <a:ext cx="8530634" cy="1780043"/>
          </a:xfrm>
        </p:spPr>
        <p:txBody>
          <a:bodyPr/>
          <a:lstStyle/>
          <a:p>
            <a:r>
              <a:rPr lang="en-US" b="0" dirty="0">
                <a:solidFill>
                  <a:srgbClr val="B5ADC3"/>
                </a:solidFill>
                <a:latin typeface="NimbusRomNo9L-Regu"/>
              </a:rPr>
              <a:t>System for detecting driver’s drowsiness, fatigue and inattention</a:t>
            </a:r>
            <a:endParaRPr lang="sr-Latn-RS" dirty="0">
              <a:solidFill>
                <a:srgbClr val="B5ADC3"/>
              </a:solidFill>
            </a:endParaRPr>
          </a:p>
          <a:p>
            <a:endParaRPr lang="sr-Latn-RS" dirty="0"/>
          </a:p>
        </p:txBody>
      </p:sp>
      <p:sp>
        <p:nvSpPr>
          <p:cNvPr id="3" name="Text Placeholder 2"/>
          <p:cNvSpPr>
            <a:spLocks noGrp="1"/>
          </p:cNvSpPr>
          <p:nvPr>
            <p:ph type="body" sz="quarter" idx="12"/>
          </p:nvPr>
        </p:nvSpPr>
        <p:spPr/>
        <p:txBody>
          <a:bodyPr/>
          <a:lstStyle/>
          <a:p>
            <a:r>
              <a:rPr lang="en-US" dirty="0"/>
              <a:t>NOVEMBER 2021</a:t>
            </a:r>
            <a:endParaRPr lang="sr-Latn-RS" dirty="0"/>
          </a:p>
        </p:txBody>
      </p:sp>
      <p:sp>
        <p:nvSpPr>
          <p:cNvPr id="5" name="TextBox 4">
            <a:extLst>
              <a:ext uri="{FF2B5EF4-FFF2-40B4-BE49-F238E27FC236}">
                <a16:creationId xmlns:a16="http://schemas.microsoft.com/office/drawing/2014/main" id="{4541CC44-81F7-4C0C-AACD-4979FFA3AD82}"/>
              </a:ext>
            </a:extLst>
          </p:cNvPr>
          <p:cNvSpPr txBox="1"/>
          <p:nvPr/>
        </p:nvSpPr>
        <p:spPr>
          <a:xfrm>
            <a:off x="8370916" y="692125"/>
            <a:ext cx="3370369" cy="1200329"/>
          </a:xfrm>
          <a:prstGeom prst="rect">
            <a:avLst/>
          </a:prstGeom>
          <a:noFill/>
        </p:spPr>
        <p:txBody>
          <a:bodyPr wrap="square">
            <a:spAutoFit/>
          </a:bodyPr>
          <a:lstStyle/>
          <a:p>
            <a:r>
              <a:rPr lang="en-US" sz="1800" dirty="0">
                <a:solidFill>
                  <a:srgbClr val="B5ADC3"/>
                </a:solidFill>
              </a:rPr>
              <a:t>Authors:	</a:t>
            </a:r>
            <a:r>
              <a:rPr lang="en-US" dirty="0">
                <a:solidFill>
                  <a:srgbClr val="B5ADC3"/>
                </a:solidFill>
              </a:rPr>
              <a:t>Aleksa </a:t>
            </a:r>
            <a:r>
              <a:rPr lang="en-US" dirty="0" err="1">
                <a:solidFill>
                  <a:srgbClr val="B5ADC3"/>
                </a:solidFill>
              </a:rPr>
              <a:t>Arsić</a:t>
            </a:r>
            <a:endParaRPr lang="en-US" dirty="0">
              <a:solidFill>
                <a:srgbClr val="B5ADC3"/>
              </a:solidFill>
            </a:endParaRPr>
          </a:p>
          <a:p>
            <a:r>
              <a:rPr lang="en-US" sz="1800" dirty="0">
                <a:solidFill>
                  <a:srgbClr val="B5ADC3"/>
                </a:solidFill>
              </a:rPr>
              <a:t>	</a:t>
            </a:r>
            <a:r>
              <a:rPr lang="en-US" sz="1800" dirty="0" err="1">
                <a:solidFill>
                  <a:srgbClr val="B5ADC3"/>
                </a:solidFill>
              </a:rPr>
              <a:t>Velibor</a:t>
            </a:r>
            <a:r>
              <a:rPr lang="en-US" sz="1800" dirty="0">
                <a:solidFill>
                  <a:srgbClr val="B5ADC3"/>
                </a:solidFill>
              </a:rPr>
              <a:t> </a:t>
            </a:r>
            <a:r>
              <a:rPr lang="en-US" sz="1800" dirty="0" err="1">
                <a:solidFill>
                  <a:srgbClr val="B5ADC3"/>
                </a:solidFill>
              </a:rPr>
              <a:t>Ilić</a:t>
            </a:r>
            <a:endParaRPr lang="sr-Latn-RS" sz="1800" dirty="0">
              <a:solidFill>
                <a:srgbClr val="B5ADC3"/>
              </a:solidFill>
            </a:endParaRPr>
          </a:p>
          <a:p>
            <a:r>
              <a:rPr lang="sr-Latn-RS" sz="1800" dirty="0">
                <a:solidFill>
                  <a:srgbClr val="B5ADC3"/>
                </a:solidFill>
              </a:rPr>
              <a:t>	</a:t>
            </a:r>
            <a:r>
              <a:rPr lang="en-US" sz="1800" dirty="0">
                <a:solidFill>
                  <a:srgbClr val="B5ADC3"/>
                </a:solidFill>
              </a:rPr>
              <a:t>Bogdan </a:t>
            </a:r>
            <a:r>
              <a:rPr lang="sr-Latn-RS" sz="1800" dirty="0">
                <a:solidFill>
                  <a:srgbClr val="B5ADC3"/>
                </a:solidFill>
              </a:rPr>
              <a:t>Pavković</a:t>
            </a:r>
            <a:endParaRPr lang="en-US" sz="1800" dirty="0">
              <a:solidFill>
                <a:srgbClr val="B5ADC3"/>
              </a:solidFill>
            </a:endParaRPr>
          </a:p>
          <a:p>
            <a:r>
              <a:rPr lang="en-US" sz="1800" dirty="0">
                <a:solidFill>
                  <a:srgbClr val="B5ADC3"/>
                </a:solidFill>
              </a:rPr>
              <a:t>	Dragan </a:t>
            </a:r>
            <a:r>
              <a:rPr lang="en-US" sz="1800" dirty="0" err="1">
                <a:solidFill>
                  <a:srgbClr val="B5ADC3"/>
                </a:solidFill>
              </a:rPr>
              <a:t>Samardžija</a:t>
            </a:r>
            <a:endParaRPr lang="en-GB" sz="1800" dirty="0">
              <a:solidFill>
                <a:srgbClr val="B5ADC3"/>
              </a:solidFill>
            </a:endParaRPr>
          </a:p>
        </p:txBody>
      </p:sp>
    </p:spTree>
    <p:extLst>
      <p:ext uri="{BB962C8B-B14F-4D97-AF65-F5344CB8AC3E}">
        <p14:creationId xmlns:p14="http://schemas.microsoft.com/office/powerpoint/2010/main" val="207928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Introduction</a:t>
            </a:r>
            <a:endParaRPr lang="sr-Latn-RS" dirty="0"/>
          </a:p>
        </p:txBody>
      </p:sp>
      <p:sp>
        <p:nvSpPr>
          <p:cNvPr id="5" name="Text Placeholder 4"/>
          <p:cNvSpPr>
            <a:spLocks noGrp="1"/>
          </p:cNvSpPr>
          <p:nvPr>
            <p:ph type="body" sz="quarter" idx="11"/>
          </p:nvPr>
        </p:nvSpPr>
        <p:spPr/>
        <p:txBody>
          <a:bodyPr/>
          <a:lstStyle/>
          <a:p>
            <a:endParaRPr lang="sr-Latn-RS"/>
          </a:p>
        </p:txBody>
      </p:sp>
      <p:sp>
        <p:nvSpPr>
          <p:cNvPr id="6" name="Text Placeholder 5"/>
          <p:cNvSpPr>
            <a:spLocks noGrp="1"/>
          </p:cNvSpPr>
          <p:nvPr>
            <p:ph type="body" sz="quarter" idx="12"/>
          </p:nvPr>
        </p:nvSpPr>
        <p:spPr>
          <a:xfrm>
            <a:off x="676010" y="1295787"/>
            <a:ext cx="4586455" cy="5030368"/>
          </a:xfrm>
        </p:spPr>
        <p:txBody>
          <a:bodyPr/>
          <a:lstStyle/>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Motivation: Third largest cause of road accidents due to driver’s drowsiness and other psychophysical conditions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Driver Monitoring System within ADAS systems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Machine learning and convolutional neural networks (CNN)</a:t>
            </a:r>
          </a:p>
          <a:p>
            <a:pPr marL="342900" indent="-342900">
              <a:buFont typeface="Arial" panose="020B0604020202020204" pitchFamily="34" charset="0"/>
              <a:buChar char="•"/>
            </a:pPr>
            <a:endParaRPr lang="sr-Latn-RS" dirty="0"/>
          </a:p>
        </p:txBody>
      </p:sp>
      <p:pic>
        <p:nvPicPr>
          <p:cNvPr id="7" name="Picture 6" descr="A person sitting in a car&#10;&#10;Description automatically generated with low confidence">
            <a:extLst>
              <a:ext uri="{FF2B5EF4-FFF2-40B4-BE49-F238E27FC236}">
                <a16:creationId xmlns:a16="http://schemas.microsoft.com/office/drawing/2014/main" id="{D80E12CB-070D-488A-8BC7-4AB7336972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9900" y="2146804"/>
            <a:ext cx="6095999" cy="2996192"/>
          </a:xfrm>
          <a:prstGeom prst="rect">
            <a:avLst/>
          </a:prstGeom>
        </p:spPr>
      </p:pic>
    </p:spTree>
    <p:extLst>
      <p:ext uri="{BB962C8B-B14F-4D97-AF65-F5344CB8AC3E}">
        <p14:creationId xmlns:p14="http://schemas.microsoft.com/office/powerpoint/2010/main" val="95859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C8A76-AE59-4D18-B3B1-0CBB86A67DEF}"/>
              </a:ext>
            </a:extLst>
          </p:cNvPr>
          <p:cNvSpPr>
            <a:spLocks noGrp="1"/>
          </p:cNvSpPr>
          <p:nvPr>
            <p:ph type="body" sz="quarter" idx="10"/>
          </p:nvPr>
        </p:nvSpPr>
        <p:spPr/>
        <p:txBody>
          <a:bodyPr/>
          <a:lstStyle/>
          <a:p>
            <a:r>
              <a:rPr lang="en-US" dirty="0"/>
              <a:t>CNN architecture</a:t>
            </a:r>
          </a:p>
        </p:txBody>
      </p:sp>
      <p:sp>
        <p:nvSpPr>
          <p:cNvPr id="3" name="Text Placeholder 2">
            <a:extLst>
              <a:ext uri="{FF2B5EF4-FFF2-40B4-BE49-F238E27FC236}">
                <a16:creationId xmlns:a16="http://schemas.microsoft.com/office/drawing/2014/main" id="{0FC3B39E-0689-4606-B6D8-D2B8CB756459}"/>
              </a:ext>
            </a:extLst>
          </p:cNvPr>
          <p:cNvSpPr>
            <a:spLocks noGrp="1"/>
          </p:cNvSpPr>
          <p:nvPr>
            <p:ph type="body" sz="quarter" idx="11"/>
          </p:nvPr>
        </p:nvSpPr>
        <p:spPr/>
        <p:txBody>
          <a:bodyPr/>
          <a:lstStyle/>
          <a:p>
            <a:endParaRPr lang="en-US"/>
          </a:p>
        </p:txBody>
      </p:sp>
      <p:sp>
        <p:nvSpPr>
          <p:cNvPr id="5" name="Text Placeholder 5">
            <a:extLst>
              <a:ext uri="{FF2B5EF4-FFF2-40B4-BE49-F238E27FC236}">
                <a16:creationId xmlns:a16="http://schemas.microsoft.com/office/drawing/2014/main" id="{77920721-22BA-489C-81B5-8250E6B09DF8}"/>
              </a:ext>
            </a:extLst>
          </p:cNvPr>
          <p:cNvSpPr>
            <a:spLocks noGrp="1"/>
          </p:cNvSpPr>
          <p:nvPr>
            <p:ph type="body" sz="quarter" idx="12"/>
          </p:nvPr>
        </p:nvSpPr>
        <p:spPr>
          <a:xfrm>
            <a:off x="676275" y="1295401"/>
            <a:ext cx="10639425" cy="1549399"/>
          </a:xfrm>
        </p:spPr>
        <p:txBody>
          <a:bodyPr/>
          <a:lstStyle/>
          <a:p>
            <a:pPr>
              <a:spcAft>
                <a:spcPts val="1200"/>
              </a:spcAft>
            </a:pPr>
            <a:endParaRPr lang="en-US" dirty="0"/>
          </a:p>
          <a:p>
            <a:pPr marL="342900" indent="-342900">
              <a:buFont typeface="Arial" panose="020B0604020202020204" pitchFamily="34" charset="0"/>
              <a:buChar char="•"/>
            </a:pPr>
            <a:endParaRPr lang="en-US" dirty="0"/>
          </a:p>
        </p:txBody>
      </p:sp>
      <p:pic>
        <p:nvPicPr>
          <p:cNvPr id="7" name="Picture 6" descr="Diagram&#10;&#10;Description automatically generated">
            <a:extLst>
              <a:ext uri="{FF2B5EF4-FFF2-40B4-BE49-F238E27FC236}">
                <a16:creationId xmlns:a16="http://schemas.microsoft.com/office/drawing/2014/main" id="{14F1FB0F-A76C-47D6-BB1C-5AAFDACE6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838" y="1058004"/>
            <a:ext cx="8754298" cy="5055996"/>
          </a:xfrm>
          <a:prstGeom prst="rect">
            <a:avLst/>
          </a:prstGeom>
        </p:spPr>
      </p:pic>
    </p:spTree>
    <p:extLst>
      <p:ext uri="{BB962C8B-B14F-4D97-AF65-F5344CB8AC3E}">
        <p14:creationId xmlns:p14="http://schemas.microsoft.com/office/powerpoint/2010/main" val="116315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8AD3D7-9081-4F9C-8A62-1C8C639F4DAD}"/>
              </a:ext>
            </a:extLst>
          </p:cNvPr>
          <p:cNvSpPr>
            <a:spLocks noGrp="1"/>
          </p:cNvSpPr>
          <p:nvPr>
            <p:ph type="body" sz="quarter" idx="10"/>
          </p:nvPr>
        </p:nvSpPr>
        <p:spPr/>
        <p:txBody>
          <a:bodyPr/>
          <a:lstStyle/>
          <a:p>
            <a:r>
              <a:rPr lang="en-US" dirty="0"/>
              <a:t>Driver attention software architecture</a:t>
            </a:r>
          </a:p>
        </p:txBody>
      </p:sp>
      <p:pic>
        <p:nvPicPr>
          <p:cNvPr id="7" name="Picture 6" descr="Diagram&#10;&#10;Description automatically generated">
            <a:extLst>
              <a:ext uri="{FF2B5EF4-FFF2-40B4-BE49-F238E27FC236}">
                <a16:creationId xmlns:a16="http://schemas.microsoft.com/office/drawing/2014/main" id="{0293973C-8E06-4660-8EF6-04B08F615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3501" y="1073537"/>
            <a:ext cx="4162598" cy="5339662"/>
          </a:xfrm>
          <a:prstGeom prst="rect">
            <a:avLst/>
          </a:prstGeom>
        </p:spPr>
      </p:pic>
    </p:spTree>
    <p:extLst>
      <p:ext uri="{BB962C8B-B14F-4D97-AF65-F5344CB8AC3E}">
        <p14:creationId xmlns:p14="http://schemas.microsoft.com/office/powerpoint/2010/main" val="88748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22DE3B-2B42-4F8D-8767-E1C873F8A41A}"/>
              </a:ext>
            </a:extLst>
          </p:cNvPr>
          <p:cNvSpPr>
            <a:spLocks noGrp="1"/>
          </p:cNvSpPr>
          <p:nvPr>
            <p:ph type="body" sz="quarter" idx="10"/>
          </p:nvPr>
        </p:nvSpPr>
        <p:spPr/>
        <p:txBody>
          <a:bodyPr/>
          <a:lstStyle/>
          <a:p>
            <a:r>
              <a:rPr lang="en-US" dirty="0"/>
              <a:t>Points of interest of the CNN models</a:t>
            </a:r>
            <a:endParaRPr lang="sr-Cyrl-RS" dirty="0"/>
          </a:p>
        </p:txBody>
      </p:sp>
      <p:pic>
        <p:nvPicPr>
          <p:cNvPr id="7" name="Picture 6">
            <a:extLst>
              <a:ext uri="{FF2B5EF4-FFF2-40B4-BE49-F238E27FC236}">
                <a16:creationId xmlns:a16="http://schemas.microsoft.com/office/drawing/2014/main" id="{899A8BBA-1C4E-44E1-A360-C0C0EACD64DB}"/>
              </a:ext>
            </a:extLst>
          </p:cNvPr>
          <p:cNvPicPr>
            <a:picLocks noChangeAspect="1"/>
          </p:cNvPicPr>
          <p:nvPr/>
        </p:nvPicPr>
        <p:blipFill>
          <a:blip r:embed="rId3"/>
          <a:stretch>
            <a:fillRect/>
          </a:stretch>
        </p:blipFill>
        <p:spPr>
          <a:xfrm>
            <a:off x="-4213" y="1188165"/>
            <a:ext cx="5930900" cy="3996043"/>
          </a:xfrm>
          <a:prstGeom prst="rect">
            <a:avLst/>
          </a:prstGeom>
        </p:spPr>
      </p:pic>
      <p:pic>
        <p:nvPicPr>
          <p:cNvPr id="10" name="Picture 9">
            <a:extLst>
              <a:ext uri="{FF2B5EF4-FFF2-40B4-BE49-F238E27FC236}">
                <a16:creationId xmlns:a16="http://schemas.microsoft.com/office/drawing/2014/main" id="{0AE93995-9C8B-401B-B00C-ABCEFD48D4C4}"/>
              </a:ext>
            </a:extLst>
          </p:cNvPr>
          <p:cNvPicPr>
            <a:picLocks noChangeAspect="1"/>
          </p:cNvPicPr>
          <p:nvPr/>
        </p:nvPicPr>
        <p:blipFill>
          <a:blip r:embed="rId4"/>
          <a:stretch>
            <a:fillRect/>
          </a:stretch>
        </p:blipFill>
        <p:spPr>
          <a:xfrm>
            <a:off x="6096000" y="1319120"/>
            <a:ext cx="2541286" cy="3734135"/>
          </a:xfrm>
          <a:prstGeom prst="rect">
            <a:avLst/>
          </a:prstGeom>
        </p:spPr>
      </p:pic>
      <p:pic>
        <p:nvPicPr>
          <p:cNvPr id="12" name="Picture 11">
            <a:extLst>
              <a:ext uri="{FF2B5EF4-FFF2-40B4-BE49-F238E27FC236}">
                <a16:creationId xmlns:a16="http://schemas.microsoft.com/office/drawing/2014/main" id="{C28C04EA-A934-47D7-A6F1-501555A92057}"/>
              </a:ext>
            </a:extLst>
          </p:cNvPr>
          <p:cNvPicPr>
            <a:picLocks noChangeAspect="1"/>
          </p:cNvPicPr>
          <p:nvPr/>
        </p:nvPicPr>
        <p:blipFill>
          <a:blip r:embed="rId5"/>
          <a:stretch>
            <a:fillRect/>
          </a:stretch>
        </p:blipFill>
        <p:spPr>
          <a:xfrm>
            <a:off x="9146987" y="2705109"/>
            <a:ext cx="2686425" cy="962159"/>
          </a:xfrm>
          <a:prstGeom prst="rect">
            <a:avLst/>
          </a:prstGeom>
        </p:spPr>
      </p:pic>
      <p:sp>
        <p:nvSpPr>
          <p:cNvPr id="13" name="Text Placeholder 5">
            <a:extLst>
              <a:ext uri="{FF2B5EF4-FFF2-40B4-BE49-F238E27FC236}">
                <a16:creationId xmlns:a16="http://schemas.microsoft.com/office/drawing/2014/main" id="{8806969A-1942-4122-81A1-25744DCA9373}"/>
              </a:ext>
            </a:extLst>
          </p:cNvPr>
          <p:cNvSpPr txBox="1">
            <a:spLocks/>
          </p:cNvSpPr>
          <p:nvPr/>
        </p:nvSpPr>
        <p:spPr>
          <a:xfrm>
            <a:off x="1706282" y="4461669"/>
            <a:ext cx="4978514" cy="1300700"/>
          </a:xfrm>
          <a:prstGeom prst="rect">
            <a:avLst/>
          </a:prstGeom>
        </p:spPr>
        <p:txBody>
          <a:bodyPr/>
          <a:lstStyle>
            <a:lvl1pPr marL="0" indent="0" algn="l" defTabSz="914400" rtl="0" eaLnBrk="1" latinLnBrk="0" hangingPunct="1">
              <a:lnSpc>
                <a:spcPct val="90000"/>
              </a:lnSpc>
              <a:spcBef>
                <a:spcPts val="1000"/>
              </a:spcBef>
              <a:buClr>
                <a:srgbClr val="846E96"/>
              </a:buClr>
              <a:buSzPct val="150000"/>
              <a:buFont typeface="Arial" panose="020B0604020202020204" pitchFamily="34" charset="0"/>
              <a:buNone/>
              <a:defRPr sz="2000" kern="1200">
                <a:solidFill>
                  <a:schemeClr val="tx1">
                    <a:lumMod val="75000"/>
                    <a:lumOff val="2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Clr>
                <a:srgbClr val="846E96"/>
              </a:buClr>
              <a:buSzPct val="150000"/>
              <a:buFont typeface="Arial" panose="020B0604020202020204" pitchFamily="34" charset="0"/>
              <a:buChar char="•"/>
              <a:defRPr sz="1800" kern="1200">
                <a:solidFill>
                  <a:schemeClr val="tx1">
                    <a:lumMod val="75000"/>
                    <a:lumOff val="2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Clr>
                <a:schemeClr val="bg1">
                  <a:lumMod val="50000"/>
                </a:schemeClr>
              </a:buClr>
              <a:buSzPct val="150000"/>
              <a:buFont typeface="Arial" panose="020B0604020202020204" pitchFamily="34" charset="0"/>
              <a:buChar char="•"/>
              <a:defRPr sz="1600" kern="1200">
                <a:solidFill>
                  <a:schemeClr val="tx1">
                    <a:lumMod val="75000"/>
                    <a:lumOff val="2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Clr>
                <a:srgbClr val="FFDF79"/>
              </a:buClr>
              <a:buSzPct val="150000"/>
              <a:buFont typeface="Arial" panose="020B0604020202020204" pitchFamily="34" charset="0"/>
              <a:buChar char="•"/>
              <a:defRPr sz="1400" kern="1200">
                <a:solidFill>
                  <a:schemeClr val="tx1">
                    <a:lumMod val="75000"/>
                    <a:lumOff val="2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FDN outputs</a:t>
            </a:r>
          </a:p>
        </p:txBody>
      </p:sp>
      <p:sp>
        <p:nvSpPr>
          <p:cNvPr id="14" name="Text Placeholder 5">
            <a:extLst>
              <a:ext uri="{FF2B5EF4-FFF2-40B4-BE49-F238E27FC236}">
                <a16:creationId xmlns:a16="http://schemas.microsoft.com/office/drawing/2014/main" id="{D4D2BE53-9A4E-45B3-9927-3B93AEB43537}"/>
              </a:ext>
            </a:extLst>
          </p:cNvPr>
          <p:cNvSpPr txBox="1">
            <a:spLocks/>
          </p:cNvSpPr>
          <p:nvPr/>
        </p:nvSpPr>
        <p:spPr>
          <a:xfrm>
            <a:off x="6402880" y="4461669"/>
            <a:ext cx="1992411" cy="1300700"/>
          </a:xfrm>
          <a:prstGeom prst="rect">
            <a:avLst/>
          </a:prstGeom>
        </p:spPr>
        <p:txBody>
          <a:bodyPr/>
          <a:lstStyle>
            <a:lvl1pPr marL="0" indent="0" algn="l" defTabSz="914400" rtl="0" eaLnBrk="1" latinLnBrk="0" hangingPunct="1">
              <a:lnSpc>
                <a:spcPct val="90000"/>
              </a:lnSpc>
              <a:spcBef>
                <a:spcPts val="1000"/>
              </a:spcBef>
              <a:buClr>
                <a:srgbClr val="846E96"/>
              </a:buClr>
              <a:buSzPct val="150000"/>
              <a:buFont typeface="Arial" panose="020B0604020202020204" pitchFamily="34" charset="0"/>
              <a:buNone/>
              <a:defRPr sz="2000" kern="1200">
                <a:solidFill>
                  <a:schemeClr val="tx1">
                    <a:lumMod val="75000"/>
                    <a:lumOff val="2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Clr>
                <a:srgbClr val="846E96"/>
              </a:buClr>
              <a:buSzPct val="150000"/>
              <a:buFont typeface="Arial" panose="020B0604020202020204" pitchFamily="34" charset="0"/>
              <a:buChar char="•"/>
              <a:defRPr sz="1800" kern="1200">
                <a:solidFill>
                  <a:schemeClr val="tx1">
                    <a:lumMod val="75000"/>
                    <a:lumOff val="2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Clr>
                <a:schemeClr val="bg1">
                  <a:lumMod val="50000"/>
                </a:schemeClr>
              </a:buClr>
              <a:buSzPct val="150000"/>
              <a:buFont typeface="Arial" panose="020B0604020202020204" pitchFamily="34" charset="0"/>
              <a:buChar char="•"/>
              <a:defRPr sz="1600" kern="1200">
                <a:solidFill>
                  <a:schemeClr val="tx1">
                    <a:lumMod val="75000"/>
                    <a:lumOff val="2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Clr>
                <a:srgbClr val="FFDF79"/>
              </a:buClr>
              <a:buSzPct val="150000"/>
              <a:buFont typeface="Arial" panose="020B0604020202020204" pitchFamily="34" charset="0"/>
              <a:buChar char="•"/>
              <a:defRPr sz="1400" kern="1200">
                <a:solidFill>
                  <a:schemeClr val="tx1">
                    <a:lumMod val="75000"/>
                    <a:lumOff val="2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REN outputs</a:t>
            </a:r>
          </a:p>
        </p:txBody>
      </p:sp>
      <p:sp>
        <p:nvSpPr>
          <p:cNvPr id="15" name="Text Placeholder 5">
            <a:extLst>
              <a:ext uri="{FF2B5EF4-FFF2-40B4-BE49-F238E27FC236}">
                <a16:creationId xmlns:a16="http://schemas.microsoft.com/office/drawing/2014/main" id="{5A456B52-CFD9-4109-9314-874827D953CC}"/>
              </a:ext>
            </a:extLst>
          </p:cNvPr>
          <p:cNvSpPr txBox="1">
            <a:spLocks/>
          </p:cNvSpPr>
          <p:nvPr/>
        </p:nvSpPr>
        <p:spPr>
          <a:xfrm>
            <a:off x="9627079" y="4461669"/>
            <a:ext cx="1992411" cy="1300700"/>
          </a:xfrm>
          <a:prstGeom prst="rect">
            <a:avLst/>
          </a:prstGeom>
        </p:spPr>
        <p:txBody>
          <a:bodyPr/>
          <a:lstStyle>
            <a:lvl1pPr marL="0" indent="0" algn="l" defTabSz="914400" rtl="0" eaLnBrk="1" latinLnBrk="0" hangingPunct="1">
              <a:lnSpc>
                <a:spcPct val="90000"/>
              </a:lnSpc>
              <a:spcBef>
                <a:spcPts val="1000"/>
              </a:spcBef>
              <a:buClr>
                <a:srgbClr val="846E96"/>
              </a:buClr>
              <a:buSzPct val="150000"/>
              <a:buFont typeface="Arial" panose="020B0604020202020204" pitchFamily="34" charset="0"/>
              <a:buNone/>
              <a:defRPr sz="2000" kern="1200">
                <a:solidFill>
                  <a:schemeClr val="tx1">
                    <a:lumMod val="75000"/>
                    <a:lumOff val="2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Clr>
                <a:srgbClr val="846E96"/>
              </a:buClr>
              <a:buSzPct val="150000"/>
              <a:buFont typeface="Arial" panose="020B0604020202020204" pitchFamily="34" charset="0"/>
              <a:buChar char="•"/>
              <a:defRPr sz="1800" kern="1200">
                <a:solidFill>
                  <a:schemeClr val="tx1">
                    <a:lumMod val="75000"/>
                    <a:lumOff val="2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Clr>
                <a:schemeClr val="bg1">
                  <a:lumMod val="50000"/>
                </a:schemeClr>
              </a:buClr>
              <a:buSzPct val="150000"/>
              <a:buFont typeface="Arial" panose="020B0604020202020204" pitchFamily="34" charset="0"/>
              <a:buChar char="•"/>
              <a:defRPr sz="1600" kern="1200">
                <a:solidFill>
                  <a:schemeClr val="tx1">
                    <a:lumMod val="75000"/>
                    <a:lumOff val="2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Clr>
                <a:srgbClr val="FFDF79"/>
              </a:buClr>
              <a:buSzPct val="150000"/>
              <a:buFont typeface="Arial" panose="020B0604020202020204" pitchFamily="34" charset="0"/>
              <a:buChar char="•"/>
              <a:defRPr sz="1400" kern="1200">
                <a:solidFill>
                  <a:schemeClr val="tx1">
                    <a:lumMod val="75000"/>
                    <a:lumOff val="2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SEN outputs</a:t>
            </a:r>
          </a:p>
        </p:txBody>
      </p:sp>
    </p:spTree>
    <p:extLst>
      <p:ext uri="{BB962C8B-B14F-4D97-AF65-F5344CB8AC3E}">
        <p14:creationId xmlns:p14="http://schemas.microsoft.com/office/powerpoint/2010/main" val="156312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6E15AA-47F4-4E97-ADBC-CCCDD17D3A60}"/>
              </a:ext>
            </a:extLst>
          </p:cNvPr>
          <p:cNvSpPr>
            <a:spLocks noGrp="1"/>
          </p:cNvSpPr>
          <p:nvPr>
            <p:ph type="body" sz="quarter" idx="10"/>
          </p:nvPr>
        </p:nvSpPr>
        <p:spPr/>
        <p:txBody>
          <a:bodyPr/>
          <a:lstStyle/>
          <a:p>
            <a:r>
              <a:rPr lang="en-US" dirty="0"/>
              <a:t>Generating datasets </a:t>
            </a:r>
            <a:endParaRPr lang="sr-Cyrl-RS" dirty="0"/>
          </a:p>
        </p:txBody>
      </p:sp>
      <p:sp>
        <p:nvSpPr>
          <p:cNvPr id="3" name="Text Placeholder 2">
            <a:extLst>
              <a:ext uri="{FF2B5EF4-FFF2-40B4-BE49-F238E27FC236}">
                <a16:creationId xmlns:a16="http://schemas.microsoft.com/office/drawing/2014/main" id="{C6C87576-9926-4270-BE96-1B12FDC569B8}"/>
              </a:ext>
            </a:extLst>
          </p:cNvPr>
          <p:cNvSpPr>
            <a:spLocks noGrp="1"/>
          </p:cNvSpPr>
          <p:nvPr>
            <p:ph type="body" sz="quarter" idx="11"/>
          </p:nvPr>
        </p:nvSpPr>
        <p:spPr/>
        <p:txBody>
          <a:bodyPr/>
          <a:lstStyle/>
          <a:p>
            <a:endParaRPr lang="sr-Cyrl-RS"/>
          </a:p>
        </p:txBody>
      </p:sp>
      <p:pic>
        <p:nvPicPr>
          <p:cNvPr id="6" name="Picture 5">
            <a:extLst>
              <a:ext uri="{FF2B5EF4-FFF2-40B4-BE49-F238E27FC236}">
                <a16:creationId xmlns:a16="http://schemas.microsoft.com/office/drawing/2014/main" id="{569202E3-BAEE-47F2-BE67-EE0D8A56D48D}"/>
              </a:ext>
            </a:extLst>
          </p:cNvPr>
          <p:cNvPicPr/>
          <p:nvPr/>
        </p:nvPicPr>
        <p:blipFill>
          <a:blip r:embed="rId3"/>
          <a:stretch>
            <a:fillRect/>
          </a:stretch>
        </p:blipFill>
        <p:spPr>
          <a:xfrm>
            <a:off x="3600926" y="1282221"/>
            <a:ext cx="4990148" cy="4831779"/>
          </a:xfrm>
          <a:prstGeom prst="rect">
            <a:avLst/>
          </a:prstGeom>
        </p:spPr>
      </p:pic>
    </p:spTree>
    <p:extLst>
      <p:ext uri="{BB962C8B-B14F-4D97-AF65-F5344CB8AC3E}">
        <p14:creationId xmlns:p14="http://schemas.microsoft.com/office/powerpoint/2010/main" val="221965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14BA4F-CBEB-4A65-9D08-44FADB045D24}"/>
              </a:ext>
            </a:extLst>
          </p:cNvPr>
          <p:cNvSpPr>
            <a:spLocks noGrp="1"/>
          </p:cNvSpPr>
          <p:nvPr>
            <p:ph type="body" sz="quarter" idx="10"/>
          </p:nvPr>
        </p:nvSpPr>
        <p:spPr/>
        <p:txBody>
          <a:bodyPr/>
          <a:lstStyle/>
          <a:p>
            <a:r>
              <a:rPr lang="en-US" dirty="0"/>
              <a:t>Results</a:t>
            </a:r>
            <a:endParaRPr lang="sr-Cyrl-RS" dirty="0"/>
          </a:p>
        </p:txBody>
      </p:sp>
      <p:sp>
        <p:nvSpPr>
          <p:cNvPr id="3" name="Text Placeholder 2">
            <a:extLst>
              <a:ext uri="{FF2B5EF4-FFF2-40B4-BE49-F238E27FC236}">
                <a16:creationId xmlns:a16="http://schemas.microsoft.com/office/drawing/2014/main" id="{5F756D00-7F8E-4251-8419-1AA317635633}"/>
              </a:ext>
            </a:extLst>
          </p:cNvPr>
          <p:cNvSpPr>
            <a:spLocks noGrp="1"/>
          </p:cNvSpPr>
          <p:nvPr>
            <p:ph type="body" sz="quarter" idx="11"/>
          </p:nvPr>
        </p:nvSpPr>
        <p:spPr/>
        <p:txBody>
          <a:bodyPr/>
          <a:lstStyle/>
          <a:p>
            <a:endParaRPr lang="sr-Cyrl-RS"/>
          </a:p>
        </p:txBody>
      </p:sp>
      <p:graphicFrame>
        <p:nvGraphicFramePr>
          <p:cNvPr id="5" name="Table 4">
            <a:extLst>
              <a:ext uri="{FF2B5EF4-FFF2-40B4-BE49-F238E27FC236}">
                <a16:creationId xmlns:a16="http://schemas.microsoft.com/office/drawing/2014/main" id="{39753AA5-590D-4904-91BD-CF028083BB85}"/>
              </a:ext>
            </a:extLst>
          </p:cNvPr>
          <p:cNvGraphicFramePr>
            <a:graphicFrameLocks noGrp="1"/>
          </p:cNvGraphicFramePr>
          <p:nvPr>
            <p:extLst>
              <p:ext uri="{D42A27DB-BD31-4B8C-83A1-F6EECF244321}">
                <p14:modId xmlns:p14="http://schemas.microsoft.com/office/powerpoint/2010/main" val="854819864"/>
              </p:ext>
            </p:extLst>
          </p:nvPr>
        </p:nvGraphicFramePr>
        <p:xfrm>
          <a:off x="896748" y="2527632"/>
          <a:ext cx="4432300" cy="1802736"/>
        </p:xfrm>
        <a:graphic>
          <a:graphicData uri="http://schemas.openxmlformats.org/drawingml/2006/table">
            <a:tbl>
              <a:tblPr firstRow="1" firstCol="1" bandRow="1">
                <a:tableStyleId>{5C22544A-7EE6-4342-B048-85BDC9FD1C3A}</a:tableStyleId>
              </a:tblPr>
              <a:tblGrid>
                <a:gridCol w="2159352">
                  <a:extLst>
                    <a:ext uri="{9D8B030D-6E8A-4147-A177-3AD203B41FA5}">
                      <a16:colId xmlns:a16="http://schemas.microsoft.com/office/drawing/2014/main" val="2104727035"/>
                    </a:ext>
                  </a:extLst>
                </a:gridCol>
                <a:gridCol w="2272948">
                  <a:extLst>
                    <a:ext uri="{9D8B030D-6E8A-4147-A177-3AD203B41FA5}">
                      <a16:colId xmlns:a16="http://schemas.microsoft.com/office/drawing/2014/main" val="2539763000"/>
                    </a:ext>
                  </a:extLst>
                </a:gridCol>
              </a:tblGrid>
              <a:tr h="450684">
                <a:tc>
                  <a:txBody>
                    <a:bodyPr/>
                    <a:lstStyle/>
                    <a:p>
                      <a:pPr marL="0" marR="0" algn="ctr">
                        <a:spcBef>
                          <a:spcPts val="0"/>
                        </a:spcBef>
                        <a:spcAft>
                          <a:spcPts val="600"/>
                        </a:spcAft>
                      </a:pPr>
                      <a:r>
                        <a:rPr lang="en-US" sz="1000">
                          <a:effectLst/>
                        </a:rPr>
                        <a:t>CNN model</a:t>
                      </a:r>
                      <a:endParaRPr lang="sr-Cyrl-R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600"/>
                        </a:spcAft>
                      </a:pPr>
                      <a:r>
                        <a:rPr lang="en-US" sz="1000" dirty="0">
                          <a:effectLst/>
                        </a:rPr>
                        <a:t>Test accuracy [%]</a:t>
                      </a:r>
                      <a:endParaRPr lang="sr-Cyrl-R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35515795"/>
                  </a:ext>
                </a:extLst>
              </a:tr>
              <a:tr h="450684">
                <a:tc>
                  <a:txBody>
                    <a:bodyPr/>
                    <a:lstStyle/>
                    <a:p>
                      <a:pPr marL="0" marR="0" algn="ctr">
                        <a:spcBef>
                          <a:spcPts val="0"/>
                        </a:spcBef>
                        <a:spcAft>
                          <a:spcPts val="600"/>
                        </a:spcAft>
                      </a:pPr>
                      <a:r>
                        <a:rPr lang="en-US" sz="1000">
                          <a:effectLst/>
                        </a:rPr>
                        <a:t>FDN </a:t>
                      </a:r>
                      <a:endParaRPr lang="sr-Cyrl-R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600"/>
                        </a:spcAft>
                      </a:pPr>
                      <a:r>
                        <a:rPr lang="en-US" sz="1000" dirty="0">
                          <a:effectLst/>
                        </a:rPr>
                        <a:t>90.79</a:t>
                      </a:r>
                      <a:endParaRPr lang="sr-Cyrl-R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44409685"/>
                  </a:ext>
                </a:extLst>
              </a:tr>
              <a:tr h="450684">
                <a:tc>
                  <a:txBody>
                    <a:bodyPr/>
                    <a:lstStyle/>
                    <a:p>
                      <a:pPr marL="0" marR="0" algn="ctr">
                        <a:spcBef>
                          <a:spcPts val="0"/>
                        </a:spcBef>
                        <a:spcAft>
                          <a:spcPts val="600"/>
                        </a:spcAft>
                      </a:pPr>
                      <a:r>
                        <a:rPr lang="en-US" sz="1000">
                          <a:effectLst/>
                        </a:rPr>
                        <a:t>REN</a:t>
                      </a:r>
                      <a:endParaRPr lang="sr-Cyrl-R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600"/>
                        </a:spcAft>
                      </a:pPr>
                      <a:r>
                        <a:rPr lang="en-US" sz="1000">
                          <a:effectLst/>
                        </a:rPr>
                        <a:t>86.68</a:t>
                      </a:r>
                      <a:endParaRPr lang="sr-Cyrl-R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55496765"/>
                  </a:ext>
                </a:extLst>
              </a:tr>
              <a:tr h="450684">
                <a:tc>
                  <a:txBody>
                    <a:bodyPr/>
                    <a:lstStyle/>
                    <a:p>
                      <a:pPr marL="0" marR="0" algn="ctr">
                        <a:spcBef>
                          <a:spcPts val="0"/>
                        </a:spcBef>
                        <a:spcAft>
                          <a:spcPts val="600"/>
                        </a:spcAft>
                      </a:pPr>
                      <a:r>
                        <a:rPr lang="en-US" sz="1000" dirty="0">
                          <a:effectLst/>
                        </a:rPr>
                        <a:t>SEN</a:t>
                      </a:r>
                      <a:endParaRPr lang="sr-Cyrl-R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600"/>
                        </a:spcAft>
                      </a:pPr>
                      <a:r>
                        <a:rPr lang="en-US" sz="1000" dirty="0">
                          <a:effectLst/>
                        </a:rPr>
                        <a:t>72.65</a:t>
                      </a:r>
                      <a:endParaRPr lang="sr-Cyrl-R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73093194"/>
                  </a:ext>
                </a:extLst>
              </a:tr>
            </a:tbl>
          </a:graphicData>
        </a:graphic>
      </p:graphicFrame>
      <p:pic>
        <p:nvPicPr>
          <p:cNvPr id="7" name="Picture 6" descr="Chart&#10;&#10;Description automatically generated">
            <a:extLst>
              <a:ext uri="{FF2B5EF4-FFF2-40B4-BE49-F238E27FC236}">
                <a16:creationId xmlns:a16="http://schemas.microsoft.com/office/drawing/2014/main" id="{30667BDC-B8D9-4652-8C07-F714B9ADB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40562"/>
            <a:ext cx="4978514" cy="3269025"/>
          </a:xfrm>
          <a:prstGeom prst="rect">
            <a:avLst/>
          </a:prstGeom>
        </p:spPr>
      </p:pic>
      <p:sp>
        <p:nvSpPr>
          <p:cNvPr id="8" name="Text Placeholder 5">
            <a:extLst>
              <a:ext uri="{FF2B5EF4-FFF2-40B4-BE49-F238E27FC236}">
                <a16:creationId xmlns:a16="http://schemas.microsoft.com/office/drawing/2014/main" id="{E817CCE8-2A26-42C3-92D5-5FCF822C4DE3}"/>
              </a:ext>
            </a:extLst>
          </p:cNvPr>
          <p:cNvSpPr txBox="1">
            <a:spLocks/>
          </p:cNvSpPr>
          <p:nvPr/>
        </p:nvSpPr>
        <p:spPr>
          <a:xfrm>
            <a:off x="623641" y="4514187"/>
            <a:ext cx="4978514" cy="1599813"/>
          </a:xfrm>
          <a:prstGeom prst="rect">
            <a:avLst/>
          </a:prstGeom>
        </p:spPr>
        <p:txBody>
          <a:bodyPr/>
          <a:lstStyle>
            <a:lvl1pPr marL="0" indent="0" algn="l" defTabSz="914400" rtl="0" eaLnBrk="1" latinLnBrk="0" hangingPunct="1">
              <a:lnSpc>
                <a:spcPct val="90000"/>
              </a:lnSpc>
              <a:spcBef>
                <a:spcPts val="1000"/>
              </a:spcBef>
              <a:buClr>
                <a:srgbClr val="846E96"/>
              </a:buClr>
              <a:buSzPct val="150000"/>
              <a:buFont typeface="Arial" panose="020B0604020202020204" pitchFamily="34" charset="0"/>
              <a:buNone/>
              <a:defRPr sz="2000" kern="1200">
                <a:solidFill>
                  <a:schemeClr val="tx1">
                    <a:lumMod val="75000"/>
                    <a:lumOff val="2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Clr>
                <a:srgbClr val="846E96"/>
              </a:buClr>
              <a:buSzPct val="150000"/>
              <a:buFont typeface="Arial" panose="020B0604020202020204" pitchFamily="34" charset="0"/>
              <a:buChar char="•"/>
              <a:defRPr sz="1800" kern="1200">
                <a:solidFill>
                  <a:schemeClr val="tx1">
                    <a:lumMod val="75000"/>
                    <a:lumOff val="2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Clr>
                <a:schemeClr val="bg1">
                  <a:lumMod val="50000"/>
                </a:schemeClr>
              </a:buClr>
              <a:buSzPct val="150000"/>
              <a:buFont typeface="Arial" panose="020B0604020202020204" pitchFamily="34" charset="0"/>
              <a:buChar char="•"/>
              <a:defRPr sz="1600" kern="1200">
                <a:solidFill>
                  <a:schemeClr val="tx1">
                    <a:lumMod val="75000"/>
                    <a:lumOff val="2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Clr>
                <a:srgbClr val="FFDF79"/>
              </a:buClr>
              <a:buSzPct val="150000"/>
              <a:buFont typeface="Arial" panose="020B0604020202020204" pitchFamily="34" charset="0"/>
              <a:buChar char="•"/>
              <a:defRPr sz="1400" kern="1200">
                <a:solidFill>
                  <a:schemeClr val="tx1">
                    <a:lumMod val="75000"/>
                    <a:lumOff val="2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Testing accuracy of the three models</a:t>
            </a:r>
          </a:p>
        </p:txBody>
      </p:sp>
      <p:sp>
        <p:nvSpPr>
          <p:cNvPr id="9" name="Text Placeholder 5">
            <a:extLst>
              <a:ext uri="{FF2B5EF4-FFF2-40B4-BE49-F238E27FC236}">
                <a16:creationId xmlns:a16="http://schemas.microsoft.com/office/drawing/2014/main" id="{FD2FF096-DA88-462E-9EEF-DDB237BCB6A0}"/>
              </a:ext>
            </a:extLst>
          </p:cNvPr>
          <p:cNvSpPr txBox="1">
            <a:spLocks/>
          </p:cNvSpPr>
          <p:nvPr/>
        </p:nvSpPr>
        <p:spPr>
          <a:xfrm>
            <a:off x="6096000" y="4514187"/>
            <a:ext cx="4978514" cy="1599813"/>
          </a:xfrm>
          <a:prstGeom prst="rect">
            <a:avLst/>
          </a:prstGeom>
        </p:spPr>
        <p:txBody>
          <a:bodyPr/>
          <a:lstStyle>
            <a:lvl1pPr marL="0" indent="0" algn="l" defTabSz="914400" rtl="0" eaLnBrk="1" latinLnBrk="0" hangingPunct="1">
              <a:lnSpc>
                <a:spcPct val="90000"/>
              </a:lnSpc>
              <a:spcBef>
                <a:spcPts val="1000"/>
              </a:spcBef>
              <a:buClr>
                <a:srgbClr val="846E96"/>
              </a:buClr>
              <a:buSzPct val="150000"/>
              <a:buFont typeface="Arial" panose="020B0604020202020204" pitchFamily="34" charset="0"/>
              <a:buNone/>
              <a:defRPr sz="2000" kern="1200">
                <a:solidFill>
                  <a:schemeClr val="tx1">
                    <a:lumMod val="75000"/>
                    <a:lumOff val="2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Clr>
                <a:srgbClr val="846E96"/>
              </a:buClr>
              <a:buSzPct val="150000"/>
              <a:buFont typeface="Arial" panose="020B0604020202020204" pitchFamily="34" charset="0"/>
              <a:buChar char="•"/>
              <a:defRPr sz="1800" kern="1200">
                <a:solidFill>
                  <a:schemeClr val="tx1">
                    <a:lumMod val="75000"/>
                    <a:lumOff val="2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Clr>
                <a:schemeClr val="bg1">
                  <a:lumMod val="50000"/>
                </a:schemeClr>
              </a:buClr>
              <a:buSzPct val="150000"/>
              <a:buFont typeface="Arial" panose="020B0604020202020204" pitchFamily="34" charset="0"/>
              <a:buChar char="•"/>
              <a:defRPr sz="1600" kern="1200">
                <a:solidFill>
                  <a:schemeClr val="tx1">
                    <a:lumMod val="75000"/>
                    <a:lumOff val="2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Clr>
                <a:srgbClr val="FFDF79"/>
              </a:buClr>
              <a:buSzPct val="150000"/>
              <a:buFont typeface="Arial" panose="020B0604020202020204" pitchFamily="34" charset="0"/>
              <a:buChar char="•"/>
              <a:defRPr sz="1400" kern="1200">
                <a:solidFill>
                  <a:schemeClr val="tx1">
                    <a:lumMod val="75000"/>
                    <a:lumOff val="2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Possible exclusion of the REN model</a:t>
            </a:r>
          </a:p>
        </p:txBody>
      </p:sp>
    </p:spTree>
    <p:extLst>
      <p:ext uri="{BB962C8B-B14F-4D97-AF65-F5344CB8AC3E}">
        <p14:creationId xmlns:p14="http://schemas.microsoft.com/office/powerpoint/2010/main" val="226270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236E3D-B007-4FD4-8A69-BCB6929AB964}"/>
              </a:ext>
            </a:extLst>
          </p:cNvPr>
          <p:cNvSpPr>
            <a:spLocks noGrp="1"/>
          </p:cNvSpPr>
          <p:nvPr>
            <p:ph type="body" sz="quarter" idx="10"/>
          </p:nvPr>
        </p:nvSpPr>
        <p:spPr/>
        <p:txBody>
          <a:bodyPr/>
          <a:lstStyle/>
          <a:p>
            <a:r>
              <a:rPr lang="en-US" dirty="0"/>
              <a:t>Results</a:t>
            </a:r>
            <a:endParaRPr lang="sr-Cyrl-RS" dirty="0"/>
          </a:p>
        </p:txBody>
      </p:sp>
      <p:pic>
        <p:nvPicPr>
          <p:cNvPr id="6" name="Picture 5" descr="A picture containing text, person, spectacles&#10;&#10;Description automatically generated">
            <a:extLst>
              <a:ext uri="{FF2B5EF4-FFF2-40B4-BE49-F238E27FC236}">
                <a16:creationId xmlns:a16="http://schemas.microsoft.com/office/drawing/2014/main" id="{45CDD605-18CF-4186-AE5E-926985A501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10" y="1336787"/>
            <a:ext cx="5419990" cy="4185160"/>
          </a:xfrm>
          <a:prstGeom prst="rect">
            <a:avLst/>
          </a:prstGeom>
        </p:spPr>
      </p:pic>
      <p:pic>
        <p:nvPicPr>
          <p:cNvPr id="8" name="Picture 7" descr="Graphical user interface, text, website&#10;&#10;Description automatically generated">
            <a:extLst>
              <a:ext uri="{FF2B5EF4-FFF2-40B4-BE49-F238E27FC236}">
                <a16:creationId xmlns:a16="http://schemas.microsoft.com/office/drawing/2014/main" id="{DD202FA4-3FA5-454D-8C90-394ECEFE0D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548" y="2000050"/>
            <a:ext cx="2857899" cy="2857899"/>
          </a:xfrm>
          <a:prstGeom prst="rect">
            <a:avLst/>
          </a:prstGeom>
        </p:spPr>
      </p:pic>
      <p:sp>
        <p:nvSpPr>
          <p:cNvPr id="10" name="Text Placeholder 5">
            <a:extLst>
              <a:ext uri="{FF2B5EF4-FFF2-40B4-BE49-F238E27FC236}">
                <a16:creationId xmlns:a16="http://schemas.microsoft.com/office/drawing/2014/main" id="{9530ECCD-E505-4768-A6A8-0DC0CA4E899F}"/>
              </a:ext>
            </a:extLst>
          </p:cNvPr>
          <p:cNvSpPr txBox="1">
            <a:spLocks/>
          </p:cNvSpPr>
          <p:nvPr/>
        </p:nvSpPr>
        <p:spPr>
          <a:xfrm>
            <a:off x="6694241" y="4973981"/>
            <a:ext cx="4978514" cy="1599813"/>
          </a:xfrm>
          <a:prstGeom prst="rect">
            <a:avLst/>
          </a:prstGeom>
        </p:spPr>
        <p:txBody>
          <a:bodyPr/>
          <a:lstStyle>
            <a:lvl1pPr marL="0" indent="0" algn="l" defTabSz="914400" rtl="0" eaLnBrk="1" latinLnBrk="0" hangingPunct="1">
              <a:lnSpc>
                <a:spcPct val="90000"/>
              </a:lnSpc>
              <a:spcBef>
                <a:spcPts val="1000"/>
              </a:spcBef>
              <a:buClr>
                <a:srgbClr val="846E96"/>
              </a:buClr>
              <a:buSzPct val="150000"/>
              <a:buFont typeface="Arial" panose="020B0604020202020204" pitchFamily="34" charset="0"/>
              <a:buNone/>
              <a:defRPr sz="2000" kern="1200">
                <a:solidFill>
                  <a:schemeClr val="tx1">
                    <a:lumMod val="75000"/>
                    <a:lumOff val="2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Clr>
                <a:srgbClr val="846E96"/>
              </a:buClr>
              <a:buSzPct val="150000"/>
              <a:buFont typeface="Arial" panose="020B0604020202020204" pitchFamily="34" charset="0"/>
              <a:buChar char="•"/>
              <a:defRPr sz="1800" kern="1200">
                <a:solidFill>
                  <a:schemeClr val="tx1">
                    <a:lumMod val="75000"/>
                    <a:lumOff val="2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Clr>
                <a:schemeClr val="bg1">
                  <a:lumMod val="50000"/>
                </a:schemeClr>
              </a:buClr>
              <a:buSzPct val="150000"/>
              <a:buFont typeface="Arial" panose="020B0604020202020204" pitchFamily="34" charset="0"/>
              <a:buChar char="•"/>
              <a:defRPr sz="1600" kern="1200">
                <a:solidFill>
                  <a:schemeClr val="tx1">
                    <a:lumMod val="75000"/>
                    <a:lumOff val="2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Clr>
                <a:srgbClr val="FFDF79"/>
              </a:buClr>
              <a:buSzPct val="150000"/>
              <a:buFont typeface="Arial" panose="020B0604020202020204" pitchFamily="34" charset="0"/>
              <a:buChar char="•"/>
              <a:defRPr sz="1400" kern="1200">
                <a:solidFill>
                  <a:schemeClr val="tx1">
                    <a:lumMod val="75000"/>
                    <a:lumOff val="2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Error margins of the SEN model</a:t>
            </a:r>
          </a:p>
        </p:txBody>
      </p:sp>
      <p:sp>
        <p:nvSpPr>
          <p:cNvPr id="11" name="Text Placeholder 5">
            <a:extLst>
              <a:ext uri="{FF2B5EF4-FFF2-40B4-BE49-F238E27FC236}">
                <a16:creationId xmlns:a16="http://schemas.microsoft.com/office/drawing/2014/main" id="{FAA89B31-545D-4875-B863-6B12AB0A1A03}"/>
              </a:ext>
            </a:extLst>
          </p:cNvPr>
          <p:cNvSpPr txBox="1">
            <a:spLocks/>
          </p:cNvSpPr>
          <p:nvPr/>
        </p:nvSpPr>
        <p:spPr>
          <a:xfrm>
            <a:off x="676010" y="4973981"/>
            <a:ext cx="4978514" cy="1599813"/>
          </a:xfrm>
          <a:prstGeom prst="rect">
            <a:avLst/>
          </a:prstGeom>
        </p:spPr>
        <p:txBody>
          <a:bodyPr/>
          <a:lstStyle>
            <a:lvl1pPr marL="0" indent="0" algn="l" defTabSz="914400" rtl="0" eaLnBrk="1" latinLnBrk="0" hangingPunct="1">
              <a:lnSpc>
                <a:spcPct val="90000"/>
              </a:lnSpc>
              <a:spcBef>
                <a:spcPts val="1000"/>
              </a:spcBef>
              <a:buClr>
                <a:srgbClr val="846E96"/>
              </a:buClr>
              <a:buSzPct val="150000"/>
              <a:buFont typeface="Arial" panose="020B0604020202020204" pitchFamily="34" charset="0"/>
              <a:buNone/>
              <a:defRPr sz="2000" kern="1200">
                <a:solidFill>
                  <a:schemeClr val="tx1">
                    <a:lumMod val="75000"/>
                    <a:lumOff val="2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Clr>
                <a:srgbClr val="846E96"/>
              </a:buClr>
              <a:buSzPct val="150000"/>
              <a:buFont typeface="Arial" panose="020B0604020202020204" pitchFamily="34" charset="0"/>
              <a:buChar char="•"/>
              <a:defRPr sz="1800" kern="1200">
                <a:solidFill>
                  <a:schemeClr val="tx1">
                    <a:lumMod val="75000"/>
                    <a:lumOff val="2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Clr>
                <a:schemeClr val="bg1">
                  <a:lumMod val="50000"/>
                </a:schemeClr>
              </a:buClr>
              <a:buSzPct val="150000"/>
              <a:buFont typeface="Arial" panose="020B0604020202020204" pitchFamily="34" charset="0"/>
              <a:buChar char="•"/>
              <a:defRPr sz="1600" kern="1200">
                <a:solidFill>
                  <a:schemeClr val="tx1">
                    <a:lumMod val="75000"/>
                    <a:lumOff val="2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Clr>
                <a:srgbClr val="FFDF79"/>
              </a:buClr>
              <a:buSzPct val="150000"/>
              <a:buFont typeface="Arial" panose="020B0604020202020204" pitchFamily="34" charset="0"/>
              <a:buChar char="•"/>
              <a:defRPr sz="1400" kern="1200">
                <a:solidFill>
                  <a:schemeClr val="tx1">
                    <a:lumMod val="75000"/>
                    <a:lumOff val="2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Error margins of the experimental model</a:t>
            </a:r>
          </a:p>
        </p:txBody>
      </p:sp>
    </p:spTree>
    <p:extLst>
      <p:ext uri="{BB962C8B-B14F-4D97-AF65-F5344CB8AC3E}">
        <p14:creationId xmlns:p14="http://schemas.microsoft.com/office/powerpoint/2010/main" val="42560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4A7942-0520-488E-8BEA-A7279BDAE0A2}"/>
              </a:ext>
            </a:extLst>
          </p:cNvPr>
          <p:cNvSpPr>
            <a:spLocks noGrp="1"/>
          </p:cNvSpPr>
          <p:nvPr>
            <p:ph type="body" sz="quarter" idx="10"/>
          </p:nvPr>
        </p:nvSpPr>
        <p:spPr/>
        <p:txBody>
          <a:bodyPr/>
          <a:lstStyle/>
          <a:p>
            <a:r>
              <a:rPr lang="en-US" dirty="0"/>
              <a:t>Conclusion / Next steps</a:t>
            </a:r>
          </a:p>
        </p:txBody>
      </p:sp>
      <p:sp>
        <p:nvSpPr>
          <p:cNvPr id="3" name="Text Placeholder 2">
            <a:extLst>
              <a:ext uri="{FF2B5EF4-FFF2-40B4-BE49-F238E27FC236}">
                <a16:creationId xmlns:a16="http://schemas.microsoft.com/office/drawing/2014/main" id="{085CF43E-8F88-4DD7-B0D3-477877911D3D}"/>
              </a:ext>
            </a:extLst>
          </p:cNvPr>
          <p:cNvSpPr>
            <a:spLocks noGrp="1"/>
          </p:cNvSpPr>
          <p:nvPr>
            <p:ph type="body" sz="quarter" idx="11"/>
          </p:nvPr>
        </p:nvSpPr>
        <p:spPr/>
        <p:txBody>
          <a:bodyPr/>
          <a:lstStyle/>
          <a:p>
            <a:endParaRPr lang="en-US"/>
          </a:p>
        </p:txBody>
      </p:sp>
      <p:sp>
        <p:nvSpPr>
          <p:cNvPr id="7" name="Text Placeholder 5">
            <a:extLst>
              <a:ext uri="{FF2B5EF4-FFF2-40B4-BE49-F238E27FC236}">
                <a16:creationId xmlns:a16="http://schemas.microsoft.com/office/drawing/2014/main" id="{0FD921D3-F256-4DE5-B179-3CD979D46377}"/>
              </a:ext>
            </a:extLst>
          </p:cNvPr>
          <p:cNvSpPr>
            <a:spLocks noGrp="1"/>
          </p:cNvSpPr>
          <p:nvPr>
            <p:ph type="body" sz="quarter" idx="12"/>
          </p:nvPr>
        </p:nvSpPr>
        <p:spPr>
          <a:xfrm>
            <a:off x="676275" y="1295400"/>
            <a:ext cx="10259203" cy="4956175"/>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sr-Latn-RS" dirty="0"/>
          </a:p>
        </p:txBody>
      </p:sp>
      <p:sp>
        <p:nvSpPr>
          <p:cNvPr id="5" name="Text Placeholder 5">
            <a:extLst>
              <a:ext uri="{FF2B5EF4-FFF2-40B4-BE49-F238E27FC236}">
                <a16:creationId xmlns:a16="http://schemas.microsoft.com/office/drawing/2014/main" id="{E4C8B84D-0E10-4643-8FAC-39889AF14DB4}"/>
              </a:ext>
            </a:extLst>
          </p:cNvPr>
          <p:cNvSpPr txBox="1">
            <a:spLocks/>
          </p:cNvSpPr>
          <p:nvPr/>
        </p:nvSpPr>
        <p:spPr>
          <a:xfrm>
            <a:off x="676010" y="1295787"/>
            <a:ext cx="10614290" cy="5030368"/>
          </a:xfrm>
          <a:prstGeom prst="rect">
            <a:avLst/>
          </a:prstGeom>
        </p:spPr>
        <p:txBody>
          <a:bodyPr/>
          <a:lstStyle>
            <a:lvl1pPr marL="0" indent="0" algn="l" defTabSz="914400" rtl="0" eaLnBrk="1" latinLnBrk="0" hangingPunct="1">
              <a:lnSpc>
                <a:spcPct val="90000"/>
              </a:lnSpc>
              <a:spcBef>
                <a:spcPts val="1000"/>
              </a:spcBef>
              <a:buClr>
                <a:srgbClr val="846E96"/>
              </a:buClr>
              <a:buSzPct val="150000"/>
              <a:buFont typeface="Arial" panose="020B0604020202020204" pitchFamily="34" charset="0"/>
              <a:buNone/>
              <a:defRPr sz="2000" kern="1200">
                <a:solidFill>
                  <a:schemeClr val="tx1">
                    <a:lumMod val="75000"/>
                    <a:lumOff val="2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Clr>
                <a:srgbClr val="846E96"/>
              </a:buClr>
              <a:buSzPct val="150000"/>
              <a:buFont typeface="Arial" panose="020B0604020202020204" pitchFamily="34" charset="0"/>
              <a:buChar char="•"/>
              <a:defRPr sz="1800" kern="1200">
                <a:solidFill>
                  <a:schemeClr val="tx1">
                    <a:lumMod val="75000"/>
                    <a:lumOff val="2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Clr>
                <a:schemeClr val="bg1">
                  <a:lumMod val="50000"/>
                </a:schemeClr>
              </a:buClr>
              <a:buSzPct val="150000"/>
              <a:buFont typeface="Arial" panose="020B0604020202020204" pitchFamily="34" charset="0"/>
              <a:buChar char="•"/>
              <a:defRPr sz="1600" kern="1200">
                <a:solidFill>
                  <a:schemeClr val="tx1">
                    <a:lumMod val="75000"/>
                    <a:lumOff val="2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Clr>
                <a:srgbClr val="FFDF79"/>
              </a:buClr>
              <a:buSzPct val="150000"/>
              <a:buFont typeface="Arial" panose="020B0604020202020204" pitchFamily="34" charset="0"/>
              <a:buChar char="•"/>
              <a:defRPr sz="1400" kern="1200">
                <a:solidFill>
                  <a:schemeClr val="tx1">
                    <a:lumMod val="75000"/>
                    <a:lumOff val="2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Additional assessment constraints/factors</a:t>
            </a:r>
          </a:p>
          <a:p>
            <a:endParaRPr lang="en-US" dirty="0"/>
          </a:p>
          <a:p>
            <a:pPr marL="342900" indent="-342900">
              <a:buFont typeface="Arial" panose="020B0604020202020204" pitchFamily="34" charset="0"/>
              <a:buChar char="•"/>
            </a:pPr>
            <a:r>
              <a:rPr lang="en-US" dirty="0"/>
              <a:t>Extending datasets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Optimization for embedded/automotive platform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Good starting reference</a:t>
            </a:r>
          </a:p>
        </p:txBody>
      </p:sp>
    </p:spTree>
    <p:extLst>
      <p:ext uri="{BB962C8B-B14F-4D97-AF65-F5344CB8AC3E}">
        <p14:creationId xmlns:p14="http://schemas.microsoft.com/office/powerpoint/2010/main" val="1835275911"/>
      </p:ext>
    </p:extLst>
  </p:cSld>
  <p:clrMapOvr>
    <a:masterClrMapping/>
  </p:clrMapOvr>
</p:sld>
</file>

<file path=ppt/theme/theme1.xml><?xml version="1.0" encoding="utf-8"?>
<a:theme xmlns:a="http://schemas.openxmlformats.org/drawingml/2006/main" name="First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tandard Content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1401</TotalTime>
  <Words>1833</Words>
  <Application>Microsoft Office PowerPoint</Application>
  <PresentationFormat>Widescreen</PresentationFormat>
  <Paragraphs>100</Paragraphs>
  <Slides>10</Slides>
  <Notes>10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10</vt:i4>
      </vt:variant>
    </vt:vector>
  </HeadingPairs>
  <TitlesOfParts>
    <vt:vector size="19" baseType="lpstr">
      <vt:lpstr>Myriad Pro</vt:lpstr>
      <vt:lpstr>Trebuchet MS</vt:lpstr>
      <vt:lpstr>Arial</vt:lpstr>
      <vt:lpstr>Times New Roman</vt:lpstr>
      <vt:lpstr>NimbusRomNo9L-Regu</vt:lpstr>
      <vt:lpstr>First Slide</vt:lpstr>
      <vt:lpstr>1_Office Theme</vt:lpstr>
      <vt:lpstr>2_Office Theme</vt:lpstr>
      <vt:lpstr>Standard Content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Milos Mandic</dc:creator>
  <cp:lastModifiedBy>Aleksa Arsic</cp:lastModifiedBy>
  <cp:revision>233</cp:revision>
  <dcterms:created xsi:type="dcterms:W3CDTF">2016-12-01T11:05:15Z</dcterms:created>
  <dcterms:modified xsi:type="dcterms:W3CDTF">2021-11-23T18:49:58Z</dcterms:modified>
</cp:coreProperties>
</file>