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2" r:id="rId6"/>
    <p:sldId id="260" r:id="rId7"/>
    <p:sldId id="261" r:id="rId8"/>
    <p:sldId id="264" r:id="rId9"/>
    <p:sldId id="263" r:id="rId10"/>
    <p:sldId id="265" r:id="rId11"/>
    <p:sldId id="266" r:id="rId12"/>
    <p:sldId id="267" r:id="rId13"/>
    <p:sldId id="268" r:id="rId14"/>
    <p:sldId id="269" r:id="rId15"/>
    <p:sldId id="270" r:id="rId16"/>
    <p:sldId id="271" r:id="rId17"/>
  </p:sldIdLst>
  <p:sldSz cx="9144000" cy="5143500" type="screen16x9"/>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543" userDrawn="1">
          <p15:clr>
            <a:srgbClr val="A4A3A4"/>
          </p15:clr>
        </p15:guide>
        <p15:guide id="3" pos="1685" userDrawn="1">
          <p15:clr>
            <a:srgbClr val="A4A3A4"/>
          </p15:clr>
        </p15:guide>
        <p15:guide id="4" pos="7129" userDrawn="1">
          <p15:clr>
            <a:srgbClr val="A4A3A4"/>
          </p15:clr>
        </p15:guide>
        <p15:guide id="5" orient="horz" pos="1620">
          <p15:clr>
            <a:srgbClr val="A4A3A4"/>
          </p15:clr>
        </p15:guide>
        <p15:guide id="6" pos="3407">
          <p15:clr>
            <a:srgbClr val="A4A3A4"/>
          </p15:clr>
        </p15:guide>
        <p15:guide id="7" pos="1264">
          <p15:clr>
            <a:srgbClr val="A4A3A4"/>
          </p15:clr>
        </p15:guide>
        <p15:guide id="8" pos="53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los Mandic" initials="MM" lastIdx="1" clrIdx="0">
    <p:extLst>
      <p:ext uri="{19B8F6BF-5375-455C-9EA6-DF929625EA0E}">
        <p15:presenceInfo xmlns:p15="http://schemas.microsoft.com/office/powerpoint/2012/main" userId="S-1-5-21-1978290403-2289391794-3804472284-85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F8FB"/>
    <a:srgbClr val="1FBDD3"/>
    <a:srgbClr val="C2F0F6"/>
    <a:srgbClr val="8EE3EE"/>
    <a:srgbClr val="009BB0"/>
    <a:srgbClr val="924395"/>
    <a:srgbClr val="40AF58"/>
    <a:srgbClr val="F79439"/>
    <a:srgbClr val="EC3A3A"/>
    <a:srgbClr val="7C57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4" autoAdjust="0"/>
    <p:restoredTop sz="69454" autoAdjust="0"/>
  </p:normalViewPr>
  <p:slideViewPr>
    <p:cSldViewPr snapToGrid="0">
      <p:cViewPr varScale="1">
        <p:scale>
          <a:sx n="106" d="100"/>
          <a:sy n="106" d="100"/>
        </p:scale>
        <p:origin x="1458" y="192"/>
      </p:cViewPr>
      <p:guideLst>
        <p:guide orient="horz" pos="2160"/>
        <p:guide pos="4543"/>
        <p:guide pos="1685"/>
        <p:guide pos="7129"/>
        <p:guide orient="horz" pos="1620"/>
        <p:guide pos="3407"/>
        <p:guide pos="1264"/>
        <p:guide pos="5347"/>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4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B39705-7C2E-4725-9106-824B143506AA}" type="datetimeFigureOut">
              <a:rPr lang="en-US" smtClean="0"/>
              <a:pPr/>
              <a:t>8/25/2020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2AB10A-991B-4A9D-BDBD-AB84E53F16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1</a:t>
            </a:fld>
            <a:endParaRPr lang="en-US"/>
          </a:p>
        </p:txBody>
      </p:sp>
    </p:spTree>
    <p:extLst>
      <p:ext uri="{BB962C8B-B14F-4D97-AF65-F5344CB8AC3E}">
        <p14:creationId xmlns:p14="http://schemas.microsoft.com/office/powerpoint/2010/main" val="847097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dirty="0"/>
              <a:t>Аутомобилска индустрија пролази кроз експанзију где највећи утицај на њу врши дигитализација и пооштравање сигурносних захтева у смислу све веће тежње за безбеднијим возилима. Интеграција програмских решења знатно је подигла ниво функционалности и ниво комплексности аутомобила и ова индустрија је све ближа тачки у којој ће аутономни аутомобили бити свакодневница и као такви већ сада користе све већи број уграђених система који се ослањају на обраду фотографије. Број таквих система у сталном је порасту, а често се могу видети као системи </a:t>
            </a:r>
            <a:r>
              <a:rPr lang="sr-Cyrl-RS" sz="1800" dirty="0">
                <a:effectLst/>
                <a:latin typeface="Times New Roman" panose="02020603050405020304" pitchFamily="18" charset="0"/>
                <a:ea typeface="Times New Roman" panose="02020603050405020304" pitchFamily="18" charset="0"/>
              </a:rPr>
              <a:t>за асистирање приликом паркирања или чак у механизмима који покушавају да спрече колизију возила са другим објектима. Да би се обезбедила функционалност система који се ослањају на обраду фотографије потребно је детектовати, класификовати и локализовати објекте који се налазе у окружењу возила. Ово се може постићи техникама машинског учења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Latn-RS" sz="1800" i="1" dirty="0">
                <a:effectLst/>
                <a:latin typeface="Times New Roman" panose="02020603050405020304" pitchFamily="18" charset="0"/>
                <a:ea typeface="Times New Roman" panose="02020603050405020304" pitchFamily="18" charset="0"/>
              </a:rPr>
              <a:t>Machine learning</a:t>
            </a:r>
            <a:r>
              <a:rPr lang="sr-Latn-R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 које представља групу специфичних алгоритама који рачунарима омогућавају да на основу стеченог искуства доносе одлуке без да су експлицитно програмирани за то. Осим што се ови алгоритми могу користити за потенцијалне проблеме и њихова решења ван возила, они се могу искористити и за праћење нивоа пажње возача. Прецизније, могу се користити технике које спадају у подскуп техника машинског учења, а ослањају се на коришћење вештачких неуронских мрежа. Оне се још називају и технике дубоког учења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Deep learning</a:t>
            </a:r>
            <a:r>
              <a:rPr lang="en-US" sz="18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Вештачке неуронске мреже чине скупови вештачких неурона који су повезани конекцијама које прослеђују сигнале до других вештачких неурона, а те конекције још се називају и синапсе. Вештачки неурон који прими сигнал га обрађује и прослеђује другим вештачким </a:t>
            </a:r>
            <a:r>
              <a:rPr lang="sr-Cyrl-RS" sz="1800" dirty="0" err="1">
                <a:effectLst/>
                <a:latin typeface="Times New Roman" panose="02020603050405020304" pitchFamily="18" charset="0"/>
                <a:ea typeface="Times New Roman" panose="02020603050405020304" pitchFamily="18" charset="0"/>
              </a:rPr>
              <a:t>неуронима</a:t>
            </a:r>
            <a:r>
              <a:rPr lang="sr-Cyrl-RS" sz="1800" dirty="0">
                <a:effectLst/>
                <a:latin typeface="Times New Roman" panose="02020603050405020304" pitchFamily="18" charset="0"/>
                <a:ea typeface="Times New Roman" panose="02020603050405020304" pitchFamily="18" charset="0"/>
              </a:rPr>
              <a:t> са којима је повезан, а излазни сигнал који се прослеђује израчунава се уз помоћ нелинеарне математичке функције. Обучавањем вештачких неуронских мрежа формира се математички модел који се води искуством и ако је добро формиран може да предвиди шта би требало да се појави на излазу неуронске мреже без да је такав случај видео приликом обучавања. Само обучавање врши се уз помоћ сета података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Dataset</a:t>
            </a:r>
            <a:r>
              <a:rPr lang="sr-Cyrl-RS" sz="1800" dirty="0">
                <a:effectLst/>
                <a:latin typeface="Times New Roman" panose="02020603050405020304" pitchFamily="18" charset="0"/>
                <a:ea typeface="Times New Roman" panose="02020603050405020304" pitchFamily="18" charset="0"/>
              </a:rPr>
              <a:t>) који неуронској мрежи омогућава да формира потребан математички модел. Архитектура вештачких неуронских мрежа постоји мноштво, међутим за обраду фотографије користе се </a:t>
            </a:r>
            <a:r>
              <a:rPr lang="sr-Cyrl-RS" sz="1800" dirty="0" err="1">
                <a:effectLst/>
                <a:latin typeface="Times New Roman" panose="02020603050405020304" pitchFamily="18" charset="0"/>
                <a:ea typeface="Times New Roman" panose="02020603050405020304" pitchFamily="18" charset="0"/>
              </a:rPr>
              <a:t>конволутивне</a:t>
            </a:r>
            <a:r>
              <a:rPr lang="sr-Cyrl-RS" sz="1800" dirty="0">
                <a:effectLst/>
                <a:latin typeface="Times New Roman" panose="02020603050405020304" pitchFamily="18" charset="0"/>
                <a:ea typeface="Times New Roman" panose="02020603050405020304" pitchFamily="18" charset="0"/>
              </a:rPr>
              <a:t> неуронске мреже које чине основу овог рада.</a:t>
            </a:r>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2</a:t>
            </a:fld>
            <a:endParaRPr lang="en-US"/>
          </a:p>
        </p:txBody>
      </p:sp>
    </p:spTree>
    <p:extLst>
      <p:ext uri="{BB962C8B-B14F-4D97-AF65-F5344CB8AC3E}">
        <p14:creationId xmlns:p14="http://schemas.microsoft.com/office/powerpoint/2010/main" val="3565048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err="1">
                <a:effectLst/>
                <a:latin typeface="Times New Roman" panose="02020603050405020304" pitchFamily="18" charset="0"/>
                <a:ea typeface="Times New Roman" panose="02020603050405020304" pitchFamily="18" charset="0"/>
              </a:rPr>
              <a:t>Конволутивне</a:t>
            </a:r>
            <a:r>
              <a:rPr lang="sr-Cyrl-RS" sz="1800" dirty="0">
                <a:effectLst/>
                <a:latin typeface="Times New Roman" panose="02020603050405020304" pitchFamily="18" charset="0"/>
                <a:ea typeface="Times New Roman" panose="02020603050405020304" pitchFamily="18" charset="0"/>
              </a:rPr>
              <a:t> неуронске мреже представљају архитектуру вештачких неуронских мрежа које се најчешће примењују у пољу рачунарске визије. Оне су врста алгоритма дубоког учења који је способан да на улазној слици одреди важност њених различитих делова и има могућност да диференцира те делове. Да би се вештачка неуронска мрежа сматрала конволутивном мрежом, потребно је да бар један скривени слој имплементира математичку операцију конволуције. Два главна дела од којих се састоји свака конволутивна неуронска мрежа су: екстракција специфичности и класификација. Ако погледамо дубље унутар дела за екстракцију специфичности можемо приметити да конволутивна неруонска мрежа имплементира два типа слојева: конволутивни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Convolution</a:t>
            </a:r>
            <a:r>
              <a:rPr lang="sr-Cyrl-RS" sz="1800" dirty="0">
                <a:effectLst/>
                <a:latin typeface="Times New Roman" panose="02020603050405020304" pitchFamily="18" charset="0"/>
                <a:ea typeface="Times New Roman" panose="02020603050405020304" pitchFamily="18" charset="0"/>
              </a:rPr>
              <a:t>) и </a:t>
            </a:r>
            <a:r>
              <a:rPr lang="sr-Cyrl-RS" sz="1800" dirty="0" err="1">
                <a:effectLst/>
                <a:latin typeface="Times New Roman" panose="02020603050405020304" pitchFamily="18" charset="0"/>
                <a:ea typeface="Times New Roman" panose="02020603050405020304" pitchFamily="18" charset="0"/>
              </a:rPr>
              <a:t>макс-пул</a:t>
            </a:r>
            <a:r>
              <a:rPr lang="sr-Cyrl-RS" sz="1800" dirty="0">
                <a:effectLst/>
                <a:latin typeface="Times New Roman" panose="02020603050405020304" pitchFamily="18" charset="0"/>
                <a:ea typeface="Times New Roman" panose="02020603050405020304" pitchFamily="18" charset="0"/>
              </a:rPr>
              <a:t>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Max-pooling</a:t>
            </a:r>
            <a:r>
              <a:rPr lang="sr-Cyrl-RS" sz="1800" dirty="0">
                <a:effectLst/>
                <a:latin typeface="Times New Roman" panose="02020603050405020304" pitchFamily="18" charset="0"/>
                <a:ea typeface="Times New Roman" panose="02020603050405020304" pitchFamily="18" charset="0"/>
              </a:rPr>
              <a:t>) сажимајући слој. Сви ови слојеви, који се налазе између улаза и излаза неуронске мреже су скривени слојеви. </a:t>
            </a:r>
          </a:p>
          <a:p>
            <a:endParaRPr lang="sr-Cyrl-RS" dirty="0"/>
          </a:p>
          <a:p>
            <a:endParaRPr lang="sr-Cyrl-RS" dirty="0"/>
          </a:p>
          <a:p>
            <a:r>
              <a:rPr lang="sr-Cyrl-RS" b="1" dirty="0"/>
              <a:t>Улаз</a:t>
            </a:r>
            <a:r>
              <a:rPr lang="en-US" dirty="0"/>
              <a:t> – </a:t>
            </a:r>
            <a:r>
              <a:rPr lang="sr-Cyrl-RS" dirty="0"/>
              <a:t>улаз у </a:t>
            </a:r>
            <a:r>
              <a:rPr lang="sr-Cyrl-RS" dirty="0" err="1"/>
              <a:t>коновлтуивну</a:t>
            </a:r>
            <a:r>
              <a:rPr lang="sr-Cyrl-RS" dirty="0"/>
              <a:t> неуронску мрежу представља фотографија. Ако се ради о РГБ фотографијама оне имају три димензије, ширину, висину и број канала. Такође, најчешће се врши нормализација улазног сигнала у опсег вредности </a:t>
            </a:r>
            <a:r>
              <a:rPr lang="en-US" dirty="0"/>
              <a:t>[0, 1] </a:t>
            </a:r>
            <a:r>
              <a:rPr lang="sr-Cyrl-RS" dirty="0"/>
              <a:t>или</a:t>
            </a:r>
            <a:r>
              <a:rPr lang="en-US" dirty="0"/>
              <a:t> [-1, 1]</a:t>
            </a:r>
            <a:r>
              <a:rPr lang="sr-Cyrl-RS" dirty="0"/>
              <a:t> како би се избегле неправилности у раду мреже. </a:t>
            </a:r>
          </a:p>
          <a:p>
            <a:pPr marL="0" marR="0" lvl="0" indent="0" algn="l" defTabSz="914400" rtl="0" eaLnBrk="1" fontAlgn="auto" latinLnBrk="0" hangingPunct="1">
              <a:lnSpc>
                <a:spcPct val="100000"/>
              </a:lnSpc>
              <a:spcBef>
                <a:spcPts val="0"/>
              </a:spcBef>
              <a:spcAft>
                <a:spcPts val="0"/>
              </a:spcAft>
              <a:buClrTx/>
              <a:buSzTx/>
              <a:buFontTx/>
              <a:buNone/>
              <a:tabLst/>
              <a:defRPr/>
            </a:pPr>
            <a:r>
              <a:rPr lang="sr-Cyrl-RS" b="1" dirty="0"/>
              <a:t>Конволутивни слој - </a:t>
            </a:r>
            <a:r>
              <a:rPr lang="sr-Cyrl-RS" sz="1800" dirty="0">
                <a:effectLst/>
                <a:latin typeface="Times New Roman" panose="02020603050405020304" pitchFamily="18" charset="0"/>
                <a:ea typeface="Times New Roman" panose="02020603050405020304" pitchFamily="18" charset="0"/>
              </a:rPr>
              <a:t>Циљ операције конволуције јесте да из улазног сигнала генералише специфичности вишег нивоа. Конволутивни слојеви који се налазе ниже у мрежи (ближе улазу него излазу)  детектују специфичности сигнала нижег нивоа, као што су: рубови, боје, итд. Како се крећемо дубље у мрежу (ка излазу), ти конволутивни нивои су обучени да генералишу све комплексније специфичности улазног сигнала, али и разумевање комплетне слике. </a:t>
            </a:r>
            <a:endParaRPr lang="sr-Cyrl-RS" b="1" dirty="0"/>
          </a:p>
          <a:p>
            <a:r>
              <a:rPr lang="sr-Cyrl-RS" b="1" dirty="0"/>
              <a:t>Макс-</a:t>
            </a:r>
            <a:r>
              <a:rPr lang="sr-Cyrl-RS" b="1" dirty="0" err="1"/>
              <a:t>пул</a:t>
            </a:r>
            <a:r>
              <a:rPr lang="sr-Cyrl-RS" b="1" dirty="0"/>
              <a:t> сажимајући слој - </a:t>
            </a:r>
            <a:r>
              <a:rPr lang="sr-Cyrl-RS" sz="1800" dirty="0">
                <a:effectLst/>
                <a:latin typeface="Times New Roman" panose="02020603050405020304" pitchFamily="18" charset="0"/>
                <a:ea typeface="Times New Roman" panose="02020603050405020304" pitchFamily="18" charset="0"/>
              </a:rPr>
              <a:t>Сажимајући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Pooling</a:t>
            </a:r>
            <a:r>
              <a:rPr lang="sr-Cyrl-RS" sz="1800" dirty="0">
                <a:effectLst/>
                <a:latin typeface="Times New Roman" panose="02020603050405020304" pitchFamily="18" charset="0"/>
                <a:ea typeface="Times New Roman" panose="02020603050405020304" pitchFamily="18" charset="0"/>
              </a:rPr>
              <a:t>) слој има могућност смањивања просторне димензије сигнала у циљу смањења снаге потребне за израчунавање и обраду података. Такође је корисно за извлачење доминантних специфичности сигнала. Претежно се користе или </a:t>
            </a:r>
            <a:r>
              <a:rPr lang="sr-Cyrl-RS" sz="1800" dirty="0" err="1">
                <a:effectLst/>
                <a:latin typeface="Times New Roman" panose="02020603050405020304" pitchFamily="18" charset="0"/>
                <a:ea typeface="Times New Roman" panose="02020603050405020304" pitchFamily="18" charset="0"/>
              </a:rPr>
              <a:t>макс-пул</a:t>
            </a:r>
            <a:r>
              <a:rPr lang="sr-Cyrl-RS" sz="1800" dirty="0">
                <a:effectLst/>
                <a:latin typeface="Times New Roman" panose="02020603050405020304" pitchFamily="18" charset="0"/>
                <a:ea typeface="Times New Roman" panose="02020603050405020304" pitchFamily="18" charset="0"/>
              </a:rPr>
              <a:t> или </a:t>
            </a:r>
            <a:r>
              <a:rPr lang="sr-Cyrl-RS" sz="1800" i="1" dirty="0" err="1">
                <a:effectLst/>
                <a:latin typeface="Times New Roman" panose="02020603050405020304" pitchFamily="18" charset="0"/>
                <a:ea typeface="Times New Roman" panose="02020603050405020304" pitchFamily="18" charset="0"/>
              </a:rPr>
              <a:t>Average</a:t>
            </a:r>
            <a:r>
              <a:rPr lang="sr-Cyrl-RS" sz="1800" i="1"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pool</a:t>
            </a:r>
            <a:r>
              <a:rPr lang="sr-Cyrl-RS" sz="1800" i="1" dirty="0">
                <a:effectLst/>
                <a:latin typeface="Times New Roman" panose="02020603050405020304" pitchFamily="18" charset="0"/>
                <a:ea typeface="Times New Roman" panose="02020603050405020304" pitchFamily="18" charset="0"/>
              </a:rPr>
              <a:t> </a:t>
            </a:r>
            <a:r>
              <a:rPr lang="sr-Cyrl-RS" sz="1800" i="0" dirty="0">
                <a:effectLst/>
                <a:latin typeface="Times New Roman" panose="02020603050405020304" pitchFamily="18" charset="0"/>
                <a:ea typeface="Times New Roman" panose="02020603050405020304" pitchFamily="18" charset="0"/>
              </a:rPr>
              <a:t>метода.</a:t>
            </a:r>
            <a:endParaRPr lang="sr-Cyrl-RS" b="1" i="0" dirty="0"/>
          </a:p>
          <a:p>
            <a:pPr marL="0" marR="0" lvl="0" indent="0" algn="l" defTabSz="914400" rtl="0" eaLnBrk="1" fontAlgn="auto" latinLnBrk="0" hangingPunct="1">
              <a:lnSpc>
                <a:spcPct val="100000"/>
              </a:lnSpc>
              <a:spcBef>
                <a:spcPts val="0"/>
              </a:spcBef>
              <a:spcAft>
                <a:spcPts val="0"/>
              </a:spcAft>
              <a:buClrTx/>
              <a:buSzTx/>
              <a:buFontTx/>
              <a:buNone/>
              <a:tabLst/>
              <a:defRPr/>
            </a:pPr>
            <a:r>
              <a:rPr lang="sr-Cyrl-RS" b="1" dirty="0"/>
              <a:t>Потпуно повезани слој - </a:t>
            </a:r>
            <a:r>
              <a:rPr lang="sr-Cyrl-RS" sz="1800" dirty="0">
                <a:effectLst/>
                <a:latin typeface="Times New Roman" panose="02020603050405020304" pitchFamily="18" charset="0"/>
                <a:ea typeface="Times New Roman" panose="02020603050405020304" pitchFamily="18" charset="0"/>
              </a:rPr>
              <a:t>Улога потпуно повезаног слоја јесте да научи да интерпретира специфичности сигнала које долазе из </a:t>
            </a:r>
            <a:r>
              <a:rPr lang="sr-Cyrl-RS" sz="1800" dirty="0" err="1">
                <a:effectLst/>
                <a:latin typeface="Times New Roman" panose="02020603050405020304" pitchFamily="18" charset="0"/>
                <a:ea typeface="Times New Roman" panose="02020603050405020304" pitchFamily="18" charset="0"/>
              </a:rPr>
              <a:t>конволутивних</a:t>
            </a:r>
            <a:r>
              <a:rPr lang="sr-Cyrl-RS" sz="1800" dirty="0">
                <a:effectLst/>
                <a:latin typeface="Times New Roman" panose="02020603050405020304" pitchFamily="18" charset="0"/>
                <a:ea typeface="Times New Roman" panose="02020603050405020304" pitchFamily="18" charset="0"/>
              </a:rPr>
              <a:t> слојева и да на основу њих донесу закључак о проблему који се разматра. </a:t>
            </a:r>
          </a:p>
          <a:p>
            <a:endParaRPr lang="sr-Cyrl-RS" b="1" dirty="0"/>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3</a:t>
            </a:fld>
            <a:endParaRPr lang="en-US"/>
          </a:p>
        </p:txBody>
      </p:sp>
    </p:spTree>
    <p:extLst>
      <p:ext uri="{BB962C8B-B14F-4D97-AF65-F5344CB8AC3E}">
        <p14:creationId xmlns:p14="http://schemas.microsoft.com/office/powerpoint/2010/main" val="1970723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4</a:t>
            </a:fld>
            <a:endParaRPr lang="en-US"/>
          </a:p>
        </p:txBody>
      </p:sp>
    </p:spTree>
    <p:extLst>
      <p:ext uri="{BB962C8B-B14F-4D97-AF65-F5344CB8AC3E}">
        <p14:creationId xmlns:p14="http://schemas.microsoft.com/office/powerpoint/2010/main" val="1160712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Специфичности решења за означавање скупова података</a:t>
            </a:r>
          </a:p>
          <a:p>
            <a:r>
              <a:rPr lang="sr-Cyrl-RS" dirty="0"/>
              <a:t>Излазни подаци, нормализација излазних података</a:t>
            </a:r>
          </a:p>
        </p:txBody>
      </p:sp>
      <p:sp>
        <p:nvSpPr>
          <p:cNvPr id="4" name="Slide Number Placeholder 3"/>
          <p:cNvSpPr>
            <a:spLocks noGrp="1"/>
          </p:cNvSpPr>
          <p:nvPr>
            <p:ph type="sldNum" sz="quarter" idx="5"/>
          </p:nvPr>
        </p:nvSpPr>
        <p:spPr/>
        <p:txBody>
          <a:bodyPr/>
          <a:lstStyle/>
          <a:p>
            <a:fld id="{6C2AB10A-991B-4A9D-BDBD-AB84E53F1688}" type="slidenum">
              <a:rPr lang="en-US" smtClean="0"/>
              <a:pPr/>
              <a:t>7</a:t>
            </a:fld>
            <a:endParaRPr lang="en-US"/>
          </a:p>
        </p:txBody>
      </p:sp>
    </p:spTree>
    <p:extLst>
      <p:ext uri="{BB962C8B-B14F-4D97-AF65-F5344CB8AC3E}">
        <p14:creationId xmlns:p14="http://schemas.microsoft.com/office/powerpoint/2010/main" val="3662443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a:t>
            </a:r>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10</a:t>
            </a:fld>
            <a:endParaRPr lang="en-US"/>
          </a:p>
        </p:txBody>
      </p:sp>
    </p:spTree>
    <p:extLst>
      <p:ext uri="{BB962C8B-B14F-4D97-AF65-F5344CB8AC3E}">
        <p14:creationId xmlns:p14="http://schemas.microsoft.com/office/powerpoint/2010/main" val="28610780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stretch>
            <a:fillRect/>
          </a:stretch>
        </p:blipFill>
        <p:spPr>
          <a:xfrm>
            <a:off x="0" y="0"/>
            <a:ext cx="9144000" cy="2252475"/>
          </a:xfrm>
          <a:prstGeom prst="rect">
            <a:avLst/>
          </a:prstGeom>
        </p:spPr>
      </p:pic>
      <p:pic>
        <p:nvPicPr>
          <p:cNvPr id="7" name="Picture 6"/>
          <p:cNvPicPr>
            <a:picLocks noChangeAspect="1"/>
          </p:cNvPicPr>
          <p:nvPr userDrawn="1"/>
        </p:nvPicPr>
        <p:blipFill>
          <a:blip r:embed="rId3" cstate="print"/>
          <a:stretch>
            <a:fillRect/>
          </a:stretch>
        </p:blipFill>
        <p:spPr>
          <a:xfrm>
            <a:off x="0" y="2160751"/>
            <a:ext cx="9144000" cy="337500"/>
          </a:xfrm>
          <a:prstGeom prst="rect">
            <a:avLst/>
          </a:prstGeom>
        </p:spPr>
      </p:pic>
      <p:pic>
        <p:nvPicPr>
          <p:cNvPr id="8" name="Picture 7"/>
          <p:cNvPicPr>
            <a:picLocks noChangeAspect="1"/>
          </p:cNvPicPr>
          <p:nvPr userDrawn="1"/>
        </p:nvPicPr>
        <p:blipFill>
          <a:blip r:embed="rId4" cstate="print"/>
          <a:stretch>
            <a:fillRect/>
          </a:stretch>
        </p:blipFill>
        <p:spPr>
          <a:xfrm>
            <a:off x="2420524" y="2160751"/>
            <a:ext cx="4185001" cy="337500"/>
          </a:xfrm>
          <a:prstGeom prst="rect">
            <a:avLst/>
          </a:prstGeom>
        </p:spPr>
      </p:pic>
      <p:sp>
        <p:nvSpPr>
          <p:cNvPr id="2" name="Title 1"/>
          <p:cNvSpPr>
            <a:spLocks noGrp="1"/>
          </p:cNvSpPr>
          <p:nvPr>
            <p:ph type="ctrTitle"/>
          </p:nvPr>
        </p:nvSpPr>
        <p:spPr>
          <a:xfrm>
            <a:off x="361950" y="336947"/>
            <a:ext cx="6858000" cy="1790700"/>
          </a:xfrm>
        </p:spPr>
        <p:txBody>
          <a:bodyPr anchor="b"/>
          <a:lstStyle>
            <a:lvl1pPr algn="l">
              <a:defRPr sz="4800"/>
            </a:lvl1pPr>
          </a:lstStyle>
          <a:p>
            <a:r>
              <a:rPr lang="en-US" dirty="0"/>
              <a:t>Click to edit Master title style</a:t>
            </a:r>
            <a:endParaRPr lang="sr-Latn-RS" dirty="0"/>
          </a:p>
        </p:txBody>
      </p:sp>
      <p:sp>
        <p:nvSpPr>
          <p:cNvPr id="3" name="Subtitle 2"/>
          <p:cNvSpPr>
            <a:spLocks noGrp="1"/>
          </p:cNvSpPr>
          <p:nvPr>
            <p:ph type="subTitle" idx="1"/>
          </p:nvPr>
        </p:nvSpPr>
        <p:spPr>
          <a:xfrm>
            <a:off x="1143000" y="2701528"/>
            <a:ext cx="6858000" cy="708422"/>
          </a:xfrm>
        </p:spPr>
        <p:txBody>
          <a:bodyPr/>
          <a:lstStyle>
            <a:lvl1pPr marL="0" indent="0" algn="ctr">
              <a:buNone/>
              <a:defRPr lang="sr-Latn-RS" sz="2200" b="1" kern="1200" dirty="0">
                <a:solidFill>
                  <a:srgbClr val="096168"/>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r-Latn-RS" dirty="0"/>
          </a:p>
        </p:txBody>
      </p:sp>
      <p:pic>
        <p:nvPicPr>
          <p:cNvPr id="9" name="Picture 8"/>
          <p:cNvPicPr>
            <a:picLocks noChangeAspect="1"/>
          </p:cNvPicPr>
          <p:nvPr userDrawn="1"/>
        </p:nvPicPr>
        <p:blipFill>
          <a:blip r:embed="rId5" cstate="print"/>
          <a:stretch>
            <a:fillRect/>
          </a:stretch>
        </p:blipFill>
        <p:spPr>
          <a:xfrm>
            <a:off x="7489371" y="559712"/>
            <a:ext cx="1299029" cy="1299375"/>
          </a:xfrm>
          <a:prstGeom prst="rect">
            <a:avLst/>
          </a:prstGeom>
        </p:spPr>
      </p:pic>
      <p:grpSp>
        <p:nvGrpSpPr>
          <p:cNvPr id="15" name="Group 14"/>
          <p:cNvGrpSpPr/>
          <p:nvPr userDrawn="1"/>
        </p:nvGrpSpPr>
        <p:grpSpPr>
          <a:xfrm>
            <a:off x="495301" y="4122273"/>
            <a:ext cx="7565579" cy="966339"/>
            <a:chOff x="368301" y="5496366"/>
            <a:chExt cx="7565579" cy="1288452"/>
          </a:xfrm>
        </p:grpSpPr>
        <p:pic>
          <p:nvPicPr>
            <p:cNvPr id="12" name="Picture 1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68301" y="5496366"/>
              <a:ext cx="840014" cy="1137232"/>
            </a:xfrm>
            <a:prstGeom prst="rect">
              <a:avLst/>
            </a:prstGeom>
          </p:spPr>
        </p:pic>
        <p:sp>
          <p:nvSpPr>
            <p:cNvPr id="14" name="TextBox 13"/>
            <p:cNvSpPr txBox="1"/>
            <p:nvPr userDrawn="1"/>
          </p:nvSpPr>
          <p:spPr>
            <a:xfrm>
              <a:off x="1202880" y="6210302"/>
              <a:ext cx="6731000" cy="574516"/>
            </a:xfrm>
            <a:prstGeom prst="rect">
              <a:avLst/>
            </a:prstGeom>
            <a:noFill/>
          </p:spPr>
          <p:txBody>
            <a:bodyPr wrap="square" rtlCol="0">
              <a:spAutoFit/>
            </a:bodyPr>
            <a:lstStyle/>
            <a:p>
              <a:r>
                <a:rPr lang="sr-Latn-RS" sz="2200" b="1" kern="1200" baseline="0" dirty="0">
                  <a:solidFill>
                    <a:srgbClr val="096168"/>
                  </a:solidFill>
                  <a:latin typeface="+mn-lt"/>
                  <a:ea typeface="+mn-ea"/>
                  <a:cs typeface="+mn-cs"/>
                </a:rPr>
                <a:t>Odsek za računarsku tehniku i računarske komunikacije</a:t>
              </a:r>
              <a:endParaRPr lang="en-US" sz="2200" b="1" kern="1200" baseline="0" dirty="0">
                <a:solidFill>
                  <a:srgbClr val="096168"/>
                </a:solidFill>
                <a:latin typeface="+mn-lt"/>
                <a:ea typeface="+mn-ea"/>
                <a:cs typeface="+mn-cs"/>
              </a:endParaRPr>
            </a:p>
          </p:txBody>
        </p:sp>
      </p:grpSp>
    </p:spTree>
    <p:extLst>
      <p:ext uri="{BB962C8B-B14F-4D97-AF65-F5344CB8AC3E}">
        <p14:creationId xmlns:p14="http://schemas.microsoft.com/office/powerpoint/2010/main" val="227818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R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25.8.2020.</a:t>
            </a:fld>
            <a:endParaRPr lang="sr-Latn-R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154484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a:t>Click to edit Master title style</a:t>
            </a:r>
            <a:endParaRPr lang="sr-Latn-RS"/>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25.8.2020.</a:t>
            </a:fld>
            <a:endParaRPr lang="sr-Latn-R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967735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RS"/>
          </a:p>
        </p:txBody>
      </p:sp>
      <p:sp>
        <p:nvSpPr>
          <p:cNvPr id="3" name="Content Placeholder 2"/>
          <p:cNvSpPr>
            <a:spLocks noGrp="1"/>
          </p:cNvSpPr>
          <p:nvPr>
            <p:ph idx="1"/>
          </p:nvPr>
        </p:nvSpPr>
        <p:spPr/>
        <p:txBody>
          <a:bodyPr/>
          <a:lstStyle>
            <a:lvl1pPr marL="342000" indent="-342000">
              <a:buSzPct val="80000"/>
              <a:defRPr baseline="0">
                <a:solidFill>
                  <a:srgbClr val="096168"/>
                </a:solidFill>
              </a:defRPr>
            </a:lvl1pPr>
            <a:lvl2pPr>
              <a:buSzPct val="80000"/>
              <a:defRPr baseline="0">
                <a:solidFill>
                  <a:srgbClr val="096168"/>
                </a:solidFill>
              </a:defRPr>
            </a:lvl2pPr>
            <a:lvl3pPr>
              <a:buSzPct val="80000"/>
              <a:defRPr baseline="0">
                <a:solidFill>
                  <a:srgbClr val="096168"/>
                </a:solidFill>
              </a:defRPr>
            </a:lvl3pPr>
            <a:lvl4pPr>
              <a:buSzPct val="80000"/>
              <a:defRPr baseline="0">
                <a:solidFill>
                  <a:srgbClr val="096168"/>
                </a:solidFill>
              </a:defRPr>
            </a:lvl4pPr>
            <a:lvl5pPr marL="2088000" indent="-252000">
              <a:buSzPct val="80000"/>
              <a:defRPr baseline="0">
                <a:solidFill>
                  <a:srgbClr val="09616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r-Latn-R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25.8.2020.</a:t>
            </a:fld>
            <a:endParaRPr lang="sr-Latn-R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2765199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6000"/>
            </a:lvl1pPr>
          </a:lstStyle>
          <a:p>
            <a:r>
              <a:rPr lang="en-US"/>
              <a:t>Click to edit Master title style</a:t>
            </a:r>
            <a:endParaRPr lang="sr-Latn-RS"/>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25.8.2020.</a:t>
            </a:fld>
            <a:endParaRPr lang="sr-Latn-R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2293059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RS"/>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25.8.2020.</a:t>
            </a:fld>
            <a:endParaRPr lang="sr-Latn-R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190041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en-US"/>
              <a:t>Click to edit Master title style</a:t>
            </a:r>
            <a:endParaRPr lang="sr-Latn-R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7" name="Date Placeholder 6"/>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25.8.2020.</a:t>
            </a:fld>
            <a:endParaRPr lang="sr-Latn-RS"/>
          </a:p>
        </p:txBody>
      </p:sp>
      <p:sp>
        <p:nvSpPr>
          <p:cNvPr id="8" name="Footer Placeholder 7"/>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9" name="Slide Number Placeholder 8"/>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2417536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RS"/>
          </a:p>
        </p:txBody>
      </p:sp>
      <p:sp>
        <p:nvSpPr>
          <p:cNvPr id="3" name="Date Placeholder 2"/>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25.8.2020.</a:t>
            </a:fld>
            <a:endParaRPr lang="sr-Latn-RS"/>
          </a:p>
        </p:txBody>
      </p:sp>
      <p:sp>
        <p:nvSpPr>
          <p:cNvPr id="4" name="Footer Placeholder 3"/>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5" name="Slide Number Placeholder 4"/>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4276890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25.8.2020.</a:t>
            </a:fld>
            <a:endParaRPr lang="sr-Latn-RS"/>
          </a:p>
        </p:txBody>
      </p:sp>
      <p:sp>
        <p:nvSpPr>
          <p:cNvPr id="3" name="Footer Placeholder 2"/>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4" name="Slide Number Placeholder 3"/>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331065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sr-Latn-RS"/>
          </a:p>
        </p:txBody>
      </p:sp>
      <p:sp>
        <p:nvSpPr>
          <p:cNvPr id="3" name="Content Placeholder 2"/>
          <p:cNvSpPr>
            <a:spLocks noGrp="1"/>
          </p:cNvSpPr>
          <p:nvPr>
            <p:ph idx="1"/>
          </p:nvPr>
        </p:nvSpPr>
        <p:spPr>
          <a:xfrm>
            <a:off x="3887391" y="740570"/>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25.8.2020.</a:t>
            </a:fld>
            <a:endParaRPr lang="sr-Latn-R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3130307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sr-Latn-RS"/>
          </a:p>
        </p:txBody>
      </p:sp>
      <p:sp>
        <p:nvSpPr>
          <p:cNvPr id="3" name="Picture Placeholder 2"/>
          <p:cNvSpPr>
            <a:spLocks noGrp="1"/>
          </p:cNvSpPr>
          <p:nvPr>
            <p:ph type="pic" idx="1"/>
          </p:nvPr>
        </p:nvSpPr>
        <p:spPr>
          <a:xfrm>
            <a:off x="3887391" y="740570"/>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r-Latn-R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25.8.2020.</a:t>
            </a:fld>
            <a:endParaRPr lang="sr-Latn-R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207935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3" cstate="print"/>
          <a:stretch>
            <a:fillRect/>
          </a:stretch>
        </p:blipFill>
        <p:spPr>
          <a:xfrm>
            <a:off x="0" y="1"/>
            <a:ext cx="9144000" cy="759737"/>
          </a:xfrm>
          <a:prstGeom prst="rect">
            <a:avLst/>
          </a:prstGeom>
        </p:spPr>
      </p:pic>
      <p:sp>
        <p:nvSpPr>
          <p:cNvPr id="2" name="Title Placeholder 1"/>
          <p:cNvSpPr>
            <a:spLocks noGrp="1"/>
          </p:cNvSpPr>
          <p:nvPr>
            <p:ph type="title"/>
          </p:nvPr>
        </p:nvSpPr>
        <p:spPr>
          <a:xfrm>
            <a:off x="504825" y="123826"/>
            <a:ext cx="6877050" cy="514350"/>
          </a:xfrm>
          <a:prstGeom prst="rect">
            <a:avLst/>
          </a:prstGeom>
        </p:spPr>
        <p:txBody>
          <a:bodyPr vert="horz" lIns="91440" tIns="45720" rIns="91440" bIns="45720" rtlCol="0" anchor="ctr">
            <a:noAutofit/>
          </a:bodyPr>
          <a:lstStyle/>
          <a:p>
            <a:r>
              <a:rPr lang="en-US" dirty="0"/>
              <a:t>Click to edit Master title style</a:t>
            </a:r>
            <a:endParaRPr lang="sr-Latn-R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r-Latn-RS" dirty="0"/>
          </a:p>
        </p:txBody>
      </p:sp>
      <p:pic>
        <p:nvPicPr>
          <p:cNvPr id="9" name="Picture 8"/>
          <p:cNvPicPr>
            <a:picLocks noChangeAspect="1"/>
          </p:cNvPicPr>
          <p:nvPr userDrawn="1"/>
        </p:nvPicPr>
        <p:blipFill>
          <a:blip r:embed="rId14" cstate="print"/>
          <a:stretch>
            <a:fillRect/>
          </a:stretch>
        </p:blipFill>
        <p:spPr>
          <a:xfrm>
            <a:off x="7953829" y="67927"/>
            <a:ext cx="646233" cy="623590"/>
          </a:xfrm>
          <a:prstGeom prst="rect">
            <a:avLst/>
          </a:prstGeom>
        </p:spPr>
      </p:pic>
    </p:spTree>
    <p:extLst>
      <p:ext uri="{BB962C8B-B14F-4D97-AF65-F5344CB8AC3E}">
        <p14:creationId xmlns:p14="http://schemas.microsoft.com/office/powerpoint/2010/main" val="3169482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lang="sr-Latn-RS" sz="4400" b="1" kern="1200" dirty="0">
          <a:solidFill>
            <a:schemeClr val="bg1"/>
          </a:solidFill>
          <a:effectLst>
            <a:outerShdw blurRad="38100" dist="38100" dir="2700000" algn="tl">
              <a:srgbClr val="000000">
                <a:alpha val="43137"/>
              </a:srgbClr>
            </a:outerShdw>
          </a:effectLst>
          <a:latin typeface="+mn-lt"/>
          <a:ea typeface="+mj-ea"/>
          <a:cs typeface="+mj-cs"/>
        </a:defRPr>
      </a:lvl1pPr>
    </p:titleStyle>
    <p:bodyStyle>
      <a:lvl1pPr marL="228600" indent="-228600" algn="l" defTabSz="914400" rtl="0" eaLnBrk="1" latinLnBrk="0" hangingPunct="1">
        <a:lnSpc>
          <a:spcPct val="90000"/>
        </a:lnSpc>
        <a:spcBef>
          <a:spcPts val="1000"/>
        </a:spcBef>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9616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Cyrl-RS" sz="3600" dirty="0"/>
              <a:t>Једно решење система за праћење пажње возача уз помоћ обраде слика моделима машинског учења</a:t>
            </a:r>
            <a:endParaRPr lang="en-US" sz="3600" dirty="0"/>
          </a:p>
        </p:txBody>
      </p:sp>
      <p:sp>
        <p:nvSpPr>
          <p:cNvPr id="3" name="Subtitle 2"/>
          <p:cNvSpPr>
            <a:spLocks noGrp="1"/>
          </p:cNvSpPr>
          <p:nvPr>
            <p:ph type="subTitle" idx="1"/>
          </p:nvPr>
        </p:nvSpPr>
        <p:spPr>
          <a:xfrm>
            <a:off x="1143000" y="2661643"/>
            <a:ext cx="6858000" cy="708422"/>
          </a:xfrm>
        </p:spPr>
        <p:txBody>
          <a:bodyPr>
            <a:normAutofit fontScale="92500" lnSpcReduction="20000"/>
          </a:bodyPr>
          <a:lstStyle/>
          <a:p>
            <a:r>
              <a:rPr lang="sr-Cyrl-RS" dirty="0"/>
              <a:t>Аутор: Алекса Арсић</a:t>
            </a:r>
          </a:p>
          <a:p>
            <a:r>
              <a:rPr lang="sr-Cyrl-RS" dirty="0"/>
              <a:t>Ментор: </a:t>
            </a:r>
            <a:r>
              <a:rPr lang="sr-Cyrl-RS" dirty="0" err="1"/>
              <a:t>доц</a:t>
            </a:r>
            <a:r>
              <a:rPr lang="sr-Cyrl-RS" dirty="0"/>
              <a:t>. др Богдан Павковић</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118890-B1DC-43E8-AA82-21D5C482B31E}"/>
              </a:ext>
            </a:extLst>
          </p:cNvPr>
          <p:cNvPicPr/>
          <p:nvPr/>
        </p:nvPicPr>
        <p:blipFill>
          <a:blip r:embed="rId3"/>
          <a:stretch>
            <a:fillRect/>
          </a:stretch>
        </p:blipFill>
        <p:spPr>
          <a:xfrm>
            <a:off x="849981" y="1354859"/>
            <a:ext cx="7444038" cy="3549650"/>
          </a:xfrm>
          <a:prstGeom prst="rect">
            <a:avLst/>
          </a:prstGeom>
        </p:spPr>
      </p:pic>
      <p:sp>
        <p:nvSpPr>
          <p:cNvPr id="2" name="Title 1">
            <a:extLst>
              <a:ext uri="{FF2B5EF4-FFF2-40B4-BE49-F238E27FC236}">
                <a16:creationId xmlns:a16="http://schemas.microsoft.com/office/drawing/2014/main" id="{B1E6D6DA-4B32-4540-B625-C8B7A6AA4A49}"/>
              </a:ext>
            </a:extLst>
          </p:cNvPr>
          <p:cNvSpPr>
            <a:spLocks noGrp="1"/>
          </p:cNvSpPr>
          <p:nvPr>
            <p:ph type="title"/>
          </p:nvPr>
        </p:nvSpPr>
        <p:spPr/>
        <p:txBody>
          <a:bodyPr/>
          <a:lstStyle/>
          <a:p>
            <a:r>
              <a:rPr lang="sr-Cyrl-RS" dirty="0"/>
              <a:t>Решење проблема</a:t>
            </a:r>
          </a:p>
        </p:txBody>
      </p:sp>
      <p:sp>
        <p:nvSpPr>
          <p:cNvPr id="5" name="Content Placeholder 2">
            <a:extLst>
              <a:ext uri="{FF2B5EF4-FFF2-40B4-BE49-F238E27FC236}">
                <a16:creationId xmlns:a16="http://schemas.microsoft.com/office/drawing/2014/main" id="{4472A45E-ED95-440B-B891-8F6417CCAABA}"/>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Апликација за праћење пажње возача</a:t>
            </a:r>
          </a:p>
        </p:txBody>
      </p:sp>
    </p:spTree>
    <p:extLst>
      <p:ext uri="{BB962C8B-B14F-4D97-AF65-F5344CB8AC3E}">
        <p14:creationId xmlns:p14="http://schemas.microsoft.com/office/powerpoint/2010/main" val="521726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8CD89-321D-4F43-8684-6EEA866B38C8}"/>
              </a:ext>
            </a:extLst>
          </p:cNvPr>
          <p:cNvSpPr>
            <a:spLocks noGrp="1"/>
          </p:cNvSpPr>
          <p:nvPr>
            <p:ph type="title"/>
          </p:nvPr>
        </p:nvSpPr>
        <p:spPr/>
        <p:txBody>
          <a:bodyPr/>
          <a:lstStyle/>
          <a:p>
            <a:r>
              <a:rPr lang="sr-Cyrl-RS"/>
              <a:t>Решење проблема</a:t>
            </a:r>
          </a:p>
        </p:txBody>
      </p:sp>
      <p:pic>
        <p:nvPicPr>
          <p:cNvPr id="4" name="Picture 3">
            <a:extLst>
              <a:ext uri="{FF2B5EF4-FFF2-40B4-BE49-F238E27FC236}">
                <a16:creationId xmlns:a16="http://schemas.microsoft.com/office/drawing/2014/main" id="{0E09F0D0-80E8-42B2-B26A-95E95262D4F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13915" y="1485900"/>
            <a:ext cx="4916170" cy="3657600"/>
          </a:xfrm>
          <a:prstGeom prst="rect">
            <a:avLst/>
          </a:prstGeom>
          <a:noFill/>
          <a:ln>
            <a:noFill/>
          </a:ln>
        </p:spPr>
      </p:pic>
      <p:sp>
        <p:nvSpPr>
          <p:cNvPr id="6" name="Content Placeholder 2">
            <a:extLst>
              <a:ext uri="{FF2B5EF4-FFF2-40B4-BE49-F238E27FC236}">
                <a16:creationId xmlns:a16="http://schemas.microsoft.com/office/drawing/2014/main" id="{7C44D827-A63A-461C-ABA1-660EF4863956}"/>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Апликација за праћење пажње возача</a:t>
            </a:r>
          </a:p>
        </p:txBody>
      </p:sp>
    </p:spTree>
    <p:extLst>
      <p:ext uri="{BB962C8B-B14F-4D97-AF65-F5344CB8AC3E}">
        <p14:creationId xmlns:p14="http://schemas.microsoft.com/office/powerpoint/2010/main" val="3404147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E02E-7B8B-4246-B9BB-C40783D99572}"/>
              </a:ext>
            </a:extLst>
          </p:cNvPr>
          <p:cNvSpPr>
            <a:spLocks noGrp="1"/>
          </p:cNvSpPr>
          <p:nvPr>
            <p:ph type="title"/>
          </p:nvPr>
        </p:nvSpPr>
        <p:spPr/>
        <p:txBody>
          <a:bodyPr/>
          <a:lstStyle/>
          <a:p>
            <a:r>
              <a:rPr lang="sr-Cyrl-RS" dirty="0"/>
              <a:t>Евалуација</a:t>
            </a:r>
          </a:p>
        </p:txBody>
      </p:sp>
      <p:graphicFrame>
        <p:nvGraphicFramePr>
          <p:cNvPr id="4" name="Content Placeholder 3">
            <a:extLst>
              <a:ext uri="{FF2B5EF4-FFF2-40B4-BE49-F238E27FC236}">
                <a16:creationId xmlns:a16="http://schemas.microsoft.com/office/drawing/2014/main" id="{C6AB3F74-3AAB-4C99-BB33-0A00E9134757}"/>
              </a:ext>
            </a:extLst>
          </p:cNvPr>
          <p:cNvGraphicFramePr>
            <a:graphicFrameLocks noGrp="1"/>
          </p:cNvGraphicFramePr>
          <p:nvPr>
            <p:ph idx="1"/>
            <p:extLst>
              <p:ext uri="{D42A27DB-BD31-4B8C-83A1-F6EECF244321}">
                <p14:modId xmlns:p14="http://schemas.microsoft.com/office/powerpoint/2010/main" val="3697913266"/>
              </p:ext>
            </p:extLst>
          </p:nvPr>
        </p:nvGraphicFramePr>
        <p:xfrm>
          <a:off x="628650" y="1431893"/>
          <a:ext cx="4624994" cy="3185611"/>
        </p:xfrm>
        <a:graphic>
          <a:graphicData uri="http://schemas.openxmlformats.org/drawingml/2006/table">
            <a:tbl>
              <a:tblPr firstRow="1" firstCol="1" bandRow="1">
                <a:tableStyleId>{5C22544A-7EE6-4342-B048-85BDC9FD1C3A}</a:tableStyleId>
              </a:tblPr>
              <a:tblGrid>
                <a:gridCol w="2312497">
                  <a:extLst>
                    <a:ext uri="{9D8B030D-6E8A-4147-A177-3AD203B41FA5}">
                      <a16:colId xmlns:a16="http://schemas.microsoft.com/office/drawing/2014/main" val="3669717309"/>
                    </a:ext>
                  </a:extLst>
                </a:gridCol>
                <a:gridCol w="2312497">
                  <a:extLst>
                    <a:ext uri="{9D8B030D-6E8A-4147-A177-3AD203B41FA5}">
                      <a16:colId xmlns:a16="http://schemas.microsoft.com/office/drawing/2014/main" val="4223844274"/>
                    </a:ext>
                  </a:extLst>
                </a:gridCol>
              </a:tblGrid>
              <a:tr h="0">
                <a:tc>
                  <a:txBody>
                    <a:bodyPr/>
                    <a:lstStyle/>
                    <a:p>
                      <a:pPr marL="0" marR="0" indent="0" algn="ctr">
                        <a:lnSpc>
                          <a:spcPct val="150000"/>
                        </a:lnSpc>
                        <a:spcBef>
                          <a:spcPts val="0"/>
                        </a:spcBef>
                        <a:spcAft>
                          <a:spcPts val="0"/>
                        </a:spcAft>
                      </a:pPr>
                      <a:r>
                        <a:rPr lang="sr-Cyrl-RS" sz="1200">
                          <a:effectLst/>
                        </a:rPr>
                        <a:t>Параметар</a:t>
                      </a:r>
                      <a:endParaRPr lang="sr-Cyrl-R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Тачност </a:t>
                      </a:r>
                      <a:r>
                        <a:rPr lang="en-US" sz="1200">
                          <a:effectLst/>
                        </a:rPr>
                        <a:t>[%]</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11233350"/>
                  </a:ext>
                </a:extLst>
              </a:tr>
              <a:tr h="0">
                <a:tc>
                  <a:txBody>
                    <a:bodyPr/>
                    <a:lstStyle/>
                    <a:p>
                      <a:pPr marL="0" marR="0" indent="0" algn="ctr">
                        <a:lnSpc>
                          <a:spcPct val="150000"/>
                        </a:lnSpc>
                        <a:spcBef>
                          <a:spcPts val="0"/>
                        </a:spcBef>
                        <a:spcAft>
                          <a:spcPts val="0"/>
                        </a:spcAft>
                      </a:pPr>
                      <a:r>
                        <a:rPr lang="en-US" sz="1200" i="1" dirty="0" err="1">
                          <a:effectLst/>
                        </a:rPr>
                        <a:t>noFace</a:t>
                      </a:r>
                      <a:endParaRPr lang="sr-Cyrl-RS" sz="1200" i="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100</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0312391"/>
                  </a:ext>
                </a:extLst>
              </a:tr>
              <a:tr h="0">
                <a:tc>
                  <a:txBody>
                    <a:bodyPr/>
                    <a:lstStyle/>
                    <a:p>
                      <a:pPr marL="0" marR="0" indent="0" algn="ctr">
                        <a:lnSpc>
                          <a:spcPct val="150000"/>
                        </a:lnSpc>
                        <a:spcBef>
                          <a:spcPts val="0"/>
                        </a:spcBef>
                        <a:spcAft>
                          <a:spcPts val="0"/>
                        </a:spcAft>
                      </a:pPr>
                      <a:r>
                        <a:rPr lang="en-US" sz="1200" i="1" dirty="0">
                          <a:effectLst/>
                        </a:rPr>
                        <a:t>Face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91</a:t>
                      </a:r>
                      <a:r>
                        <a:rPr lang="en-US" sz="1200">
                          <a:effectLst/>
                        </a:rPr>
                        <a:t>.19</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77267506"/>
                  </a:ext>
                </a:extLst>
              </a:tr>
              <a:tr h="0">
                <a:tc>
                  <a:txBody>
                    <a:bodyPr/>
                    <a:lstStyle/>
                    <a:p>
                      <a:pPr marL="0" marR="0" indent="0" algn="ctr">
                        <a:lnSpc>
                          <a:spcPct val="150000"/>
                        </a:lnSpc>
                        <a:spcBef>
                          <a:spcPts val="0"/>
                        </a:spcBef>
                        <a:spcAft>
                          <a:spcPts val="0"/>
                        </a:spcAft>
                      </a:pPr>
                      <a:r>
                        <a:rPr lang="en-US" sz="1200" i="1" dirty="0">
                          <a:effectLst/>
                        </a:rPr>
                        <a:t>Face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98</a:t>
                      </a:r>
                      <a:r>
                        <a:rPr lang="en-US" sz="1200">
                          <a:effectLst/>
                        </a:rPr>
                        <a:t>.72</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74883152"/>
                  </a:ext>
                </a:extLst>
              </a:tr>
              <a:tr h="0">
                <a:tc>
                  <a:txBody>
                    <a:bodyPr/>
                    <a:lstStyle/>
                    <a:p>
                      <a:pPr marL="0" marR="0" indent="0" algn="ctr">
                        <a:lnSpc>
                          <a:spcPct val="150000"/>
                        </a:lnSpc>
                        <a:spcBef>
                          <a:spcPts val="0"/>
                        </a:spcBef>
                        <a:spcAft>
                          <a:spcPts val="0"/>
                        </a:spcAft>
                      </a:pPr>
                      <a:r>
                        <a:rPr lang="en-US" sz="1200" i="1" dirty="0">
                          <a:effectLst/>
                        </a:rPr>
                        <a:t>Left eye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73</a:t>
                      </a:r>
                      <a:r>
                        <a:rPr lang="en-US" sz="1200">
                          <a:effectLst/>
                        </a:rPr>
                        <a:t>.64</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3886642"/>
                  </a:ext>
                </a:extLst>
              </a:tr>
              <a:tr h="0">
                <a:tc>
                  <a:txBody>
                    <a:bodyPr/>
                    <a:lstStyle/>
                    <a:p>
                      <a:pPr marL="0" marR="0" indent="0" algn="ctr">
                        <a:lnSpc>
                          <a:spcPct val="150000"/>
                        </a:lnSpc>
                        <a:spcBef>
                          <a:spcPts val="0"/>
                        </a:spcBef>
                        <a:spcAft>
                          <a:spcPts val="0"/>
                        </a:spcAft>
                      </a:pPr>
                      <a:r>
                        <a:rPr lang="en-US" sz="1200" i="1" dirty="0">
                          <a:effectLst/>
                        </a:rPr>
                        <a:t>Left eye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dirty="0">
                          <a:effectLst/>
                        </a:rPr>
                        <a:t>84</a:t>
                      </a:r>
                      <a:r>
                        <a:rPr lang="en-US" sz="1200" dirty="0">
                          <a:effectLst/>
                        </a:rPr>
                        <a:t>.89</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01307099"/>
                  </a:ext>
                </a:extLst>
              </a:tr>
              <a:tr h="0">
                <a:tc>
                  <a:txBody>
                    <a:bodyPr/>
                    <a:lstStyle/>
                    <a:p>
                      <a:pPr marL="0" marR="0" indent="0" algn="ctr">
                        <a:lnSpc>
                          <a:spcPct val="150000"/>
                        </a:lnSpc>
                        <a:spcBef>
                          <a:spcPts val="0"/>
                        </a:spcBef>
                        <a:spcAft>
                          <a:spcPts val="0"/>
                        </a:spcAft>
                      </a:pPr>
                      <a:r>
                        <a:rPr lang="en-US" sz="1200" i="1" dirty="0">
                          <a:effectLst/>
                        </a:rPr>
                        <a:t>Right eye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dirty="0">
                          <a:effectLst/>
                        </a:rPr>
                        <a:t>79</a:t>
                      </a:r>
                      <a:r>
                        <a:rPr lang="en-US" sz="1200" dirty="0">
                          <a:effectLst/>
                        </a:rPr>
                        <a:t>.18</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43346948"/>
                  </a:ext>
                </a:extLst>
              </a:tr>
              <a:tr h="0">
                <a:tc>
                  <a:txBody>
                    <a:bodyPr/>
                    <a:lstStyle/>
                    <a:p>
                      <a:pPr marL="0" marR="0" indent="0" algn="ctr">
                        <a:lnSpc>
                          <a:spcPct val="150000"/>
                        </a:lnSpc>
                        <a:spcBef>
                          <a:spcPts val="0"/>
                        </a:spcBef>
                        <a:spcAft>
                          <a:spcPts val="0"/>
                        </a:spcAft>
                      </a:pPr>
                      <a:r>
                        <a:rPr lang="en-US" sz="1200" i="1" dirty="0">
                          <a:effectLst/>
                        </a:rPr>
                        <a:t>Right eye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85</a:t>
                      </a:r>
                      <a:r>
                        <a:rPr lang="en-US" sz="1200">
                          <a:effectLst/>
                        </a:rPr>
                        <a:t>.80</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42138227"/>
                  </a:ext>
                </a:extLst>
              </a:tr>
              <a:tr h="0">
                <a:tc>
                  <a:txBody>
                    <a:bodyPr/>
                    <a:lstStyle/>
                    <a:p>
                      <a:pPr marL="0" marR="0" indent="0" algn="ctr">
                        <a:lnSpc>
                          <a:spcPct val="150000"/>
                        </a:lnSpc>
                        <a:spcBef>
                          <a:spcPts val="0"/>
                        </a:spcBef>
                        <a:spcAft>
                          <a:spcPts val="0"/>
                        </a:spcAft>
                      </a:pPr>
                      <a:r>
                        <a:rPr lang="en-US" sz="1200" i="1" dirty="0">
                          <a:effectLst/>
                        </a:rPr>
                        <a:t>Left</a:t>
                      </a:r>
                      <a:endParaRPr lang="sr-Cyrl-RS" sz="1200" i="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97</a:t>
                      </a:r>
                      <a:r>
                        <a:rPr lang="en-US" sz="1200">
                          <a:effectLst/>
                        </a:rPr>
                        <a:t>.42</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0433456"/>
                  </a:ext>
                </a:extLst>
              </a:tr>
              <a:tr h="0">
                <a:tc>
                  <a:txBody>
                    <a:bodyPr/>
                    <a:lstStyle/>
                    <a:p>
                      <a:pPr marL="0" marR="0" indent="0" algn="ctr">
                        <a:lnSpc>
                          <a:spcPct val="150000"/>
                        </a:lnSpc>
                        <a:spcBef>
                          <a:spcPts val="0"/>
                        </a:spcBef>
                        <a:spcAft>
                          <a:spcPts val="0"/>
                        </a:spcAft>
                      </a:pPr>
                      <a:r>
                        <a:rPr lang="en-US" sz="1200" i="1" dirty="0">
                          <a:effectLst/>
                        </a:rPr>
                        <a:t>Right</a:t>
                      </a:r>
                      <a:endParaRPr lang="sr-Cyrl-RS" sz="1200" i="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9</a:t>
                      </a:r>
                      <a:r>
                        <a:rPr lang="en-US" sz="1200">
                          <a:effectLst/>
                        </a:rPr>
                        <a:t>5.74</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62034692"/>
                  </a:ext>
                </a:extLst>
              </a:tr>
              <a:tr h="0">
                <a:tc>
                  <a:txBody>
                    <a:bodyPr/>
                    <a:lstStyle/>
                    <a:p>
                      <a:pPr marL="0" marR="0" indent="0" algn="ctr">
                        <a:lnSpc>
                          <a:spcPct val="150000"/>
                        </a:lnSpc>
                        <a:spcBef>
                          <a:spcPts val="0"/>
                        </a:spcBef>
                        <a:spcAft>
                          <a:spcPts val="0"/>
                        </a:spcAft>
                      </a:pPr>
                      <a:r>
                        <a:rPr lang="en-US" sz="1200" i="1" dirty="0">
                          <a:effectLst/>
                        </a:rPr>
                        <a:t>Up</a:t>
                      </a:r>
                      <a:endParaRPr lang="sr-Cyrl-RS" sz="1200" i="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200" dirty="0">
                          <a:effectLst/>
                        </a:rPr>
                        <a:t>100</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80177079"/>
                  </a:ext>
                </a:extLst>
              </a:tr>
              <a:tr h="0">
                <a:tc>
                  <a:txBody>
                    <a:bodyPr/>
                    <a:lstStyle/>
                    <a:p>
                      <a:pPr marL="0" marR="0" indent="0" algn="ctr">
                        <a:lnSpc>
                          <a:spcPct val="150000"/>
                        </a:lnSpc>
                        <a:spcBef>
                          <a:spcPts val="0"/>
                        </a:spcBef>
                        <a:spcAft>
                          <a:spcPts val="0"/>
                        </a:spcAft>
                      </a:pPr>
                      <a:r>
                        <a:rPr lang="en-US" sz="1200" i="1" dirty="0">
                          <a:effectLst/>
                        </a:rPr>
                        <a:t>Down</a:t>
                      </a:r>
                      <a:endParaRPr lang="sr-Cyrl-RS" sz="1200" i="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200">
                          <a:effectLst/>
                        </a:rPr>
                        <a:t>100</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81145633"/>
                  </a:ext>
                </a:extLst>
              </a:tr>
              <a:tr h="0">
                <a:tc>
                  <a:txBody>
                    <a:bodyPr/>
                    <a:lstStyle/>
                    <a:p>
                      <a:pPr marL="0" marR="0" indent="0" algn="ctr">
                        <a:lnSpc>
                          <a:spcPct val="150000"/>
                        </a:lnSpc>
                        <a:spcBef>
                          <a:spcPts val="0"/>
                        </a:spcBef>
                        <a:spcAft>
                          <a:spcPts val="0"/>
                        </a:spcAft>
                      </a:pPr>
                      <a:r>
                        <a:rPr lang="en-US" sz="1200" i="1" dirty="0">
                          <a:effectLst/>
                        </a:rPr>
                        <a:t>Face width</a:t>
                      </a:r>
                      <a:endParaRPr lang="sr-Cyrl-RS" sz="1200" i="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dirty="0">
                          <a:effectLst/>
                        </a:rPr>
                        <a:t>8</a:t>
                      </a:r>
                      <a:r>
                        <a:rPr lang="en-US" sz="1200" dirty="0">
                          <a:effectLst/>
                        </a:rPr>
                        <a:t>2.98</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84217105"/>
                  </a:ext>
                </a:extLst>
              </a:tr>
            </a:tbl>
          </a:graphicData>
        </a:graphic>
      </p:graphicFrame>
      <p:sp>
        <p:nvSpPr>
          <p:cNvPr id="6" name="Content Placeholder 2">
            <a:extLst>
              <a:ext uri="{FF2B5EF4-FFF2-40B4-BE49-F238E27FC236}">
                <a16:creationId xmlns:a16="http://schemas.microsoft.com/office/drawing/2014/main" id="{C76223F0-6FFD-4DBB-AE15-681D4C579A84}"/>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Први модел</a:t>
            </a:r>
          </a:p>
        </p:txBody>
      </p:sp>
      <p:sp>
        <p:nvSpPr>
          <p:cNvPr id="7" name="Content Placeholder 2">
            <a:extLst>
              <a:ext uri="{FF2B5EF4-FFF2-40B4-BE49-F238E27FC236}">
                <a16:creationId xmlns:a16="http://schemas.microsoft.com/office/drawing/2014/main" id="{771FADF2-E6E7-4501-96B3-0A1CE816FC60}"/>
              </a:ext>
            </a:extLst>
          </p:cNvPr>
          <p:cNvSpPr txBox="1">
            <a:spLocks/>
          </p:cNvSpPr>
          <p:nvPr/>
        </p:nvSpPr>
        <p:spPr>
          <a:xfrm>
            <a:off x="5333654" y="1454348"/>
            <a:ext cx="3693968" cy="1947559"/>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Тачност </a:t>
            </a:r>
            <a:r>
              <a:rPr lang="sr-Cyrl-RS" dirty="0" err="1"/>
              <a:t>валидације</a:t>
            </a:r>
            <a:r>
              <a:rPr lang="sr-Cyrl-RS" dirty="0"/>
              <a:t> 0.8949</a:t>
            </a:r>
          </a:p>
        </p:txBody>
      </p:sp>
    </p:spTree>
    <p:extLst>
      <p:ext uri="{BB962C8B-B14F-4D97-AF65-F5344CB8AC3E}">
        <p14:creationId xmlns:p14="http://schemas.microsoft.com/office/powerpoint/2010/main" val="3503376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E02E-7B8B-4246-B9BB-C40783D99572}"/>
              </a:ext>
            </a:extLst>
          </p:cNvPr>
          <p:cNvSpPr>
            <a:spLocks noGrp="1"/>
          </p:cNvSpPr>
          <p:nvPr>
            <p:ph type="title"/>
          </p:nvPr>
        </p:nvSpPr>
        <p:spPr/>
        <p:txBody>
          <a:bodyPr/>
          <a:lstStyle/>
          <a:p>
            <a:r>
              <a:rPr lang="sr-Cyrl-RS" dirty="0"/>
              <a:t>Евалуација</a:t>
            </a:r>
          </a:p>
        </p:txBody>
      </p:sp>
      <p:sp>
        <p:nvSpPr>
          <p:cNvPr id="6" name="Content Placeholder 2">
            <a:extLst>
              <a:ext uri="{FF2B5EF4-FFF2-40B4-BE49-F238E27FC236}">
                <a16:creationId xmlns:a16="http://schemas.microsoft.com/office/drawing/2014/main" id="{C76223F0-6FFD-4DBB-AE15-681D4C579A84}"/>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Други модел</a:t>
            </a:r>
          </a:p>
        </p:txBody>
      </p:sp>
      <p:sp>
        <p:nvSpPr>
          <p:cNvPr id="7" name="Content Placeholder 2">
            <a:extLst>
              <a:ext uri="{FF2B5EF4-FFF2-40B4-BE49-F238E27FC236}">
                <a16:creationId xmlns:a16="http://schemas.microsoft.com/office/drawing/2014/main" id="{771FADF2-E6E7-4501-96B3-0A1CE816FC60}"/>
              </a:ext>
            </a:extLst>
          </p:cNvPr>
          <p:cNvSpPr txBox="1">
            <a:spLocks/>
          </p:cNvSpPr>
          <p:nvPr/>
        </p:nvSpPr>
        <p:spPr>
          <a:xfrm>
            <a:off x="5333654" y="1454348"/>
            <a:ext cx="3693968" cy="1947559"/>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Тачност </a:t>
            </a:r>
            <a:r>
              <a:rPr lang="sr-Cyrl-RS" dirty="0" err="1"/>
              <a:t>валидације</a:t>
            </a:r>
            <a:r>
              <a:rPr lang="sr-Cyrl-RS" dirty="0"/>
              <a:t> 0.80759</a:t>
            </a:r>
          </a:p>
        </p:txBody>
      </p:sp>
      <p:graphicFrame>
        <p:nvGraphicFramePr>
          <p:cNvPr id="8" name="Table 7">
            <a:extLst>
              <a:ext uri="{FF2B5EF4-FFF2-40B4-BE49-F238E27FC236}">
                <a16:creationId xmlns:a16="http://schemas.microsoft.com/office/drawing/2014/main" id="{D1DBF249-4640-48C8-BFDC-F9D86CEBBDF6}"/>
              </a:ext>
            </a:extLst>
          </p:cNvPr>
          <p:cNvGraphicFramePr>
            <a:graphicFrameLocks noGrp="1"/>
          </p:cNvGraphicFramePr>
          <p:nvPr>
            <p:extLst>
              <p:ext uri="{D42A27DB-BD31-4B8C-83A1-F6EECF244321}">
                <p14:modId xmlns:p14="http://schemas.microsoft.com/office/powerpoint/2010/main" val="440588345"/>
              </p:ext>
            </p:extLst>
          </p:nvPr>
        </p:nvGraphicFramePr>
        <p:xfrm>
          <a:off x="659644" y="1357091"/>
          <a:ext cx="4674010" cy="3349697"/>
        </p:xfrm>
        <a:graphic>
          <a:graphicData uri="http://schemas.openxmlformats.org/drawingml/2006/table">
            <a:tbl>
              <a:tblPr firstRow="1" firstCol="1" bandRow="1">
                <a:tableStyleId>{5C22544A-7EE6-4342-B048-85BDC9FD1C3A}</a:tableStyleId>
              </a:tblPr>
              <a:tblGrid>
                <a:gridCol w="2337005">
                  <a:extLst>
                    <a:ext uri="{9D8B030D-6E8A-4147-A177-3AD203B41FA5}">
                      <a16:colId xmlns:a16="http://schemas.microsoft.com/office/drawing/2014/main" val="2152574137"/>
                    </a:ext>
                  </a:extLst>
                </a:gridCol>
                <a:gridCol w="2337005">
                  <a:extLst>
                    <a:ext uri="{9D8B030D-6E8A-4147-A177-3AD203B41FA5}">
                      <a16:colId xmlns:a16="http://schemas.microsoft.com/office/drawing/2014/main" val="488726835"/>
                    </a:ext>
                  </a:extLst>
                </a:gridCol>
              </a:tblGrid>
              <a:tr h="191901">
                <a:tc>
                  <a:txBody>
                    <a:bodyPr/>
                    <a:lstStyle/>
                    <a:p>
                      <a:pPr marL="0" marR="0" indent="0" algn="ctr">
                        <a:lnSpc>
                          <a:spcPct val="115000"/>
                        </a:lnSpc>
                        <a:spcBef>
                          <a:spcPts val="0"/>
                        </a:spcBef>
                        <a:spcAft>
                          <a:spcPts val="1000"/>
                        </a:spcAft>
                      </a:pPr>
                      <a:r>
                        <a:rPr lang="sr-Cyrl-RS" sz="1200">
                          <a:effectLst/>
                        </a:rPr>
                        <a:t>Параметар</a:t>
                      </a:r>
                      <a:endParaRPr lang="sr-Cyrl-RS" sz="120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Тачност </a:t>
                      </a:r>
                      <a:r>
                        <a:rPr lang="en-US" sz="1200">
                          <a:effectLst/>
                        </a:rPr>
                        <a:t>[%]</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2230356559"/>
                  </a:ext>
                </a:extLst>
              </a:tr>
              <a:tr h="191901">
                <a:tc>
                  <a:txBody>
                    <a:bodyPr/>
                    <a:lstStyle/>
                    <a:p>
                      <a:pPr marL="0" marR="0" indent="0" algn="ctr">
                        <a:lnSpc>
                          <a:spcPct val="115000"/>
                        </a:lnSpc>
                        <a:spcBef>
                          <a:spcPts val="0"/>
                        </a:spcBef>
                        <a:spcAft>
                          <a:spcPts val="1000"/>
                        </a:spcAft>
                      </a:pPr>
                      <a:r>
                        <a:rPr lang="en-US" sz="1200" i="1" dirty="0" err="1">
                          <a:effectLst/>
                        </a:rPr>
                        <a:t>noLeftEye</a:t>
                      </a:r>
                      <a:endParaRPr lang="sr-Cyrl-RS" sz="1200" i="1"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98.82</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2424397351"/>
                  </a:ext>
                </a:extLst>
              </a:tr>
              <a:tr h="191901">
                <a:tc>
                  <a:txBody>
                    <a:bodyPr/>
                    <a:lstStyle/>
                    <a:p>
                      <a:pPr marL="0" marR="0" indent="0" algn="ctr">
                        <a:lnSpc>
                          <a:spcPct val="115000"/>
                        </a:lnSpc>
                        <a:spcBef>
                          <a:spcPts val="0"/>
                        </a:spcBef>
                        <a:spcAft>
                          <a:spcPts val="1000"/>
                        </a:spcAft>
                      </a:pPr>
                      <a:r>
                        <a:rPr lang="en-US" sz="1200" i="1" dirty="0" err="1">
                          <a:effectLst/>
                        </a:rPr>
                        <a:t>noRighEye</a:t>
                      </a:r>
                      <a:endParaRPr lang="sr-Cyrl-RS" sz="1200" i="1"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98.82</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2195608592"/>
                  </a:ext>
                </a:extLst>
              </a:tr>
              <a:tr h="191901">
                <a:tc>
                  <a:txBody>
                    <a:bodyPr/>
                    <a:lstStyle/>
                    <a:p>
                      <a:pPr marL="0" marR="0" indent="0" algn="ctr">
                        <a:lnSpc>
                          <a:spcPct val="115000"/>
                        </a:lnSpc>
                        <a:spcBef>
                          <a:spcPts val="0"/>
                        </a:spcBef>
                        <a:spcAft>
                          <a:spcPts val="1000"/>
                        </a:spcAft>
                      </a:pPr>
                      <a:r>
                        <a:rPr lang="en-US" sz="1200" i="1" dirty="0">
                          <a:effectLst/>
                        </a:rPr>
                        <a:t>Left Eye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52.35</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3468577467"/>
                  </a:ext>
                </a:extLst>
              </a:tr>
              <a:tr h="191901">
                <a:tc>
                  <a:txBody>
                    <a:bodyPr/>
                    <a:lstStyle/>
                    <a:p>
                      <a:pPr marL="0" marR="0" indent="0" algn="ctr">
                        <a:lnSpc>
                          <a:spcPct val="115000"/>
                        </a:lnSpc>
                        <a:spcBef>
                          <a:spcPts val="0"/>
                        </a:spcBef>
                        <a:spcAft>
                          <a:spcPts val="1000"/>
                        </a:spcAft>
                      </a:pPr>
                      <a:r>
                        <a:rPr lang="en-US" sz="1200" i="1" dirty="0">
                          <a:effectLst/>
                        </a:rPr>
                        <a:t>Left Eye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80.59</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1949880506"/>
                  </a:ext>
                </a:extLst>
              </a:tr>
              <a:tr h="191901">
                <a:tc>
                  <a:txBody>
                    <a:bodyPr/>
                    <a:lstStyle/>
                    <a:p>
                      <a:pPr marL="0" marR="0" indent="0" algn="ctr">
                        <a:lnSpc>
                          <a:spcPct val="115000"/>
                        </a:lnSpc>
                        <a:spcBef>
                          <a:spcPts val="0"/>
                        </a:spcBef>
                        <a:spcAft>
                          <a:spcPts val="1000"/>
                        </a:spcAft>
                      </a:pPr>
                      <a:r>
                        <a:rPr lang="en-US" sz="1200" i="1" dirty="0">
                          <a:effectLst/>
                        </a:rPr>
                        <a:t>Right Eye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69.41</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1451653113"/>
                  </a:ext>
                </a:extLst>
              </a:tr>
              <a:tr h="191901">
                <a:tc>
                  <a:txBody>
                    <a:bodyPr/>
                    <a:lstStyle/>
                    <a:p>
                      <a:pPr marL="0" marR="0" indent="0" algn="ctr">
                        <a:lnSpc>
                          <a:spcPct val="115000"/>
                        </a:lnSpc>
                        <a:spcBef>
                          <a:spcPts val="0"/>
                        </a:spcBef>
                        <a:spcAft>
                          <a:spcPts val="1000"/>
                        </a:spcAft>
                      </a:pPr>
                      <a:r>
                        <a:rPr lang="en-US" sz="1200" i="1" dirty="0">
                          <a:effectLst/>
                        </a:rPr>
                        <a:t>Right Eye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77.35</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3212797777"/>
                  </a:ext>
                </a:extLst>
              </a:tr>
              <a:tr h="191901">
                <a:tc>
                  <a:txBody>
                    <a:bodyPr/>
                    <a:lstStyle/>
                    <a:p>
                      <a:pPr marL="0" marR="0" indent="0" algn="ctr">
                        <a:lnSpc>
                          <a:spcPct val="115000"/>
                        </a:lnSpc>
                        <a:spcBef>
                          <a:spcPts val="0"/>
                        </a:spcBef>
                        <a:spcAft>
                          <a:spcPts val="1000"/>
                        </a:spcAft>
                      </a:pPr>
                      <a:r>
                        <a:rPr lang="en-US" sz="1200" i="1" dirty="0">
                          <a:effectLst/>
                        </a:rPr>
                        <a:t>Nose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70.59</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261964561"/>
                  </a:ext>
                </a:extLst>
              </a:tr>
              <a:tr h="191901">
                <a:tc>
                  <a:txBody>
                    <a:bodyPr/>
                    <a:lstStyle/>
                    <a:p>
                      <a:pPr marL="0" marR="0" indent="0" algn="ctr">
                        <a:lnSpc>
                          <a:spcPct val="115000"/>
                        </a:lnSpc>
                        <a:spcBef>
                          <a:spcPts val="0"/>
                        </a:spcBef>
                        <a:spcAft>
                          <a:spcPts val="1000"/>
                        </a:spcAft>
                      </a:pPr>
                      <a:r>
                        <a:rPr lang="en-US" sz="1200" i="1" dirty="0">
                          <a:effectLst/>
                        </a:rPr>
                        <a:t>Nose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78.53</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3119547274"/>
                  </a:ext>
                </a:extLst>
              </a:tr>
              <a:tr h="191901">
                <a:tc>
                  <a:txBody>
                    <a:bodyPr/>
                    <a:lstStyle/>
                    <a:p>
                      <a:pPr marL="0" marR="0" indent="0" algn="ctr">
                        <a:lnSpc>
                          <a:spcPct val="115000"/>
                        </a:lnSpc>
                        <a:spcBef>
                          <a:spcPts val="0"/>
                        </a:spcBef>
                        <a:spcAft>
                          <a:spcPts val="1000"/>
                        </a:spcAft>
                      </a:pPr>
                      <a:r>
                        <a:rPr lang="en-US" sz="1200" i="1" dirty="0">
                          <a:effectLst/>
                        </a:rPr>
                        <a:t>Mouth up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79.71</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95699076"/>
                  </a:ext>
                </a:extLst>
              </a:tr>
              <a:tr h="191901">
                <a:tc>
                  <a:txBody>
                    <a:bodyPr/>
                    <a:lstStyle/>
                    <a:p>
                      <a:pPr marL="0" marR="0" indent="0" algn="ctr">
                        <a:lnSpc>
                          <a:spcPct val="115000"/>
                        </a:lnSpc>
                        <a:spcBef>
                          <a:spcPts val="0"/>
                        </a:spcBef>
                        <a:spcAft>
                          <a:spcPts val="1000"/>
                        </a:spcAft>
                      </a:pPr>
                      <a:r>
                        <a:rPr lang="en-US" sz="1200" i="1" dirty="0">
                          <a:effectLst/>
                        </a:rPr>
                        <a:t>Mouth up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74.12</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803128142"/>
                  </a:ext>
                </a:extLst>
              </a:tr>
              <a:tr h="191901">
                <a:tc>
                  <a:txBody>
                    <a:bodyPr/>
                    <a:lstStyle/>
                    <a:p>
                      <a:pPr marL="0" marR="0" indent="0" algn="ctr">
                        <a:lnSpc>
                          <a:spcPct val="115000"/>
                        </a:lnSpc>
                        <a:spcBef>
                          <a:spcPts val="0"/>
                        </a:spcBef>
                        <a:spcAft>
                          <a:spcPts val="1000"/>
                        </a:spcAft>
                      </a:pPr>
                      <a:r>
                        <a:rPr lang="en-US" sz="1200" i="1" dirty="0">
                          <a:effectLst/>
                        </a:rPr>
                        <a:t>Mouth down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70.00</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3778484474"/>
                  </a:ext>
                </a:extLst>
              </a:tr>
              <a:tr h="191901">
                <a:tc>
                  <a:txBody>
                    <a:bodyPr/>
                    <a:lstStyle/>
                    <a:p>
                      <a:pPr marL="0" marR="0" indent="0" algn="ctr">
                        <a:lnSpc>
                          <a:spcPct val="115000"/>
                        </a:lnSpc>
                        <a:spcBef>
                          <a:spcPts val="0"/>
                        </a:spcBef>
                        <a:spcAft>
                          <a:spcPts val="1000"/>
                        </a:spcAft>
                      </a:pPr>
                      <a:r>
                        <a:rPr lang="en-US" sz="1200" i="1" dirty="0">
                          <a:effectLst/>
                        </a:rPr>
                        <a:t>Mouth down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59.12</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1826739022"/>
                  </a:ext>
                </a:extLst>
              </a:tr>
              <a:tr h="191901">
                <a:tc>
                  <a:txBody>
                    <a:bodyPr/>
                    <a:lstStyle/>
                    <a:p>
                      <a:pPr marL="0" marR="0" indent="0" algn="ctr">
                        <a:lnSpc>
                          <a:spcPct val="115000"/>
                        </a:lnSpc>
                        <a:spcBef>
                          <a:spcPts val="0"/>
                        </a:spcBef>
                        <a:spcAft>
                          <a:spcPts val="1000"/>
                        </a:spcAft>
                      </a:pPr>
                      <a:r>
                        <a:rPr lang="en-US" sz="1200" i="1" dirty="0">
                          <a:effectLst/>
                        </a:rPr>
                        <a:t>Left</a:t>
                      </a:r>
                      <a:endParaRPr lang="sr-Cyrl-RS" sz="1200" i="1"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94.41</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3397767784"/>
                  </a:ext>
                </a:extLst>
              </a:tr>
              <a:tr h="191901">
                <a:tc>
                  <a:txBody>
                    <a:bodyPr/>
                    <a:lstStyle/>
                    <a:p>
                      <a:pPr marL="0" marR="0" indent="0" algn="ctr">
                        <a:lnSpc>
                          <a:spcPct val="115000"/>
                        </a:lnSpc>
                        <a:spcBef>
                          <a:spcPts val="0"/>
                        </a:spcBef>
                        <a:spcAft>
                          <a:spcPts val="1000"/>
                        </a:spcAft>
                      </a:pPr>
                      <a:r>
                        <a:rPr lang="en-US" sz="1200" i="1" dirty="0">
                          <a:effectLst/>
                        </a:rPr>
                        <a:t>Right</a:t>
                      </a:r>
                      <a:endParaRPr lang="sr-Cyrl-RS" sz="1200" i="1"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96.47</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2539480224"/>
                  </a:ext>
                </a:extLst>
              </a:tr>
              <a:tr h="191901">
                <a:tc>
                  <a:txBody>
                    <a:bodyPr/>
                    <a:lstStyle/>
                    <a:p>
                      <a:pPr marL="0" marR="0" indent="0" algn="ctr">
                        <a:lnSpc>
                          <a:spcPct val="115000"/>
                        </a:lnSpc>
                        <a:spcBef>
                          <a:spcPts val="0"/>
                        </a:spcBef>
                        <a:spcAft>
                          <a:spcPts val="1000"/>
                        </a:spcAft>
                      </a:pPr>
                      <a:r>
                        <a:rPr lang="en-US" sz="1200" i="1" dirty="0">
                          <a:effectLst/>
                        </a:rPr>
                        <a:t>Up</a:t>
                      </a:r>
                      <a:endParaRPr lang="sr-Cyrl-RS" sz="1200" i="1"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100</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1722872478"/>
                  </a:ext>
                </a:extLst>
              </a:tr>
              <a:tr h="191901">
                <a:tc>
                  <a:txBody>
                    <a:bodyPr/>
                    <a:lstStyle/>
                    <a:p>
                      <a:pPr marL="0" marR="0" indent="0" algn="ctr">
                        <a:lnSpc>
                          <a:spcPct val="115000"/>
                        </a:lnSpc>
                        <a:spcBef>
                          <a:spcPts val="0"/>
                        </a:spcBef>
                        <a:spcAft>
                          <a:spcPts val="1000"/>
                        </a:spcAft>
                      </a:pPr>
                      <a:r>
                        <a:rPr lang="en-US" sz="1200" i="1" dirty="0">
                          <a:effectLst/>
                        </a:rPr>
                        <a:t>Down</a:t>
                      </a:r>
                      <a:endParaRPr lang="sr-Cyrl-RS" sz="1200" i="1"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dirty="0">
                          <a:effectLst/>
                        </a:rPr>
                        <a:t>99.12</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2156939098"/>
                  </a:ext>
                </a:extLst>
              </a:tr>
            </a:tbl>
          </a:graphicData>
        </a:graphic>
      </p:graphicFrame>
    </p:spTree>
    <p:extLst>
      <p:ext uri="{BB962C8B-B14F-4D97-AF65-F5344CB8AC3E}">
        <p14:creationId xmlns:p14="http://schemas.microsoft.com/office/powerpoint/2010/main" val="3165420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E02E-7B8B-4246-B9BB-C40783D99572}"/>
              </a:ext>
            </a:extLst>
          </p:cNvPr>
          <p:cNvSpPr>
            <a:spLocks noGrp="1"/>
          </p:cNvSpPr>
          <p:nvPr>
            <p:ph type="title"/>
          </p:nvPr>
        </p:nvSpPr>
        <p:spPr/>
        <p:txBody>
          <a:bodyPr/>
          <a:lstStyle/>
          <a:p>
            <a:r>
              <a:rPr lang="sr-Cyrl-RS" dirty="0"/>
              <a:t>Евалуација</a:t>
            </a:r>
          </a:p>
        </p:txBody>
      </p:sp>
      <p:sp>
        <p:nvSpPr>
          <p:cNvPr id="6" name="Content Placeholder 2">
            <a:extLst>
              <a:ext uri="{FF2B5EF4-FFF2-40B4-BE49-F238E27FC236}">
                <a16:creationId xmlns:a16="http://schemas.microsoft.com/office/drawing/2014/main" id="{C76223F0-6FFD-4DBB-AE15-681D4C579A84}"/>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Трећи модел</a:t>
            </a:r>
          </a:p>
        </p:txBody>
      </p:sp>
      <p:sp>
        <p:nvSpPr>
          <p:cNvPr id="7" name="Content Placeholder 2">
            <a:extLst>
              <a:ext uri="{FF2B5EF4-FFF2-40B4-BE49-F238E27FC236}">
                <a16:creationId xmlns:a16="http://schemas.microsoft.com/office/drawing/2014/main" id="{771FADF2-E6E7-4501-96B3-0A1CE816FC60}"/>
              </a:ext>
            </a:extLst>
          </p:cNvPr>
          <p:cNvSpPr txBox="1">
            <a:spLocks/>
          </p:cNvSpPr>
          <p:nvPr/>
        </p:nvSpPr>
        <p:spPr>
          <a:xfrm>
            <a:off x="5333654" y="1454348"/>
            <a:ext cx="3693968" cy="1947559"/>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Тачност </a:t>
            </a:r>
            <a:r>
              <a:rPr lang="sr-Cyrl-RS" dirty="0" err="1"/>
              <a:t>валидације</a:t>
            </a:r>
            <a:r>
              <a:rPr lang="sr-Cyrl-RS" dirty="0"/>
              <a:t> 0.86426</a:t>
            </a:r>
          </a:p>
        </p:txBody>
      </p:sp>
      <p:graphicFrame>
        <p:nvGraphicFramePr>
          <p:cNvPr id="3" name="Table 2">
            <a:extLst>
              <a:ext uri="{FF2B5EF4-FFF2-40B4-BE49-F238E27FC236}">
                <a16:creationId xmlns:a16="http://schemas.microsoft.com/office/drawing/2014/main" id="{BF754E8A-CCBC-4A4A-825A-0FF923A3EBDB}"/>
              </a:ext>
            </a:extLst>
          </p:cNvPr>
          <p:cNvGraphicFramePr>
            <a:graphicFrameLocks noGrp="1"/>
          </p:cNvGraphicFramePr>
          <p:nvPr>
            <p:extLst>
              <p:ext uri="{D42A27DB-BD31-4B8C-83A1-F6EECF244321}">
                <p14:modId xmlns:p14="http://schemas.microsoft.com/office/powerpoint/2010/main" val="2056856969"/>
              </p:ext>
            </p:extLst>
          </p:nvPr>
        </p:nvGraphicFramePr>
        <p:xfrm>
          <a:off x="504825" y="1561210"/>
          <a:ext cx="4828830" cy="3266448"/>
        </p:xfrm>
        <a:graphic>
          <a:graphicData uri="http://schemas.openxmlformats.org/drawingml/2006/table">
            <a:tbl>
              <a:tblPr firstRow="1" firstCol="1" bandRow="1">
                <a:tableStyleId>{5C22544A-7EE6-4342-B048-85BDC9FD1C3A}</a:tableStyleId>
              </a:tblPr>
              <a:tblGrid>
                <a:gridCol w="2414415">
                  <a:extLst>
                    <a:ext uri="{9D8B030D-6E8A-4147-A177-3AD203B41FA5}">
                      <a16:colId xmlns:a16="http://schemas.microsoft.com/office/drawing/2014/main" val="2559571022"/>
                    </a:ext>
                  </a:extLst>
                </a:gridCol>
                <a:gridCol w="2414415">
                  <a:extLst>
                    <a:ext uri="{9D8B030D-6E8A-4147-A177-3AD203B41FA5}">
                      <a16:colId xmlns:a16="http://schemas.microsoft.com/office/drawing/2014/main" val="678895873"/>
                    </a:ext>
                  </a:extLst>
                </a:gridCol>
              </a:tblGrid>
              <a:tr h="203894">
                <a:tc>
                  <a:txBody>
                    <a:bodyPr/>
                    <a:lstStyle/>
                    <a:p>
                      <a:pPr marL="0" marR="0" indent="0" algn="ctr">
                        <a:lnSpc>
                          <a:spcPct val="150000"/>
                        </a:lnSpc>
                        <a:spcBef>
                          <a:spcPts val="0"/>
                        </a:spcBef>
                        <a:spcAft>
                          <a:spcPts val="0"/>
                        </a:spcAft>
                      </a:pPr>
                      <a:r>
                        <a:rPr lang="sr-Cyrl-RS" sz="1000" dirty="0">
                          <a:effectLst/>
                        </a:rPr>
                        <a:t>Параметар</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sr-Cyrl-RS" sz="1000">
                          <a:effectLst/>
                        </a:rPr>
                        <a:t>Тачност </a:t>
                      </a:r>
                      <a:r>
                        <a:rPr lang="en-US" sz="1000">
                          <a:effectLst/>
                        </a:rPr>
                        <a:t>[%]</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335105428"/>
                  </a:ext>
                </a:extLst>
              </a:tr>
              <a:tr h="203894">
                <a:tc>
                  <a:txBody>
                    <a:bodyPr/>
                    <a:lstStyle/>
                    <a:p>
                      <a:pPr marL="0" marR="0" indent="0" algn="ctr">
                        <a:lnSpc>
                          <a:spcPct val="150000"/>
                        </a:lnSpc>
                        <a:spcBef>
                          <a:spcPts val="0"/>
                        </a:spcBef>
                        <a:spcAft>
                          <a:spcPts val="0"/>
                        </a:spcAft>
                      </a:pPr>
                      <a:r>
                        <a:rPr lang="en-US" sz="1000" i="1" dirty="0" err="1">
                          <a:effectLst/>
                        </a:rPr>
                        <a:t>eyeClosed</a:t>
                      </a:r>
                      <a:endParaRPr lang="sr-Cyrl-RS" sz="1000" i="1"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sr-Cyrl-RS" sz="1000">
                          <a:effectLst/>
                        </a:rPr>
                        <a:t>92.26</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174802111"/>
                  </a:ext>
                </a:extLst>
              </a:tr>
              <a:tr h="203894">
                <a:tc>
                  <a:txBody>
                    <a:bodyPr/>
                    <a:lstStyle/>
                    <a:p>
                      <a:pPr marL="0" marR="0" indent="0" algn="ctr">
                        <a:lnSpc>
                          <a:spcPct val="150000"/>
                        </a:lnSpc>
                        <a:spcBef>
                          <a:spcPts val="0"/>
                        </a:spcBef>
                        <a:spcAft>
                          <a:spcPts val="0"/>
                        </a:spcAft>
                      </a:pPr>
                      <a:r>
                        <a:rPr lang="en-US" sz="1000" i="1" dirty="0">
                          <a:effectLst/>
                        </a:rPr>
                        <a:t>Center up x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a:effectLst/>
                        </a:rPr>
                        <a:t>61.01</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1454017365"/>
                  </a:ext>
                </a:extLst>
              </a:tr>
              <a:tr h="203894">
                <a:tc>
                  <a:txBody>
                    <a:bodyPr/>
                    <a:lstStyle/>
                    <a:p>
                      <a:pPr marL="0" marR="0" indent="0" algn="ctr">
                        <a:lnSpc>
                          <a:spcPct val="150000"/>
                        </a:lnSpc>
                        <a:spcBef>
                          <a:spcPts val="0"/>
                        </a:spcBef>
                        <a:spcAft>
                          <a:spcPts val="0"/>
                        </a:spcAft>
                      </a:pPr>
                      <a:r>
                        <a:rPr lang="en-US" sz="1000" i="1" dirty="0">
                          <a:effectLst/>
                        </a:rPr>
                        <a:t>Center up y</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a:effectLst/>
                        </a:rPr>
                        <a:t>70.54</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2642291432"/>
                  </a:ext>
                </a:extLst>
              </a:tr>
              <a:tr h="203894">
                <a:tc>
                  <a:txBody>
                    <a:bodyPr/>
                    <a:lstStyle/>
                    <a:p>
                      <a:pPr marL="0" marR="0" indent="0" algn="ctr">
                        <a:lnSpc>
                          <a:spcPct val="150000"/>
                        </a:lnSpc>
                        <a:spcBef>
                          <a:spcPts val="0"/>
                        </a:spcBef>
                        <a:spcAft>
                          <a:spcPts val="0"/>
                        </a:spcAft>
                      </a:pPr>
                      <a:r>
                        <a:rPr lang="en-US" sz="1000" i="1" dirty="0">
                          <a:effectLst/>
                        </a:rPr>
                        <a:t>Center x</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a:effectLst/>
                        </a:rPr>
                        <a:t>65.67</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4188644862"/>
                  </a:ext>
                </a:extLst>
              </a:tr>
              <a:tr h="203894">
                <a:tc>
                  <a:txBody>
                    <a:bodyPr/>
                    <a:lstStyle/>
                    <a:p>
                      <a:pPr marL="0" marR="0" indent="0" algn="ctr">
                        <a:lnSpc>
                          <a:spcPct val="150000"/>
                        </a:lnSpc>
                        <a:spcBef>
                          <a:spcPts val="0"/>
                        </a:spcBef>
                        <a:spcAft>
                          <a:spcPts val="0"/>
                        </a:spcAft>
                      </a:pPr>
                      <a:r>
                        <a:rPr lang="en-US" sz="1000" i="1" dirty="0">
                          <a:effectLst/>
                        </a:rPr>
                        <a:t>Center y</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a:effectLst/>
                        </a:rPr>
                        <a:t>77.08</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512449527"/>
                  </a:ext>
                </a:extLst>
              </a:tr>
              <a:tr h="203894">
                <a:tc>
                  <a:txBody>
                    <a:bodyPr/>
                    <a:lstStyle/>
                    <a:p>
                      <a:pPr marL="0" marR="0" indent="0" algn="ctr">
                        <a:lnSpc>
                          <a:spcPct val="150000"/>
                        </a:lnSpc>
                        <a:spcBef>
                          <a:spcPts val="0"/>
                        </a:spcBef>
                        <a:spcAft>
                          <a:spcPts val="0"/>
                        </a:spcAft>
                      </a:pPr>
                      <a:r>
                        <a:rPr lang="en-US" sz="1000" i="1" dirty="0">
                          <a:effectLst/>
                        </a:rPr>
                        <a:t>Center down x</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a:effectLst/>
                        </a:rPr>
                        <a:t>55.36</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425733919"/>
                  </a:ext>
                </a:extLst>
              </a:tr>
              <a:tr h="203894">
                <a:tc>
                  <a:txBody>
                    <a:bodyPr/>
                    <a:lstStyle/>
                    <a:p>
                      <a:pPr marL="0" marR="0" indent="0" algn="ctr">
                        <a:lnSpc>
                          <a:spcPct val="150000"/>
                        </a:lnSpc>
                        <a:spcBef>
                          <a:spcPts val="0"/>
                        </a:spcBef>
                        <a:spcAft>
                          <a:spcPts val="0"/>
                        </a:spcAft>
                      </a:pPr>
                      <a:r>
                        <a:rPr lang="en-US" sz="1000" i="1" dirty="0">
                          <a:effectLst/>
                        </a:rPr>
                        <a:t>Center down y</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a:effectLst/>
                        </a:rPr>
                        <a:t>76.95</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171256299"/>
                  </a:ext>
                </a:extLst>
              </a:tr>
              <a:tr h="203894">
                <a:tc>
                  <a:txBody>
                    <a:bodyPr/>
                    <a:lstStyle/>
                    <a:p>
                      <a:pPr marL="0" marR="0" indent="0" algn="ctr">
                        <a:lnSpc>
                          <a:spcPct val="150000"/>
                        </a:lnSpc>
                        <a:spcBef>
                          <a:spcPts val="0"/>
                        </a:spcBef>
                        <a:spcAft>
                          <a:spcPts val="0"/>
                        </a:spcAft>
                      </a:pPr>
                      <a:r>
                        <a:rPr lang="en-US" sz="1000" i="1" dirty="0">
                          <a:effectLst/>
                        </a:rPr>
                        <a:t>Left point x</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dirty="0">
                          <a:effectLst/>
                        </a:rPr>
                        <a:t>39.04</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915547105"/>
                  </a:ext>
                </a:extLst>
              </a:tr>
              <a:tr h="203894">
                <a:tc>
                  <a:txBody>
                    <a:bodyPr/>
                    <a:lstStyle/>
                    <a:p>
                      <a:pPr marL="0" marR="0" indent="0" algn="ctr">
                        <a:lnSpc>
                          <a:spcPct val="150000"/>
                        </a:lnSpc>
                        <a:spcBef>
                          <a:spcPts val="0"/>
                        </a:spcBef>
                        <a:spcAft>
                          <a:spcPts val="0"/>
                        </a:spcAft>
                      </a:pPr>
                      <a:r>
                        <a:rPr lang="en-US" sz="1000" i="1" dirty="0">
                          <a:effectLst/>
                        </a:rPr>
                        <a:t>Left point y</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dirty="0">
                          <a:effectLst/>
                        </a:rPr>
                        <a:t>64.88</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24584079"/>
                  </a:ext>
                </a:extLst>
              </a:tr>
              <a:tr h="203894">
                <a:tc>
                  <a:txBody>
                    <a:bodyPr/>
                    <a:lstStyle/>
                    <a:p>
                      <a:pPr marL="0" marR="0" indent="0" algn="ctr">
                        <a:lnSpc>
                          <a:spcPct val="150000"/>
                        </a:lnSpc>
                        <a:spcBef>
                          <a:spcPts val="0"/>
                        </a:spcBef>
                        <a:spcAft>
                          <a:spcPts val="0"/>
                        </a:spcAft>
                      </a:pPr>
                      <a:r>
                        <a:rPr lang="en-US" sz="1000" i="1" dirty="0">
                          <a:effectLst/>
                        </a:rPr>
                        <a:t>Right point x</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dirty="0">
                          <a:effectLst/>
                        </a:rPr>
                        <a:t>51.19</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2828847906"/>
                  </a:ext>
                </a:extLst>
              </a:tr>
              <a:tr h="203894">
                <a:tc>
                  <a:txBody>
                    <a:bodyPr/>
                    <a:lstStyle/>
                    <a:p>
                      <a:pPr marL="0" marR="0" indent="0" algn="ctr">
                        <a:lnSpc>
                          <a:spcPct val="150000"/>
                        </a:lnSpc>
                        <a:spcBef>
                          <a:spcPts val="0"/>
                        </a:spcBef>
                        <a:spcAft>
                          <a:spcPts val="0"/>
                        </a:spcAft>
                      </a:pPr>
                      <a:r>
                        <a:rPr lang="en-US" sz="1000" i="1" dirty="0">
                          <a:effectLst/>
                        </a:rPr>
                        <a:t>Right point y</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dirty="0">
                          <a:effectLst/>
                        </a:rPr>
                        <a:t>73.51</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3690287"/>
                  </a:ext>
                </a:extLst>
              </a:tr>
              <a:tr h="203894">
                <a:tc>
                  <a:txBody>
                    <a:bodyPr/>
                    <a:lstStyle/>
                    <a:p>
                      <a:pPr marL="0" marR="0" indent="0" algn="ctr">
                        <a:lnSpc>
                          <a:spcPct val="150000"/>
                        </a:lnSpc>
                        <a:spcBef>
                          <a:spcPts val="0"/>
                        </a:spcBef>
                        <a:spcAft>
                          <a:spcPts val="0"/>
                        </a:spcAft>
                      </a:pPr>
                      <a:r>
                        <a:rPr lang="en-US" sz="1000" i="1" dirty="0">
                          <a:effectLst/>
                        </a:rPr>
                        <a:t>Left</a:t>
                      </a:r>
                      <a:endParaRPr lang="sr-Cyrl-RS" sz="1000" i="1"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sr-Cyrl-RS" sz="1000" dirty="0">
                          <a:effectLst/>
                        </a:rPr>
                        <a:t>8</a:t>
                      </a:r>
                      <a:r>
                        <a:rPr lang="en-US" sz="1000" dirty="0">
                          <a:effectLst/>
                        </a:rPr>
                        <a:t>0.06</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408339028"/>
                  </a:ext>
                </a:extLst>
              </a:tr>
              <a:tr h="203894">
                <a:tc>
                  <a:txBody>
                    <a:bodyPr/>
                    <a:lstStyle/>
                    <a:p>
                      <a:pPr marL="0" marR="0" indent="0" algn="ctr">
                        <a:lnSpc>
                          <a:spcPct val="150000"/>
                        </a:lnSpc>
                        <a:spcBef>
                          <a:spcPts val="0"/>
                        </a:spcBef>
                        <a:spcAft>
                          <a:spcPts val="0"/>
                        </a:spcAft>
                      </a:pPr>
                      <a:r>
                        <a:rPr lang="en-US" sz="1000" i="1" dirty="0">
                          <a:effectLst/>
                        </a:rPr>
                        <a:t>Right</a:t>
                      </a:r>
                      <a:endParaRPr lang="sr-Cyrl-RS" sz="1000" i="1"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sr-Cyrl-RS" sz="1000" dirty="0">
                          <a:effectLst/>
                        </a:rPr>
                        <a:t>96.13</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93052499"/>
                  </a:ext>
                </a:extLst>
              </a:tr>
              <a:tr h="203894">
                <a:tc>
                  <a:txBody>
                    <a:bodyPr/>
                    <a:lstStyle/>
                    <a:p>
                      <a:pPr marL="0" marR="0" indent="0" algn="ctr">
                        <a:lnSpc>
                          <a:spcPct val="150000"/>
                        </a:lnSpc>
                        <a:spcBef>
                          <a:spcPts val="0"/>
                        </a:spcBef>
                        <a:spcAft>
                          <a:spcPts val="0"/>
                        </a:spcAft>
                      </a:pPr>
                      <a:r>
                        <a:rPr lang="en-US" sz="1000" i="1" dirty="0">
                          <a:effectLst/>
                        </a:rPr>
                        <a:t>Up</a:t>
                      </a:r>
                      <a:endParaRPr lang="sr-Cyrl-RS" sz="1000" i="1"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sr-Cyrl-RS" sz="1000" dirty="0">
                          <a:effectLst/>
                        </a:rPr>
                        <a:t>97.02</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2515617056"/>
                  </a:ext>
                </a:extLst>
              </a:tr>
              <a:tr h="203894">
                <a:tc>
                  <a:txBody>
                    <a:bodyPr/>
                    <a:lstStyle/>
                    <a:p>
                      <a:pPr marL="0" marR="0" indent="0" algn="ctr">
                        <a:lnSpc>
                          <a:spcPct val="150000"/>
                        </a:lnSpc>
                        <a:spcBef>
                          <a:spcPts val="0"/>
                        </a:spcBef>
                        <a:spcAft>
                          <a:spcPts val="0"/>
                        </a:spcAft>
                      </a:pPr>
                      <a:r>
                        <a:rPr lang="en-US" sz="1000" i="1" dirty="0">
                          <a:effectLst/>
                        </a:rPr>
                        <a:t>Down</a:t>
                      </a:r>
                      <a:endParaRPr lang="sr-Cyrl-RS" sz="1000" i="1"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sr-Cyrl-RS" sz="1000" dirty="0">
                          <a:effectLst/>
                        </a:rPr>
                        <a:t>88.99</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989906444"/>
                  </a:ext>
                </a:extLst>
              </a:tr>
            </a:tbl>
          </a:graphicData>
        </a:graphic>
      </p:graphicFrame>
    </p:spTree>
    <p:extLst>
      <p:ext uri="{BB962C8B-B14F-4D97-AF65-F5344CB8AC3E}">
        <p14:creationId xmlns:p14="http://schemas.microsoft.com/office/powerpoint/2010/main" val="1655766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4E8A-FB4A-4E7C-A43F-29F8EFDE05A3}"/>
              </a:ext>
            </a:extLst>
          </p:cNvPr>
          <p:cNvSpPr>
            <a:spLocks noGrp="1"/>
          </p:cNvSpPr>
          <p:nvPr>
            <p:ph type="title"/>
          </p:nvPr>
        </p:nvSpPr>
        <p:spPr/>
        <p:txBody>
          <a:bodyPr/>
          <a:lstStyle/>
          <a:p>
            <a:endParaRPr lang="sr-Cyrl-RS" dirty="0"/>
          </a:p>
        </p:txBody>
      </p:sp>
      <p:sp>
        <p:nvSpPr>
          <p:cNvPr id="3" name="Content Placeholder 2">
            <a:extLst>
              <a:ext uri="{FF2B5EF4-FFF2-40B4-BE49-F238E27FC236}">
                <a16:creationId xmlns:a16="http://schemas.microsoft.com/office/drawing/2014/main" id="{59E32EF8-AE10-4932-AAF6-57BDE3B0F87E}"/>
              </a:ext>
            </a:extLst>
          </p:cNvPr>
          <p:cNvSpPr>
            <a:spLocks noGrp="1"/>
          </p:cNvSpPr>
          <p:nvPr>
            <p:ph idx="1"/>
          </p:nvPr>
        </p:nvSpPr>
        <p:spPr/>
        <p:txBody>
          <a:bodyPr/>
          <a:lstStyle/>
          <a:p>
            <a:r>
              <a:rPr lang="sr-Cyrl-RS" dirty="0"/>
              <a:t>Демо</a:t>
            </a:r>
          </a:p>
        </p:txBody>
      </p:sp>
    </p:spTree>
    <p:extLst>
      <p:ext uri="{BB962C8B-B14F-4D97-AF65-F5344CB8AC3E}">
        <p14:creationId xmlns:p14="http://schemas.microsoft.com/office/powerpoint/2010/main" val="3160117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6E81B-CB62-4C22-B31F-E4638F19F26A}"/>
              </a:ext>
            </a:extLst>
          </p:cNvPr>
          <p:cNvSpPr>
            <a:spLocks noGrp="1"/>
          </p:cNvSpPr>
          <p:nvPr>
            <p:ph type="title"/>
          </p:nvPr>
        </p:nvSpPr>
        <p:spPr/>
        <p:txBody>
          <a:bodyPr/>
          <a:lstStyle/>
          <a:p>
            <a:endParaRPr lang="sr-Cyrl-RS"/>
          </a:p>
        </p:txBody>
      </p:sp>
      <p:sp>
        <p:nvSpPr>
          <p:cNvPr id="3" name="Content Placeholder 2">
            <a:extLst>
              <a:ext uri="{FF2B5EF4-FFF2-40B4-BE49-F238E27FC236}">
                <a16:creationId xmlns:a16="http://schemas.microsoft.com/office/drawing/2014/main" id="{4C688C2C-1858-4FF2-B16A-2B621CFC1454}"/>
              </a:ext>
            </a:extLst>
          </p:cNvPr>
          <p:cNvSpPr>
            <a:spLocks noGrp="1"/>
          </p:cNvSpPr>
          <p:nvPr>
            <p:ph idx="1"/>
          </p:nvPr>
        </p:nvSpPr>
        <p:spPr/>
        <p:txBody>
          <a:bodyPr/>
          <a:lstStyle/>
          <a:p>
            <a:r>
              <a:rPr lang="sr-Cyrl-RS" dirty="0"/>
              <a:t>Хвала на пажњи!</a:t>
            </a:r>
          </a:p>
        </p:txBody>
      </p:sp>
    </p:spTree>
    <p:extLst>
      <p:ext uri="{BB962C8B-B14F-4D97-AF65-F5344CB8AC3E}">
        <p14:creationId xmlns:p14="http://schemas.microsoft.com/office/powerpoint/2010/main" val="866108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C6B2-3113-4EA3-890F-37C8A73AF415}"/>
              </a:ext>
            </a:extLst>
          </p:cNvPr>
          <p:cNvSpPr>
            <a:spLocks noGrp="1"/>
          </p:cNvSpPr>
          <p:nvPr>
            <p:ph type="title"/>
          </p:nvPr>
        </p:nvSpPr>
        <p:spPr/>
        <p:txBody>
          <a:bodyPr/>
          <a:lstStyle/>
          <a:p>
            <a:r>
              <a:rPr lang="sr-Cyrl-RS" dirty="0"/>
              <a:t>Увод </a:t>
            </a:r>
          </a:p>
        </p:txBody>
      </p:sp>
      <p:sp>
        <p:nvSpPr>
          <p:cNvPr id="3" name="Content Placeholder 2">
            <a:extLst>
              <a:ext uri="{FF2B5EF4-FFF2-40B4-BE49-F238E27FC236}">
                <a16:creationId xmlns:a16="http://schemas.microsoft.com/office/drawing/2014/main" id="{B4A93718-DD38-4F87-A45A-867D1A48D900}"/>
              </a:ext>
            </a:extLst>
          </p:cNvPr>
          <p:cNvSpPr>
            <a:spLocks noGrp="1"/>
          </p:cNvSpPr>
          <p:nvPr>
            <p:ph idx="1"/>
          </p:nvPr>
        </p:nvSpPr>
        <p:spPr/>
        <p:txBody>
          <a:bodyPr>
            <a:normAutofit fontScale="92500" lnSpcReduction="10000"/>
          </a:bodyPr>
          <a:lstStyle/>
          <a:p>
            <a:r>
              <a:rPr lang="sr-Cyrl-RS" sz="2400" dirty="0"/>
              <a:t>Аутомобилска индустрија – експанзија, дигитализација, пооштравање сигурносних захтева</a:t>
            </a:r>
          </a:p>
          <a:p>
            <a:r>
              <a:rPr lang="sr-Cyrl-RS" sz="2400" dirty="0"/>
              <a:t>Обрада фотографије – све већи број сензора који се ослањају на обраду фотографије</a:t>
            </a:r>
          </a:p>
          <a:p>
            <a:r>
              <a:rPr lang="sr-Cyrl-RS" sz="2400" dirty="0"/>
              <a:t>Машинско учење</a:t>
            </a:r>
          </a:p>
          <a:p>
            <a:r>
              <a:rPr lang="sr-Cyrl-RS" sz="2400" dirty="0"/>
              <a:t>Дубоко учење</a:t>
            </a:r>
          </a:p>
          <a:p>
            <a:r>
              <a:rPr lang="sr-Cyrl-RS" sz="2400" dirty="0"/>
              <a:t>Вештачке неуронске мреже</a:t>
            </a:r>
          </a:p>
          <a:p>
            <a:r>
              <a:rPr lang="sr-Cyrl-RS" sz="2400" dirty="0"/>
              <a:t>Циљ задатка – реализовати систем праћења пажње возача уз помоћ вештачких неуронских мрежа </a:t>
            </a:r>
          </a:p>
        </p:txBody>
      </p:sp>
    </p:spTree>
    <p:extLst>
      <p:ext uri="{BB962C8B-B14F-4D97-AF65-F5344CB8AC3E}">
        <p14:creationId xmlns:p14="http://schemas.microsoft.com/office/powerpoint/2010/main" val="1271932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F8EF-18D3-4AF5-9001-D292C138C457}"/>
              </a:ext>
            </a:extLst>
          </p:cNvPr>
          <p:cNvSpPr>
            <a:spLocks noGrp="1"/>
          </p:cNvSpPr>
          <p:nvPr>
            <p:ph type="title"/>
          </p:nvPr>
        </p:nvSpPr>
        <p:spPr/>
        <p:txBody>
          <a:bodyPr/>
          <a:lstStyle/>
          <a:p>
            <a:r>
              <a:rPr lang="sr-Cyrl-RS"/>
              <a:t>Теоријске основе 	</a:t>
            </a:r>
            <a:endParaRPr lang="sr-Cyrl-RS" dirty="0"/>
          </a:p>
        </p:txBody>
      </p:sp>
      <p:sp>
        <p:nvSpPr>
          <p:cNvPr id="3" name="Content Placeholder 2">
            <a:extLst>
              <a:ext uri="{FF2B5EF4-FFF2-40B4-BE49-F238E27FC236}">
                <a16:creationId xmlns:a16="http://schemas.microsoft.com/office/drawing/2014/main" id="{591517B7-1791-4C63-B0B3-6A0D35B91617}"/>
              </a:ext>
            </a:extLst>
          </p:cNvPr>
          <p:cNvSpPr>
            <a:spLocks noGrp="1"/>
          </p:cNvSpPr>
          <p:nvPr>
            <p:ph idx="1"/>
          </p:nvPr>
        </p:nvSpPr>
        <p:spPr>
          <a:xfrm>
            <a:off x="628650" y="1369219"/>
            <a:ext cx="7886700" cy="514350"/>
          </a:xfrm>
        </p:spPr>
        <p:txBody>
          <a:bodyPr/>
          <a:lstStyle/>
          <a:p>
            <a:r>
              <a:rPr lang="sr-Cyrl-RS" dirty="0" err="1"/>
              <a:t>Конволутивне</a:t>
            </a:r>
            <a:r>
              <a:rPr lang="sr-Cyrl-RS" dirty="0"/>
              <a:t> неуронске мреже </a:t>
            </a:r>
          </a:p>
        </p:txBody>
      </p:sp>
      <p:pic>
        <p:nvPicPr>
          <p:cNvPr id="7" name="Picture 6">
            <a:extLst>
              <a:ext uri="{FF2B5EF4-FFF2-40B4-BE49-F238E27FC236}">
                <a16:creationId xmlns:a16="http://schemas.microsoft.com/office/drawing/2014/main" id="{F214282D-1AFF-44F3-B02C-FCFD032569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9056" y="1893225"/>
            <a:ext cx="7625888" cy="2697910"/>
          </a:xfrm>
          <a:prstGeom prst="rect">
            <a:avLst/>
          </a:prstGeom>
          <a:noFill/>
          <a:ln>
            <a:noFill/>
          </a:ln>
        </p:spPr>
      </p:pic>
    </p:spTree>
    <p:extLst>
      <p:ext uri="{BB962C8B-B14F-4D97-AF65-F5344CB8AC3E}">
        <p14:creationId xmlns:p14="http://schemas.microsoft.com/office/powerpoint/2010/main" val="218845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C77B-FD7E-417A-868C-3736347E9E07}"/>
              </a:ext>
            </a:extLst>
          </p:cNvPr>
          <p:cNvSpPr>
            <a:spLocks noGrp="1"/>
          </p:cNvSpPr>
          <p:nvPr>
            <p:ph type="title"/>
          </p:nvPr>
        </p:nvSpPr>
        <p:spPr/>
        <p:txBody>
          <a:bodyPr/>
          <a:lstStyle/>
          <a:p>
            <a:r>
              <a:rPr lang="sr-Cyrl-RS" dirty="0"/>
              <a:t>Теоријске основе</a:t>
            </a:r>
          </a:p>
        </p:txBody>
      </p:sp>
      <p:sp>
        <p:nvSpPr>
          <p:cNvPr id="3" name="Content Placeholder 2">
            <a:extLst>
              <a:ext uri="{FF2B5EF4-FFF2-40B4-BE49-F238E27FC236}">
                <a16:creationId xmlns:a16="http://schemas.microsoft.com/office/drawing/2014/main" id="{825C3080-B625-498D-A3D5-DAF71C6C5F24}"/>
              </a:ext>
            </a:extLst>
          </p:cNvPr>
          <p:cNvSpPr>
            <a:spLocks noGrp="1"/>
          </p:cNvSpPr>
          <p:nvPr>
            <p:ph idx="1"/>
          </p:nvPr>
        </p:nvSpPr>
        <p:spPr/>
        <p:txBody>
          <a:bodyPr/>
          <a:lstStyle/>
          <a:p>
            <a:r>
              <a:rPr lang="sr-Cyrl-RS" dirty="0"/>
              <a:t>Обучавање</a:t>
            </a:r>
          </a:p>
          <a:p>
            <a:r>
              <a:rPr lang="sr-Cyrl-RS" dirty="0"/>
              <a:t>Параметри модела</a:t>
            </a:r>
          </a:p>
          <a:p>
            <a:r>
              <a:rPr lang="sr-Cyrl-RS" dirty="0"/>
              <a:t>Хипер-параметри модела</a:t>
            </a:r>
          </a:p>
        </p:txBody>
      </p:sp>
      <p:pic>
        <p:nvPicPr>
          <p:cNvPr id="4" name="Picture 3">
            <a:extLst>
              <a:ext uri="{FF2B5EF4-FFF2-40B4-BE49-F238E27FC236}">
                <a16:creationId xmlns:a16="http://schemas.microsoft.com/office/drawing/2014/main" id="{075B42B8-CB75-4FC2-933F-71DBF4A1E07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12912" y="2802890"/>
            <a:ext cx="5718175" cy="2340610"/>
          </a:xfrm>
          <a:prstGeom prst="rect">
            <a:avLst/>
          </a:prstGeom>
          <a:noFill/>
          <a:ln>
            <a:noFill/>
          </a:ln>
        </p:spPr>
      </p:pic>
    </p:spTree>
    <p:extLst>
      <p:ext uri="{BB962C8B-B14F-4D97-AF65-F5344CB8AC3E}">
        <p14:creationId xmlns:p14="http://schemas.microsoft.com/office/powerpoint/2010/main" val="176601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77CF-FF4E-4ADE-A581-8E41E6723553}"/>
              </a:ext>
            </a:extLst>
          </p:cNvPr>
          <p:cNvSpPr>
            <a:spLocks noGrp="1"/>
          </p:cNvSpPr>
          <p:nvPr>
            <p:ph type="title"/>
          </p:nvPr>
        </p:nvSpPr>
        <p:spPr/>
        <p:txBody>
          <a:bodyPr/>
          <a:lstStyle/>
          <a:p>
            <a:r>
              <a:rPr lang="sr-Cyrl-RS" dirty="0"/>
              <a:t>Решење проблема</a:t>
            </a:r>
          </a:p>
        </p:txBody>
      </p:sp>
      <p:sp>
        <p:nvSpPr>
          <p:cNvPr id="3" name="Content Placeholder 2">
            <a:extLst>
              <a:ext uri="{FF2B5EF4-FFF2-40B4-BE49-F238E27FC236}">
                <a16:creationId xmlns:a16="http://schemas.microsoft.com/office/drawing/2014/main" id="{9556C385-4570-4430-9A08-2083BD5302BB}"/>
              </a:ext>
            </a:extLst>
          </p:cNvPr>
          <p:cNvSpPr>
            <a:spLocks noGrp="1"/>
          </p:cNvSpPr>
          <p:nvPr>
            <p:ph idx="1"/>
          </p:nvPr>
        </p:nvSpPr>
        <p:spPr/>
        <p:txBody>
          <a:bodyPr/>
          <a:lstStyle/>
          <a:p>
            <a:r>
              <a:rPr lang="sr-Cyrl-RS" dirty="0"/>
              <a:t>Генерисање скупова података</a:t>
            </a:r>
          </a:p>
          <a:p>
            <a:r>
              <a:rPr lang="sr-Cyrl-RS" dirty="0"/>
              <a:t>Означавање скупова података</a:t>
            </a:r>
          </a:p>
          <a:p>
            <a:r>
              <a:rPr lang="sr-Cyrl-RS" dirty="0"/>
              <a:t>Модел мрежа и обучавање</a:t>
            </a:r>
          </a:p>
          <a:p>
            <a:r>
              <a:rPr lang="sr-Cyrl-RS" dirty="0"/>
              <a:t>Апликација за праћење пажње возача</a:t>
            </a:r>
          </a:p>
        </p:txBody>
      </p:sp>
    </p:spTree>
    <p:extLst>
      <p:ext uri="{BB962C8B-B14F-4D97-AF65-F5344CB8AC3E}">
        <p14:creationId xmlns:p14="http://schemas.microsoft.com/office/powerpoint/2010/main" val="1655535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E382-B297-44A1-916B-2D0254C0277A}"/>
              </a:ext>
            </a:extLst>
          </p:cNvPr>
          <p:cNvSpPr>
            <a:spLocks noGrp="1"/>
          </p:cNvSpPr>
          <p:nvPr>
            <p:ph type="title"/>
          </p:nvPr>
        </p:nvSpPr>
        <p:spPr/>
        <p:txBody>
          <a:bodyPr/>
          <a:lstStyle/>
          <a:p>
            <a:r>
              <a:rPr lang="sr-Cyrl-RS" dirty="0"/>
              <a:t>Решење проблема</a:t>
            </a:r>
          </a:p>
        </p:txBody>
      </p:sp>
      <p:sp>
        <p:nvSpPr>
          <p:cNvPr id="3" name="Content Placeholder 2">
            <a:extLst>
              <a:ext uri="{FF2B5EF4-FFF2-40B4-BE49-F238E27FC236}">
                <a16:creationId xmlns:a16="http://schemas.microsoft.com/office/drawing/2014/main" id="{06250C7C-DF34-466A-92E8-FD4EB8D75310}"/>
              </a:ext>
            </a:extLst>
          </p:cNvPr>
          <p:cNvSpPr>
            <a:spLocks noGrp="1"/>
          </p:cNvSpPr>
          <p:nvPr>
            <p:ph idx="1"/>
          </p:nvPr>
        </p:nvSpPr>
        <p:spPr>
          <a:xfrm>
            <a:off x="628650" y="939998"/>
            <a:ext cx="7886700" cy="514350"/>
          </a:xfrm>
        </p:spPr>
        <p:txBody>
          <a:bodyPr/>
          <a:lstStyle/>
          <a:p>
            <a:r>
              <a:rPr lang="sr-Cyrl-RS" dirty="0"/>
              <a:t>Генерисање скупова података</a:t>
            </a:r>
          </a:p>
        </p:txBody>
      </p:sp>
      <p:pic>
        <p:nvPicPr>
          <p:cNvPr id="4" name="Picture 3">
            <a:extLst>
              <a:ext uri="{FF2B5EF4-FFF2-40B4-BE49-F238E27FC236}">
                <a16:creationId xmlns:a16="http://schemas.microsoft.com/office/drawing/2014/main" id="{187EFEF8-2D23-4AD8-9D40-AA458738DEE9}"/>
              </a:ext>
            </a:extLst>
          </p:cNvPr>
          <p:cNvPicPr/>
          <p:nvPr/>
        </p:nvPicPr>
        <p:blipFill>
          <a:blip r:embed="rId2"/>
          <a:stretch>
            <a:fillRect/>
          </a:stretch>
        </p:blipFill>
        <p:spPr>
          <a:xfrm>
            <a:off x="709367" y="1636567"/>
            <a:ext cx="7725266" cy="2907575"/>
          </a:xfrm>
          <a:prstGeom prst="rect">
            <a:avLst/>
          </a:prstGeom>
        </p:spPr>
      </p:pic>
    </p:spTree>
    <p:extLst>
      <p:ext uri="{BB962C8B-B14F-4D97-AF65-F5344CB8AC3E}">
        <p14:creationId xmlns:p14="http://schemas.microsoft.com/office/powerpoint/2010/main" val="2679301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45D48-806C-435E-8C67-296860D47102}"/>
              </a:ext>
            </a:extLst>
          </p:cNvPr>
          <p:cNvSpPr>
            <a:spLocks noGrp="1"/>
          </p:cNvSpPr>
          <p:nvPr>
            <p:ph type="title"/>
          </p:nvPr>
        </p:nvSpPr>
        <p:spPr/>
        <p:txBody>
          <a:bodyPr/>
          <a:lstStyle/>
          <a:p>
            <a:r>
              <a:rPr lang="sr-Cyrl-RS" dirty="0"/>
              <a:t>Решење проблема</a:t>
            </a:r>
          </a:p>
        </p:txBody>
      </p:sp>
      <p:sp>
        <p:nvSpPr>
          <p:cNvPr id="4" name="Content Placeholder 2">
            <a:extLst>
              <a:ext uri="{FF2B5EF4-FFF2-40B4-BE49-F238E27FC236}">
                <a16:creationId xmlns:a16="http://schemas.microsoft.com/office/drawing/2014/main" id="{0ACBB92C-680E-456C-BF56-1DB04F71F1D8}"/>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Означавање скупова података</a:t>
            </a:r>
          </a:p>
        </p:txBody>
      </p:sp>
      <p:pic>
        <p:nvPicPr>
          <p:cNvPr id="6" name="Picture 5">
            <a:extLst>
              <a:ext uri="{FF2B5EF4-FFF2-40B4-BE49-F238E27FC236}">
                <a16:creationId xmlns:a16="http://schemas.microsoft.com/office/drawing/2014/main" id="{3C3C42A4-69F4-40F2-9171-4339F8CFCF2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7685" y="1362074"/>
            <a:ext cx="5548630" cy="3657600"/>
          </a:xfrm>
          <a:prstGeom prst="rect">
            <a:avLst/>
          </a:prstGeom>
          <a:noFill/>
          <a:ln>
            <a:noFill/>
          </a:ln>
        </p:spPr>
      </p:pic>
    </p:spTree>
    <p:extLst>
      <p:ext uri="{BB962C8B-B14F-4D97-AF65-F5344CB8AC3E}">
        <p14:creationId xmlns:p14="http://schemas.microsoft.com/office/powerpoint/2010/main" val="3370357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7CB568F-9B17-42BE-87A9-B203436CD03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33475" y="786029"/>
            <a:ext cx="6877050" cy="3955657"/>
          </a:xfrm>
          <a:prstGeom prst="rect">
            <a:avLst/>
          </a:prstGeom>
          <a:noFill/>
          <a:ln>
            <a:noFill/>
          </a:ln>
        </p:spPr>
      </p:pic>
      <p:sp>
        <p:nvSpPr>
          <p:cNvPr id="2" name="Title 1">
            <a:extLst>
              <a:ext uri="{FF2B5EF4-FFF2-40B4-BE49-F238E27FC236}">
                <a16:creationId xmlns:a16="http://schemas.microsoft.com/office/drawing/2014/main" id="{1EA01235-6BBC-49C2-ADC0-DB8D9E1EECE4}"/>
              </a:ext>
            </a:extLst>
          </p:cNvPr>
          <p:cNvSpPr>
            <a:spLocks noGrp="1"/>
          </p:cNvSpPr>
          <p:nvPr>
            <p:ph type="title"/>
          </p:nvPr>
        </p:nvSpPr>
        <p:spPr/>
        <p:txBody>
          <a:bodyPr/>
          <a:lstStyle/>
          <a:p>
            <a:r>
              <a:rPr lang="sr-Cyrl-RS" dirty="0"/>
              <a:t>Решење проблема</a:t>
            </a:r>
          </a:p>
        </p:txBody>
      </p:sp>
      <p:sp>
        <p:nvSpPr>
          <p:cNvPr id="5" name="Content Placeholder 2">
            <a:extLst>
              <a:ext uri="{FF2B5EF4-FFF2-40B4-BE49-F238E27FC236}">
                <a16:creationId xmlns:a16="http://schemas.microsoft.com/office/drawing/2014/main" id="{C662B2C2-1AA2-4DC2-8F9E-91D56A274B74}"/>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Модели мрежа</a:t>
            </a:r>
          </a:p>
        </p:txBody>
      </p:sp>
    </p:spTree>
    <p:extLst>
      <p:ext uri="{BB962C8B-B14F-4D97-AF65-F5344CB8AC3E}">
        <p14:creationId xmlns:p14="http://schemas.microsoft.com/office/powerpoint/2010/main" val="3030294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BF26-9A18-40D3-938A-0C8F958B8E41}"/>
              </a:ext>
            </a:extLst>
          </p:cNvPr>
          <p:cNvSpPr>
            <a:spLocks noGrp="1"/>
          </p:cNvSpPr>
          <p:nvPr>
            <p:ph type="title"/>
          </p:nvPr>
        </p:nvSpPr>
        <p:spPr/>
        <p:txBody>
          <a:bodyPr/>
          <a:lstStyle/>
          <a:p>
            <a:r>
              <a:rPr lang="sr-Cyrl-RS" dirty="0"/>
              <a:t>Решење проблема</a:t>
            </a:r>
          </a:p>
        </p:txBody>
      </p:sp>
      <p:sp>
        <p:nvSpPr>
          <p:cNvPr id="7" name="Content Placeholder 2">
            <a:extLst>
              <a:ext uri="{FF2B5EF4-FFF2-40B4-BE49-F238E27FC236}">
                <a16:creationId xmlns:a16="http://schemas.microsoft.com/office/drawing/2014/main" id="{DBB4EE37-2B85-4EF1-8800-DDDD93C86A04}"/>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Обучавање</a:t>
            </a:r>
          </a:p>
        </p:txBody>
      </p:sp>
      <p:pic>
        <p:nvPicPr>
          <p:cNvPr id="5" name="Picture 4">
            <a:extLst>
              <a:ext uri="{FF2B5EF4-FFF2-40B4-BE49-F238E27FC236}">
                <a16:creationId xmlns:a16="http://schemas.microsoft.com/office/drawing/2014/main" id="{1F929DA7-BFE4-4F63-ABB6-45896D3C00FD}"/>
              </a:ext>
            </a:extLst>
          </p:cNvPr>
          <p:cNvPicPr/>
          <p:nvPr/>
        </p:nvPicPr>
        <p:blipFill>
          <a:blip r:embed="rId2"/>
          <a:stretch>
            <a:fillRect/>
          </a:stretch>
        </p:blipFill>
        <p:spPr>
          <a:xfrm>
            <a:off x="266034" y="1898823"/>
            <a:ext cx="8611931" cy="2097166"/>
          </a:xfrm>
          <a:prstGeom prst="rect">
            <a:avLst/>
          </a:prstGeom>
        </p:spPr>
      </p:pic>
    </p:spTree>
    <p:extLst>
      <p:ext uri="{BB962C8B-B14F-4D97-AF65-F5344CB8AC3E}">
        <p14:creationId xmlns:p14="http://schemas.microsoft.com/office/powerpoint/2010/main" val="1001397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16944</TotalTime>
  <Words>1071</Words>
  <Application>Microsoft Office PowerPoint</Application>
  <PresentationFormat>On-screen Show (16:9)</PresentationFormat>
  <Paragraphs>153</Paragraphs>
  <Slides>16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Times New Roman</vt:lpstr>
      <vt:lpstr>Wingdings</vt:lpstr>
      <vt:lpstr>Office Theme</vt:lpstr>
      <vt:lpstr>Једно решење система за праћење пажње возача уз помоћ обраде слика моделима машинског учења</vt:lpstr>
      <vt:lpstr>Увод </vt:lpstr>
      <vt:lpstr>Теоријске основе  </vt:lpstr>
      <vt:lpstr>Теоријске основе</vt:lpstr>
      <vt:lpstr>Решење проблема</vt:lpstr>
      <vt:lpstr>Решење проблема</vt:lpstr>
      <vt:lpstr>Решење проблема</vt:lpstr>
      <vt:lpstr>Решење проблема</vt:lpstr>
      <vt:lpstr>Решење проблема</vt:lpstr>
      <vt:lpstr>Решење проблема</vt:lpstr>
      <vt:lpstr>Решење проблема</vt:lpstr>
      <vt:lpstr>Евалуација</vt:lpstr>
      <vt:lpstr>Евалуација</vt:lpstr>
      <vt:lpstr>Евалуација</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ORM2 unapređenja</dc:title>
  <dc:creator>Marija Antic</dc:creator>
  <cp:lastModifiedBy>Aleksa Arsic</cp:lastModifiedBy>
  <cp:revision>226</cp:revision>
  <dcterms:created xsi:type="dcterms:W3CDTF">2015-12-08T14:22:51Z</dcterms:created>
  <dcterms:modified xsi:type="dcterms:W3CDTF">2020-08-24T23:51:34Z</dcterms:modified>
</cp:coreProperties>
</file>