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43" userDrawn="1">
          <p15:clr>
            <a:srgbClr val="A4A3A4"/>
          </p15:clr>
        </p15:guide>
        <p15:guide id="3" pos="1685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3407">
          <p15:clr>
            <a:srgbClr val="A4A3A4"/>
          </p15:clr>
        </p15:guide>
        <p15:guide id="7" pos="1264">
          <p15:clr>
            <a:srgbClr val="A4A3A4"/>
          </p15:clr>
        </p15:guide>
        <p15:guide id="8" pos="53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os Mandic" initials="MM" lastIdx="1" clrIdx="0">
    <p:extLst>
      <p:ext uri="{19B8F6BF-5375-455C-9EA6-DF929625EA0E}">
        <p15:presenceInfo xmlns:p15="http://schemas.microsoft.com/office/powerpoint/2012/main" userId="S-1-5-21-1978290403-2289391794-3804472284-85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8FB"/>
    <a:srgbClr val="1FBDD3"/>
    <a:srgbClr val="C2F0F6"/>
    <a:srgbClr val="8EE3EE"/>
    <a:srgbClr val="009BB0"/>
    <a:srgbClr val="924395"/>
    <a:srgbClr val="40AF58"/>
    <a:srgbClr val="F79439"/>
    <a:srgbClr val="EC3A3A"/>
    <a:srgbClr val="7C5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73483" autoAdjust="0"/>
  </p:normalViewPr>
  <p:slideViewPr>
    <p:cSldViewPr snapToGrid="0">
      <p:cViewPr varScale="1">
        <p:scale>
          <a:sx n="115" d="100"/>
          <a:sy n="115" d="100"/>
        </p:scale>
        <p:origin x="1188" y="126"/>
      </p:cViewPr>
      <p:guideLst>
        <p:guide orient="horz" pos="2160"/>
        <p:guide pos="4543"/>
        <p:guide pos="1685"/>
        <p:guide pos="7129"/>
        <p:guide orient="horz" pos="1620"/>
        <p:guide pos="3407"/>
        <p:guide pos="1264"/>
        <p:guide pos="53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39705-7C2E-4725-9106-824B143506AA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AB10A-991B-4A9D-BDBD-AB84E53F16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Cyrl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4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RS" dirty="0"/>
              <a:t>Улаз</a:t>
            </a:r>
            <a:r>
              <a:rPr lang="en-US" dirty="0"/>
              <a:t> – </a:t>
            </a:r>
            <a:r>
              <a:rPr lang="sr-Cyrl-RS" dirty="0"/>
              <a:t>нормализоване вредности</a:t>
            </a:r>
          </a:p>
          <a:p>
            <a:r>
              <a:rPr lang="sr-Cyrl-RS" dirty="0" err="1"/>
              <a:t>Конволуција</a:t>
            </a:r>
            <a:endParaRPr lang="sr-Cyrl-RS" dirty="0"/>
          </a:p>
          <a:p>
            <a:r>
              <a:rPr lang="sr-Cyrl-RS" dirty="0"/>
              <a:t>Макс-</a:t>
            </a:r>
            <a:r>
              <a:rPr lang="sr-Cyrl-RS" dirty="0" err="1"/>
              <a:t>пул</a:t>
            </a:r>
            <a:r>
              <a:rPr lang="sr-Cyrl-RS" dirty="0"/>
              <a:t> сажимајући слој</a:t>
            </a:r>
          </a:p>
          <a:p>
            <a:r>
              <a:rPr lang="sr-Cyrl-RS" dirty="0"/>
              <a:t>Потпуно повезани слој</a:t>
            </a:r>
          </a:p>
          <a:p>
            <a:endParaRPr lang="sr-Cyrl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23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Cyrl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12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RS" dirty="0"/>
              <a:t>Специфичности решења за означавање скупова података</a:t>
            </a:r>
          </a:p>
          <a:p>
            <a:r>
              <a:rPr lang="sr-Cyrl-RS" dirty="0"/>
              <a:t>Излазни подаци, нормализација излазних података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43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</a:t>
            </a:r>
            <a:endParaRPr lang="sr-Cyrl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7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2252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160751"/>
            <a:ext cx="9144000" cy="33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420524" y="2160751"/>
            <a:ext cx="4185001" cy="33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50" y="336947"/>
            <a:ext cx="6858000" cy="1790700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708422"/>
          </a:xfrm>
        </p:spPr>
        <p:txBody>
          <a:bodyPr/>
          <a:lstStyle>
            <a:lvl1pPr marL="0" indent="0" algn="ctr">
              <a:buNone/>
              <a:defRPr lang="sr-Latn-RS" sz="2200" b="1" kern="1200" dirty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r-Latn-R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489371" y="559712"/>
            <a:ext cx="1299029" cy="1299375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495301" y="4122273"/>
            <a:ext cx="7565579" cy="966339"/>
            <a:chOff x="368301" y="5496366"/>
            <a:chExt cx="7565579" cy="128845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01" y="5496366"/>
              <a:ext cx="840014" cy="1137232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 userDrawn="1"/>
          </p:nvSpPr>
          <p:spPr>
            <a:xfrm>
              <a:off x="1202880" y="6210302"/>
              <a:ext cx="6731000" cy="574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RS" sz="2200" b="1" kern="1200" baseline="0" dirty="0">
                  <a:solidFill>
                    <a:srgbClr val="096168"/>
                  </a:solidFill>
                  <a:latin typeface="+mn-lt"/>
                  <a:ea typeface="+mn-ea"/>
                  <a:cs typeface="+mn-cs"/>
                </a:rPr>
                <a:t>Odsek za računarsku tehniku i računarske komunikacije</a:t>
              </a:r>
              <a:endParaRPr lang="en-US" sz="2200" b="1" kern="1200" baseline="0" dirty="0">
                <a:solidFill>
                  <a:srgbClr val="096168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18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24.8.2020.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448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24.8.2020.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6773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000" indent="-342000">
              <a:buSzPct val="80000"/>
              <a:defRPr baseline="0">
                <a:solidFill>
                  <a:srgbClr val="096168"/>
                </a:solidFill>
              </a:defRPr>
            </a:lvl1pPr>
            <a:lvl2pPr>
              <a:buSzPct val="80000"/>
              <a:defRPr baseline="0">
                <a:solidFill>
                  <a:srgbClr val="096168"/>
                </a:solidFill>
              </a:defRPr>
            </a:lvl2pPr>
            <a:lvl3pPr>
              <a:buSzPct val="80000"/>
              <a:defRPr baseline="0">
                <a:solidFill>
                  <a:srgbClr val="096168"/>
                </a:solidFill>
              </a:defRPr>
            </a:lvl3pPr>
            <a:lvl4pPr>
              <a:buSzPct val="80000"/>
              <a:defRPr baseline="0">
                <a:solidFill>
                  <a:srgbClr val="096168"/>
                </a:solidFill>
              </a:defRPr>
            </a:lvl4pPr>
            <a:lvl5pPr marL="2088000" indent="-252000">
              <a:buSzPct val="80000"/>
              <a:defRPr baseline="0">
                <a:solidFill>
                  <a:srgbClr val="09616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r-Latn-R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24.8.2020.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6519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24.8.2020.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9305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24.8.2020.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0041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24.8.2020.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1753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24.8.2020.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7689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24.8.2020.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1065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24.8.2020.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3030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24.8.2020.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7935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1"/>
            <a:ext cx="9144000" cy="7597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825" y="123826"/>
            <a:ext cx="6877050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r-Latn-R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953829" y="67927"/>
            <a:ext cx="646233" cy="62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8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sr-Latn-RS" sz="4400" b="1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q"/>
        <a:defRPr sz="2800" kern="1200" baseline="0">
          <a:solidFill>
            <a:srgbClr val="09616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itchFamily="49" charset="0"/>
        <a:buChar char="o"/>
        <a:defRPr sz="2400" kern="1200" baseline="0">
          <a:solidFill>
            <a:srgbClr val="09616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 baseline="0">
          <a:solidFill>
            <a:srgbClr val="09616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09616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09616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sz="3600" dirty="0"/>
              <a:t>Једно решење система за праћење пажње возача уз помоћ обраде слика моделима машинског учења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61643"/>
            <a:ext cx="6858000" cy="708422"/>
          </a:xfrm>
        </p:spPr>
        <p:txBody>
          <a:bodyPr>
            <a:normAutofit fontScale="92500" lnSpcReduction="20000"/>
          </a:bodyPr>
          <a:lstStyle/>
          <a:p>
            <a:r>
              <a:rPr lang="sr-Cyrl-RS" dirty="0"/>
              <a:t>Аутор: Алекса Арсић</a:t>
            </a:r>
          </a:p>
          <a:p>
            <a:r>
              <a:rPr lang="sr-Cyrl-RS" dirty="0"/>
              <a:t>Ментор: </a:t>
            </a:r>
            <a:r>
              <a:rPr lang="sr-Cyrl-RS" dirty="0" err="1"/>
              <a:t>доц</a:t>
            </a:r>
            <a:r>
              <a:rPr lang="sr-Cyrl-RS" dirty="0"/>
              <a:t>. др Богдан Павковић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118890-B1DC-43E8-AA82-21D5C482B3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49981" y="1354859"/>
            <a:ext cx="7444038" cy="3549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E6D6DA-4B32-4540-B625-C8B7A6AA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Решење проблема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72A45E-ED95-440B-B891-8F6417CCAABA}"/>
              </a:ext>
            </a:extLst>
          </p:cNvPr>
          <p:cNvSpPr txBox="1">
            <a:spLocks/>
          </p:cNvSpPr>
          <p:nvPr/>
        </p:nvSpPr>
        <p:spPr>
          <a:xfrm>
            <a:off x="628650" y="939998"/>
            <a:ext cx="7886700" cy="51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dirty="0"/>
              <a:t>Апликација за праћење пажње возача</a:t>
            </a:r>
          </a:p>
        </p:txBody>
      </p:sp>
    </p:spTree>
    <p:extLst>
      <p:ext uri="{BB962C8B-B14F-4D97-AF65-F5344CB8AC3E}">
        <p14:creationId xmlns:p14="http://schemas.microsoft.com/office/powerpoint/2010/main" val="521726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8CD89-321D-4F43-8684-6EEA866B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Решење проблема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9F0D0-80E8-42B2-B26A-95E95262D4F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915" y="1485900"/>
            <a:ext cx="491617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44D827-A63A-461C-ABA1-660EF4863956}"/>
              </a:ext>
            </a:extLst>
          </p:cNvPr>
          <p:cNvSpPr txBox="1">
            <a:spLocks/>
          </p:cNvSpPr>
          <p:nvPr/>
        </p:nvSpPr>
        <p:spPr>
          <a:xfrm>
            <a:off x="628650" y="939998"/>
            <a:ext cx="7886700" cy="51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dirty="0"/>
              <a:t>Апликација за праћење пажње возача</a:t>
            </a:r>
          </a:p>
        </p:txBody>
      </p:sp>
    </p:spTree>
    <p:extLst>
      <p:ext uri="{BB962C8B-B14F-4D97-AF65-F5344CB8AC3E}">
        <p14:creationId xmlns:p14="http://schemas.microsoft.com/office/powerpoint/2010/main" val="3404147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E02E-7B8B-4246-B9BB-C40783D9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Евалуација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AB3F74-3AAB-4C99-BB33-0A00E91347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913266"/>
              </p:ext>
            </p:extLst>
          </p:nvPr>
        </p:nvGraphicFramePr>
        <p:xfrm>
          <a:off x="628650" y="1431893"/>
          <a:ext cx="4624994" cy="31856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2497">
                  <a:extLst>
                    <a:ext uri="{9D8B030D-6E8A-4147-A177-3AD203B41FA5}">
                      <a16:colId xmlns:a16="http://schemas.microsoft.com/office/drawing/2014/main" val="3669717309"/>
                    </a:ext>
                  </a:extLst>
                </a:gridCol>
                <a:gridCol w="2312497">
                  <a:extLst>
                    <a:ext uri="{9D8B030D-6E8A-4147-A177-3AD203B41FA5}">
                      <a16:colId xmlns:a16="http://schemas.microsoft.com/office/drawing/2014/main" val="42238442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1200">
                          <a:effectLst/>
                        </a:rPr>
                        <a:t>Параметар</a:t>
                      </a:r>
                      <a:endParaRPr lang="sr-Cyrl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1200">
                          <a:effectLst/>
                        </a:rPr>
                        <a:t>Тачност </a:t>
                      </a:r>
                      <a:r>
                        <a:rPr lang="en-US" sz="1200">
                          <a:effectLst/>
                        </a:rPr>
                        <a:t>[%]</a:t>
                      </a:r>
                      <a:endParaRPr lang="sr-Cyrl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1233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 err="1">
                          <a:effectLst/>
                        </a:rPr>
                        <a:t>noFace</a:t>
                      </a:r>
                      <a:endParaRPr lang="sr-Cyrl-RS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1200">
                          <a:effectLst/>
                        </a:rPr>
                        <a:t>100</a:t>
                      </a:r>
                      <a:endParaRPr lang="sr-Cyrl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312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</a:rPr>
                        <a:t>Face x </a:t>
                      </a:r>
                      <a:r>
                        <a:rPr lang="sr-Cyrl-RS" sz="1200" dirty="0">
                          <a:effectLst/>
                        </a:rPr>
                        <a:t>координата</a:t>
                      </a:r>
                      <a:endParaRPr lang="sr-Cyrl-R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1200">
                          <a:effectLst/>
                        </a:rPr>
                        <a:t>91</a:t>
                      </a:r>
                      <a:r>
                        <a:rPr lang="en-US" sz="1200">
                          <a:effectLst/>
                        </a:rPr>
                        <a:t>.19</a:t>
                      </a:r>
                      <a:endParaRPr lang="sr-Cyrl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7267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</a:rPr>
                        <a:t>Face y </a:t>
                      </a:r>
                      <a:r>
                        <a:rPr lang="sr-Cyrl-RS" sz="1200" dirty="0">
                          <a:effectLst/>
                        </a:rPr>
                        <a:t>координата</a:t>
                      </a:r>
                      <a:endParaRPr lang="sr-Cyrl-R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1200">
                          <a:effectLst/>
                        </a:rPr>
                        <a:t>98</a:t>
                      </a:r>
                      <a:r>
                        <a:rPr lang="en-US" sz="1200">
                          <a:effectLst/>
                        </a:rPr>
                        <a:t>.72</a:t>
                      </a:r>
                      <a:endParaRPr lang="sr-Cyrl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4883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</a:rPr>
                        <a:t>Left eye x </a:t>
                      </a:r>
                      <a:r>
                        <a:rPr lang="sr-Cyrl-RS" sz="1200" dirty="0">
                          <a:effectLst/>
                        </a:rPr>
                        <a:t>координата</a:t>
                      </a:r>
                      <a:endParaRPr lang="sr-Cyrl-R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1200">
                          <a:effectLst/>
                        </a:rPr>
                        <a:t>73</a:t>
                      </a:r>
                      <a:r>
                        <a:rPr lang="en-US" sz="1200">
                          <a:effectLst/>
                        </a:rPr>
                        <a:t>.64</a:t>
                      </a:r>
                      <a:endParaRPr lang="sr-Cyrl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886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</a:rPr>
                        <a:t>Left eye y </a:t>
                      </a:r>
                      <a:r>
                        <a:rPr lang="sr-Cyrl-RS" sz="1200" dirty="0">
                          <a:effectLst/>
                        </a:rPr>
                        <a:t>координата</a:t>
                      </a:r>
                      <a:endParaRPr lang="sr-Cyrl-R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1200" dirty="0">
                          <a:effectLst/>
                        </a:rPr>
                        <a:t>84</a:t>
                      </a:r>
                      <a:r>
                        <a:rPr lang="en-US" sz="1200" dirty="0">
                          <a:effectLst/>
                        </a:rPr>
                        <a:t>.89</a:t>
                      </a:r>
                      <a:endParaRPr lang="sr-Cyrl-R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1307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</a:rPr>
                        <a:t>Right eye x </a:t>
                      </a:r>
                      <a:r>
                        <a:rPr lang="sr-Cyrl-RS" sz="1200" dirty="0">
                          <a:effectLst/>
                        </a:rPr>
                        <a:t>координата</a:t>
                      </a:r>
                      <a:endParaRPr lang="sr-Cyrl-R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1200" dirty="0">
                          <a:effectLst/>
                        </a:rPr>
                        <a:t>79</a:t>
                      </a:r>
                      <a:r>
                        <a:rPr lang="en-US" sz="1200" dirty="0">
                          <a:effectLst/>
                        </a:rPr>
                        <a:t>.18</a:t>
                      </a:r>
                      <a:endParaRPr lang="sr-Cyrl-R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3346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</a:rPr>
                        <a:t>Right eye y </a:t>
                      </a:r>
                      <a:r>
                        <a:rPr lang="sr-Cyrl-RS" sz="1200" dirty="0">
                          <a:effectLst/>
                        </a:rPr>
                        <a:t>координата</a:t>
                      </a:r>
                      <a:endParaRPr lang="sr-Cyrl-R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1200">
                          <a:effectLst/>
                        </a:rPr>
                        <a:t>85</a:t>
                      </a:r>
                      <a:r>
                        <a:rPr lang="en-US" sz="1200">
                          <a:effectLst/>
                        </a:rPr>
                        <a:t>.80</a:t>
                      </a:r>
                      <a:endParaRPr lang="sr-Cyrl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2138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</a:rPr>
                        <a:t>Left</a:t>
                      </a:r>
                      <a:endParaRPr lang="sr-Cyrl-RS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1200">
                          <a:effectLst/>
                        </a:rPr>
                        <a:t>97</a:t>
                      </a:r>
                      <a:r>
                        <a:rPr lang="en-US" sz="1200">
                          <a:effectLst/>
                        </a:rPr>
                        <a:t>.42</a:t>
                      </a:r>
                      <a:endParaRPr lang="sr-Cyrl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433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</a:rPr>
                        <a:t>Right</a:t>
                      </a:r>
                      <a:endParaRPr lang="sr-Cyrl-RS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1200">
                          <a:effectLst/>
                        </a:rPr>
                        <a:t>9</a:t>
                      </a:r>
                      <a:r>
                        <a:rPr lang="en-US" sz="1200">
                          <a:effectLst/>
                        </a:rPr>
                        <a:t>5.74</a:t>
                      </a:r>
                      <a:endParaRPr lang="sr-Cyrl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2034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</a:rPr>
                        <a:t>Up</a:t>
                      </a:r>
                      <a:endParaRPr lang="sr-Cyrl-RS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100</a:t>
                      </a:r>
                      <a:endParaRPr lang="sr-Cyrl-R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0177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</a:rPr>
                        <a:t>Down</a:t>
                      </a:r>
                      <a:endParaRPr lang="sr-Cyrl-RS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sr-Cyrl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1145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</a:rPr>
                        <a:t>Face width</a:t>
                      </a:r>
                      <a:endParaRPr lang="sr-Cyrl-RS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1200" dirty="0">
                          <a:effectLst/>
                        </a:rPr>
                        <a:t>8</a:t>
                      </a:r>
                      <a:r>
                        <a:rPr lang="en-US" sz="1200" dirty="0">
                          <a:effectLst/>
                        </a:rPr>
                        <a:t>2.98</a:t>
                      </a:r>
                      <a:endParaRPr lang="sr-Cyrl-R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4217105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6223F0-6FFD-4DBB-AE15-681D4C579A84}"/>
              </a:ext>
            </a:extLst>
          </p:cNvPr>
          <p:cNvSpPr txBox="1">
            <a:spLocks/>
          </p:cNvSpPr>
          <p:nvPr/>
        </p:nvSpPr>
        <p:spPr>
          <a:xfrm>
            <a:off x="628650" y="939998"/>
            <a:ext cx="7886700" cy="51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dirty="0"/>
              <a:t>Први модел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71FADF2-E6E7-4501-96B3-0A1CE816FC60}"/>
              </a:ext>
            </a:extLst>
          </p:cNvPr>
          <p:cNvSpPr txBox="1">
            <a:spLocks/>
          </p:cNvSpPr>
          <p:nvPr/>
        </p:nvSpPr>
        <p:spPr>
          <a:xfrm>
            <a:off x="5333654" y="1454348"/>
            <a:ext cx="3693968" cy="1947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dirty="0"/>
              <a:t>Тачност </a:t>
            </a:r>
            <a:r>
              <a:rPr lang="sr-Cyrl-RS" dirty="0" err="1"/>
              <a:t>валидације</a:t>
            </a:r>
            <a:r>
              <a:rPr lang="sr-Cyrl-RS" dirty="0"/>
              <a:t> 0.8949</a:t>
            </a:r>
          </a:p>
        </p:txBody>
      </p:sp>
    </p:spTree>
    <p:extLst>
      <p:ext uri="{BB962C8B-B14F-4D97-AF65-F5344CB8AC3E}">
        <p14:creationId xmlns:p14="http://schemas.microsoft.com/office/powerpoint/2010/main" val="350337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E02E-7B8B-4246-B9BB-C40783D9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Евалуација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6223F0-6FFD-4DBB-AE15-681D4C579A84}"/>
              </a:ext>
            </a:extLst>
          </p:cNvPr>
          <p:cNvSpPr txBox="1">
            <a:spLocks/>
          </p:cNvSpPr>
          <p:nvPr/>
        </p:nvSpPr>
        <p:spPr>
          <a:xfrm>
            <a:off x="628650" y="939998"/>
            <a:ext cx="7886700" cy="51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dirty="0"/>
              <a:t>Други модел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71FADF2-E6E7-4501-96B3-0A1CE816FC60}"/>
              </a:ext>
            </a:extLst>
          </p:cNvPr>
          <p:cNvSpPr txBox="1">
            <a:spLocks/>
          </p:cNvSpPr>
          <p:nvPr/>
        </p:nvSpPr>
        <p:spPr>
          <a:xfrm>
            <a:off x="5333654" y="1454348"/>
            <a:ext cx="3693968" cy="1947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dirty="0"/>
              <a:t>Тачност </a:t>
            </a:r>
            <a:r>
              <a:rPr lang="sr-Cyrl-RS" dirty="0" err="1"/>
              <a:t>валидације</a:t>
            </a:r>
            <a:r>
              <a:rPr lang="sr-Cyrl-RS" dirty="0"/>
              <a:t> 0.80759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1DBF249-4640-48C8-BFDC-F9D86CEBB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588345"/>
              </p:ext>
            </p:extLst>
          </p:nvPr>
        </p:nvGraphicFramePr>
        <p:xfrm>
          <a:off x="659644" y="1357091"/>
          <a:ext cx="4674010" cy="33496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7005">
                  <a:extLst>
                    <a:ext uri="{9D8B030D-6E8A-4147-A177-3AD203B41FA5}">
                      <a16:colId xmlns:a16="http://schemas.microsoft.com/office/drawing/2014/main" val="2152574137"/>
                    </a:ext>
                  </a:extLst>
                </a:gridCol>
                <a:gridCol w="2337005">
                  <a:extLst>
                    <a:ext uri="{9D8B030D-6E8A-4147-A177-3AD203B41FA5}">
                      <a16:colId xmlns:a16="http://schemas.microsoft.com/office/drawing/2014/main" val="488726835"/>
                    </a:ext>
                  </a:extLst>
                </a:gridCol>
              </a:tblGrid>
              <a:tr h="19190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Cyrl-RS" sz="1200">
                          <a:effectLst/>
                        </a:rPr>
                        <a:t>Параметар</a:t>
                      </a:r>
                      <a:endParaRPr lang="sr-Cyrl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041" marR="68041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Cyrl-RS" sz="1200">
                          <a:effectLst/>
                        </a:rPr>
                        <a:t>Тачност </a:t>
                      </a:r>
                      <a:r>
                        <a:rPr lang="en-US" sz="1200">
                          <a:effectLst/>
                        </a:rPr>
                        <a:t>[%]</a:t>
                      </a:r>
                      <a:endParaRPr lang="sr-Cyrl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041" marR="68041" marT="0" marB="0"/>
                </a:tc>
                <a:extLst>
                  <a:ext uri="{0D108BD9-81ED-4DB2-BD59-A6C34878D82A}">
                    <a16:rowId xmlns:a16="http://schemas.microsoft.com/office/drawing/2014/main" val="2230356559"/>
                  </a:ext>
                </a:extLst>
              </a:tr>
              <a:tr h="19190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i="1" dirty="0" err="1">
                          <a:effectLst/>
                        </a:rPr>
                        <a:t>noLeftEye</a:t>
                      </a:r>
                      <a:endParaRPr lang="sr-Cyrl-RS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041" marR="68041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Cyrl-RS" sz="1200">
                          <a:effectLst/>
                        </a:rPr>
                        <a:t>98.82</a:t>
                      </a:r>
                      <a:endParaRPr lang="sr-Cyrl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041" marR="68041" marT="0" marB="0"/>
                </a:tc>
                <a:extLst>
                  <a:ext uri="{0D108BD9-81ED-4DB2-BD59-A6C34878D82A}">
                    <a16:rowId xmlns:a16="http://schemas.microsoft.com/office/drawing/2014/main" val="2424397351"/>
                  </a:ext>
                </a:extLst>
              </a:tr>
              <a:tr h="19190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i="1" dirty="0" err="1">
                          <a:effectLst/>
                        </a:rPr>
                        <a:t>noRighEye</a:t>
                      </a:r>
                      <a:endParaRPr lang="sr-Cyrl-RS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041" marR="68041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Cyrl-RS" sz="1200">
                          <a:effectLst/>
                        </a:rPr>
                        <a:t>98.82</a:t>
                      </a:r>
                      <a:endParaRPr lang="sr-Cyrl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041" marR="68041" marT="0" marB="0"/>
                </a:tc>
                <a:extLst>
                  <a:ext uri="{0D108BD9-81ED-4DB2-BD59-A6C34878D82A}">
                    <a16:rowId xmlns:a16="http://schemas.microsoft.com/office/drawing/2014/main" val="2195608592"/>
                  </a:ext>
                </a:extLst>
              </a:tr>
              <a:tr h="19190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i="1" dirty="0">
                          <a:effectLst/>
                        </a:rPr>
                        <a:t>Left Eye x </a:t>
                      </a:r>
                      <a:r>
                        <a:rPr lang="sr-Cyrl-RS" sz="1200" dirty="0">
                          <a:effectLst/>
                        </a:rPr>
                        <a:t>координата</a:t>
                      </a:r>
                      <a:endParaRPr lang="sr-Cyrl-R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041" marR="68041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Cyrl-RS" sz="1200">
                          <a:effectLst/>
                        </a:rPr>
                        <a:t>52.35</a:t>
                      </a:r>
                      <a:endParaRPr lang="sr-Cyrl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041" marR="68041" marT="0" marB="0"/>
                </a:tc>
                <a:extLst>
                  <a:ext uri="{0D108BD9-81ED-4DB2-BD59-A6C34878D82A}">
                    <a16:rowId xmlns:a16="http://schemas.microsoft.com/office/drawing/2014/main" val="3468577467"/>
                  </a:ext>
                </a:extLst>
              </a:tr>
              <a:tr h="19190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i="1" dirty="0">
                          <a:effectLst/>
                        </a:rPr>
                        <a:t>Left Eye y </a:t>
                      </a:r>
                      <a:r>
                        <a:rPr lang="sr-Cyrl-RS" sz="1200" dirty="0">
                          <a:effectLst/>
                        </a:rPr>
                        <a:t>координата</a:t>
                      </a:r>
                      <a:endParaRPr lang="sr-Cyrl-R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041" marR="68041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Cyrl-RS" sz="1200">
                          <a:effectLst/>
                        </a:rPr>
                        <a:t>80.59</a:t>
                      </a:r>
                      <a:endParaRPr lang="sr-Cyrl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041" marR="68041" marT="0" marB="0"/>
                </a:tc>
                <a:extLst>
                  <a:ext uri="{0D108BD9-81ED-4DB2-BD59-A6C34878D82A}">
                    <a16:rowId xmlns:a16="http://schemas.microsoft.com/office/drawing/2014/main" val="1949880506"/>
                  </a:ext>
                </a:extLst>
              </a:tr>
              <a:tr h="19190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i="1" dirty="0">
                          <a:effectLst/>
                        </a:rPr>
                        <a:t>Right Eye x </a:t>
                      </a:r>
                      <a:r>
                        <a:rPr lang="sr-Cyrl-RS" sz="1200" dirty="0">
                          <a:effectLst/>
                        </a:rPr>
                        <a:t>координата</a:t>
                      </a:r>
                      <a:endParaRPr lang="sr-Cyrl-R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041" marR="68041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Cyrl-RS" sz="1200">
                          <a:effectLst/>
                        </a:rPr>
                        <a:t>69.41</a:t>
                      </a:r>
                      <a:endParaRPr lang="sr-Cyrl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041" marR="68041" marT="0" marB="0"/>
                </a:tc>
                <a:extLst>
                  <a:ext uri="{0D108BD9-81ED-4DB2-BD59-A6C34878D82A}">
                    <a16:rowId xmlns:a16="http://schemas.microsoft.com/office/drawing/2014/main" val="1451653113"/>
                  </a:ext>
                </a:extLst>
              </a:tr>
              <a:tr h="19190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i="1" dirty="0">
                          <a:effectLst/>
                        </a:rPr>
                        <a:t>Right Eye y </a:t>
                      </a:r>
                      <a:r>
                        <a:rPr lang="sr-Cyrl-RS" sz="1200" dirty="0">
                          <a:effectLst/>
                        </a:rPr>
                        <a:t>координата</a:t>
                      </a:r>
                      <a:endParaRPr lang="sr-Cyrl-R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041" marR="68041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Cyrl-RS" sz="1200">
                          <a:effectLst/>
                        </a:rPr>
                        <a:t>77.35</a:t>
                      </a:r>
                      <a:endParaRPr lang="sr-Cyrl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041" marR="68041" marT="0" marB="0"/>
                </a:tc>
                <a:extLst>
                  <a:ext uri="{0D108BD9-81ED-4DB2-BD59-A6C34878D82A}">
                    <a16:rowId xmlns:a16="http://schemas.microsoft.com/office/drawing/2014/main" val="3212797777"/>
                  </a:ext>
                </a:extLst>
              </a:tr>
              <a:tr h="19190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i="1" dirty="0">
                          <a:effectLst/>
                        </a:rPr>
                        <a:t>Nose x </a:t>
                      </a:r>
                      <a:r>
                        <a:rPr lang="sr-Cyrl-RS" sz="1200" dirty="0">
                          <a:effectLst/>
                        </a:rPr>
                        <a:t>координата</a:t>
                      </a:r>
                      <a:endParaRPr lang="sr-Cyrl-R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041" marR="68041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Cyrl-RS" sz="1200">
                          <a:effectLst/>
                        </a:rPr>
                        <a:t>70.59</a:t>
                      </a:r>
                      <a:endParaRPr lang="sr-Cyrl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041" marR="68041" marT="0" marB="0"/>
                </a:tc>
                <a:extLst>
                  <a:ext uri="{0D108BD9-81ED-4DB2-BD59-A6C34878D82A}">
                    <a16:rowId xmlns:a16="http://schemas.microsoft.com/office/drawing/2014/main" val="261964561"/>
                  </a:ext>
                </a:extLst>
              </a:tr>
              <a:tr h="19190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i="1" dirty="0">
                          <a:effectLst/>
                        </a:rPr>
                        <a:t>Nose y </a:t>
                      </a:r>
                      <a:r>
                        <a:rPr lang="sr-Cyrl-RS" sz="1200" dirty="0">
                          <a:effectLst/>
                        </a:rPr>
                        <a:t>координата</a:t>
                      </a:r>
                      <a:endParaRPr lang="sr-Cyrl-R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041" marR="68041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Cyrl-RS" sz="1200">
                          <a:effectLst/>
                        </a:rPr>
                        <a:t>78.53</a:t>
                      </a:r>
                      <a:endParaRPr lang="sr-Cyrl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041" marR="68041" marT="0" marB="0"/>
                </a:tc>
                <a:extLst>
                  <a:ext uri="{0D108BD9-81ED-4DB2-BD59-A6C34878D82A}">
                    <a16:rowId xmlns:a16="http://schemas.microsoft.com/office/drawing/2014/main" val="3119547274"/>
                  </a:ext>
                </a:extLst>
              </a:tr>
              <a:tr h="19190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i="1" dirty="0">
                          <a:effectLst/>
                        </a:rPr>
                        <a:t>Mouth up x </a:t>
                      </a:r>
                      <a:r>
                        <a:rPr lang="sr-Cyrl-RS" sz="1200" dirty="0">
                          <a:effectLst/>
                        </a:rPr>
                        <a:t>координата</a:t>
                      </a:r>
                      <a:endParaRPr lang="sr-Cyrl-R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041" marR="68041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Cyrl-RS" sz="1200">
                          <a:effectLst/>
                        </a:rPr>
                        <a:t>79.71</a:t>
                      </a:r>
                      <a:endParaRPr lang="sr-Cyrl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041" marR="68041" marT="0" marB="0"/>
                </a:tc>
                <a:extLst>
                  <a:ext uri="{0D108BD9-81ED-4DB2-BD59-A6C34878D82A}">
                    <a16:rowId xmlns:a16="http://schemas.microsoft.com/office/drawing/2014/main" val="95699076"/>
                  </a:ext>
                </a:extLst>
              </a:tr>
              <a:tr h="19190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i="1" dirty="0">
                          <a:effectLst/>
                        </a:rPr>
                        <a:t>Mouth up y </a:t>
                      </a:r>
                      <a:r>
                        <a:rPr lang="sr-Cyrl-RS" sz="1200" dirty="0">
                          <a:effectLst/>
                        </a:rPr>
                        <a:t>координата</a:t>
                      </a:r>
                      <a:endParaRPr lang="sr-Cyrl-R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041" marR="68041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Cyrl-RS" sz="1200">
                          <a:effectLst/>
                        </a:rPr>
                        <a:t>74.12</a:t>
                      </a:r>
                      <a:endParaRPr lang="sr-Cyrl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041" marR="68041" marT="0" marB="0"/>
                </a:tc>
                <a:extLst>
                  <a:ext uri="{0D108BD9-81ED-4DB2-BD59-A6C34878D82A}">
                    <a16:rowId xmlns:a16="http://schemas.microsoft.com/office/drawing/2014/main" val="803128142"/>
                  </a:ext>
                </a:extLst>
              </a:tr>
              <a:tr h="19190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i="1" dirty="0">
                          <a:effectLst/>
                        </a:rPr>
                        <a:t>Mouth down x </a:t>
                      </a:r>
                      <a:r>
                        <a:rPr lang="sr-Cyrl-RS" sz="1200" dirty="0">
                          <a:effectLst/>
                        </a:rPr>
                        <a:t>координата</a:t>
                      </a:r>
                      <a:endParaRPr lang="sr-Cyrl-R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041" marR="68041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Cyrl-RS" sz="1200">
                          <a:effectLst/>
                        </a:rPr>
                        <a:t>70.00</a:t>
                      </a:r>
                      <a:endParaRPr lang="sr-Cyrl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041" marR="68041" marT="0" marB="0"/>
                </a:tc>
                <a:extLst>
                  <a:ext uri="{0D108BD9-81ED-4DB2-BD59-A6C34878D82A}">
                    <a16:rowId xmlns:a16="http://schemas.microsoft.com/office/drawing/2014/main" val="3778484474"/>
                  </a:ext>
                </a:extLst>
              </a:tr>
              <a:tr h="19190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i="1" dirty="0">
                          <a:effectLst/>
                        </a:rPr>
                        <a:t>Mouth down y </a:t>
                      </a:r>
                      <a:r>
                        <a:rPr lang="sr-Cyrl-RS" sz="1200" dirty="0">
                          <a:effectLst/>
                        </a:rPr>
                        <a:t>координата</a:t>
                      </a:r>
                      <a:endParaRPr lang="sr-Cyrl-R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041" marR="68041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Cyrl-RS" sz="1200">
                          <a:effectLst/>
                        </a:rPr>
                        <a:t>59.12</a:t>
                      </a:r>
                      <a:endParaRPr lang="sr-Cyrl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041" marR="68041" marT="0" marB="0"/>
                </a:tc>
                <a:extLst>
                  <a:ext uri="{0D108BD9-81ED-4DB2-BD59-A6C34878D82A}">
                    <a16:rowId xmlns:a16="http://schemas.microsoft.com/office/drawing/2014/main" val="1826739022"/>
                  </a:ext>
                </a:extLst>
              </a:tr>
              <a:tr h="19190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i="1" dirty="0">
                          <a:effectLst/>
                        </a:rPr>
                        <a:t>Left</a:t>
                      </a:r>
                      <a:endParaRPr lang="sr-Cyrl-RS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041" marR="68041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Cyrl-RS" sz="1200">
                          <a:effectLst/>
                        </a:rPr>
                        <a:t>94.41</a:t>
                      </a:r>
                      <a:endParaRPr lang="sr-Cyrl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041" marR="68041" marT="0" marB="0"/>
                </a:tc>
                <a:extLst>
                  <a:ext uri="{0D108BD9-81ED-4DB2-BD59-A6C34878D82A}">
                    <a16:rowId xmlns:a16="http://schemas.microsoft.com/office/drawing/2014/main" val="3397767784"/>
                  </a:ext>
                </a:extLst>
              </a:tr>
              <a:tr h="19190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i="1" dirty="0">
                          <a:effectLst/>
                        </a:rPr>
                        <a:t>Right</a:t>
                      </a:r>
                      <a:endParaRPr lang="sr-Cyrl-RS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041" marR="68041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Cyrl-RS" sz="1200">
                          <a:effectLst/>
                        </a:rPr>
                        <a:t>96.47</a:t>
                      </a:r>
                      <a:endParaRPr lang="sr-Cyrl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041" marR="68041" marT="0" marB="0"/>
                </a:tc>
                <a:extLst>
                  <a:ext uri="{0D108BD9-81ED-4DB2-BD59-A6C34878D82A}">
                    <a16:rowId xmlns:a16="http://schemas.microsoft.com/office/drawing/2014/main" val="2539480224"/>
                  </a:ext>
                </a:extLst>
              </a:tr>
              <a:tr h="19190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i="1" dirty="0">
                          <a:effectLst/>
                        </a:rPr>
                        <a:t>Up</a:t>
                      </a:r>
                      <a:endParaRPr lang="sr-Cyrl-RS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041" marR="68041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Cyrl-RS" sz="1200">
                          <a:effectLst/>
                        </a:rPr>
                        <a:t>100</a:t>
                      </a:r>
                      <a:endParaRPr lang="sr-Cyrl-R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041" marR="68041" marT="0" marB="0"/>
                </a:tc>
                <a:extLst>
                  <a:ext uri="{0D108BD9-81ED-4DB2-BD59-A6C34878D82A}">
                    <a16:rowId xmlns:a16="http://schemas.microsoft.com/office/drawing/2014/main" val="1722872478"/>
                  </a:ext>
                </a:extLst>
              </a:tr>
              <a:tr h="19190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i="1" dirty="0">
                          <a:effectLst/>
                        </a:rPr>
                        <a:t>Down</a:t>
                      </a:r>
                      <a:endParaRPr lang="sr-Cyrl-RS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041" marR="68041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Cyrl-RS" sz="1200" dirty="0">
                          <a:effectLst/>
                        </a:rPr>
                        <a:t>99.12</a:t>
                      </a:r>
                      <a:endParaRPr lang="sr-Cyrl-R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041" marR="68041" marT="0" marB="0"/>
                </a:tc>
                <a:extLst>
                  <a:ext uri="{0D108BD9-81ED-4DB2-BD59-A6C34878D82A}">
                    <a16:rowId xmlns:a16="http://schemas.microsoft.com/office/drawing/2014/main" val="2156939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420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E02E-7B8B-4246-B9BB-C40783D9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Евалуација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6223F0-6FFD-4DBB-AE15-681D4C579A84}"/>
              </a:ext>
            </a:extLst>
          </p:cNvPr>
          <p:cNvSpPr txBox="1">
            <a:spLocks/>
          </p:cNvSpPr>
          <p:nvPr/>
        </p:nvSpPr>
        <p:spPr>
          <a:xfrm>
            <a:off x="628650" y="939998"/>
            <a:ext cx="7886700" cy="51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dirty="0"/>
              <a:t>Трећи модел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71FADF2-E6E7-4501-96B3-0A1CE816FC60}"/>
              </a:ext>
            </a:extLst>
          </p:cNvPr>
          <p:cNvSpPr txBox="1">
            <a:spLocks/>
          </p:cNvSpPr>
          <p:nvPr/>
        </p:nvSpPr>
        <p:spPr>
          <a:xfrm>
            <a:off x="5333654" y="1454348"/>
            <a:ext cx="3693968" cy="1947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dirty="0"/>
              <a:t>Тачност </a:t>
            </a:r>
            <a:r>
              <a:rPr lang="sr-Cyrl-RS" dirty="0" err="1"/>
              <a:t>валидације</a:t>
            </a:r>
            <a:r>
              <a:rPr lang="sr-Cyrl-RS" dirty="0"/>
              <a:t> 0.86426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F754E8A-CCBC-4A4A-825A-0FF923A3E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856969"/>
              </p:ext>
            </p:extLst>
          </p:nvPr>
        </p:nvGraphicFramePr>
        <p:xfrm>
          <a:off x="504825" y="1561210"/>
          <a:ext cx="4828830" cy="32664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4415">
                  <a:extLst>
                    <a:ext uri="{9D8B030D-6E8A-4147-A177-3AD203B41FA5}">
                      <a16:colId xmlns:a16="http://schemas.microsoft.com/office/drawing/2014/main" val="2559571022"/>
                    </a:ext>
                  </a:extLst>
                </a:gridCol>
                <a:gridCol w="2414415">
                  <a:extLst>
                    <a:ext uri="{9D8B030D-6E8A-4147-A177-3AD203B41FA5}">
                      <a16:colId xmlns:a16="http://schemas.microsoft.com/office/drawing/2014/main" val="678895873"/>
                    </a:ext>
                  </a:extLst>
                </a:gridCol>
              </a:tblGrid>
              <a:tr h="20389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1000" dirty="0">
                          <a:effectLst/>
                        </a:rPr>
                        <a:t>Параметар</a:t>
                      </a:r>
                      <a:endParaRPr lang="sr-Cyrl-R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918" marR="5791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1000">
                          <a:effectLst/>
                        </a:rPr>
                        <a:t>Тачност </a:t>
                      </a:r>
                      <a:r>
                        <a:rPr lang="en-US" sz="1000">
                          <a:effectLst/>
                        </a:rPr>
                        <a:t>[%]</a:t>
                      </a:r>
                      <a:endParaRPr lang="sr-Cyrl-R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918" marR="57918" marT="0" marB="0"/>
                </a:tc>
                <a:extLst>
                  <a:ext uri="{0D108BD9-81ED-4DB2-BD59-A6C34878D82A}">
                    <a16:rowId xmlns:a16="http://schemas.microsoft.com/office/drawing/2014/main" val="3335105428"/>
                  </a:ext>
                </a:extLst>
              </a:tr>
              <a:tr h="20389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 err="1">
                          <a:effectLst/>
                        </a:rPr>
                        <a:t>eyeClosed</a:t>
                      </a:r>
                      <a:endParaRPr lang="sr-Cyrl-RS" sz="10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918" marR="5791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1000">
                          <a:effectLst/>
                        </a:rPr>
                        <a:t>92.26</a:t>
                      </a:r>
                      <a:endParaRPr lang="sr-Cyrl-R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918" marR="57918" marT="0" marB="0"/>
                </a:tc>
                <a:extLst>
                  <a:ext uri="{0D108BD9-81ED-4DB2-BD59-A6C34878D82A}">
                    <a16:rowId xmlns:a16="http://schemas.microsoft.com/office/drawing/2014/main" val="3174802111"/>
                  </a:ext>
                </a:extLst>
              </a:tr>
              <a:tr h="20389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</a:rPr>
                        <a:t>Center up x </a:t>
                      </a:r>
                      <a:r>
                        <a:rPr lang="sr-Cyrl-RS" sz="1000" dirty="0">
                          <a:effectLst/>
                        </a:rPr>
                        <a:t>координата</a:t>
                      </a:r>
                      <a:endParaRPr lang="sr-Cyrl-R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918" marR="5791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61.01</a:t>
                      </a:r>
                      <a:endParaRPr lang="sr-Cyrl-R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918" marR="57918" marT="0" marB="0"/>
                </a:tc>
                <a:extLst>
                  <a:ext uri="{0D108BD9-81ED-4DB2-BD59-A6C34878D82A}">
                    <a16:rowId xmlns:a16="http://schemas.microsoft.com/office/drawing/2014/main" val="1454017365"/>
                  </a:ext>
                </a:extLst>
              </a:tr>
              <a:tr h="20389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</a:rPr>
                        <a:t>Center up y</a:t>
                      </a:r>
                      <a:r>
                        <a:rPr lang="sr-Cyrl-RS" sz="1000" i="1" dirty="0">
                          <a:effectLst/>
                        </a:rPr>
                        <a:t> </a:t>
                      </a:r>
                      <a:r>
                        <a:rPr lang="sr-Cyrl-RS" sz="1000" dirty="0">
                          <a:effectLst/>
                        </a:rPr>
                        <a:t>координата</a:t>
                      </a:r>
                      <a:endParaRPr lang="sr-Cyrl-R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918" marR="5791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70.54</a:t>
                      </a:r>
                      <a:endParaRPr lang="sr-Cyrl-R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918" marR="57918" marT="0" marB="0"/>
                </a:tc>
                <a:extLst>
                  <a:ext uri="{0D108BD9-81ED-4DB2-BD59-A6C34878D82A}">
                    <a16:rowId xmlns:a16="http://schemas.microsoft.com/office/drawing/2014/main" val="2642291432"/>
                  </a:ext>
                </a:extLst>
              </a:tr>
              <a:tr h="20389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</a:rPr>
                        <a:t>Center x</a:t>
                      </a:r>
                      <a:r>
                        <a:rPr lang="sr-Cyrl-RS" sz="1000" i="1" dirty="0">
                          <a:effectLst/>
                        </a:rPr>
                        <a:t> </a:t>
                      </a:r>
                      <a:r>
                        <a:rPr lang="sr-Cyrl-RS" sz="1000" dirty="0">
                          <a:effectLst/>
                        </a:rPr>
                        <a:t>координата</a:t>
                      </a:r>
                      <a:endParaRPr lang="sr-Cyrl-R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918" marR="5791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65.67</a:t>
                      </a:r>
                      <a:endParaRPr lang="sr-Cyrl-R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918" marR="57918" marT="0" marB="0"/>
                </a:tc>
                <a:extLst>
                  <a:ext uri="{0D108BD9-81ED-4DB2-BD59-A6C34878D82A}">
                    <a16:rowId xmlns:a16="http://schemas.microsoft.com/office/drawing/2014/main" val="4188644862"/>
                  </a:ext>
                </a:extLst>
              </a:tr>
              <a:tr h="20389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</a:rPr>
                        <a:t>Center y</a:t>
                      </a:r>
                      <a:r>
                        <a:rPr lang="sr-Cyrl-RS" sz="1000" i="1" dirty="0">
                          <a:effectLst/>
                        </a:rPr>
                        <a:t> </a:t>
                      </a:r>
                      <a:r>
                        <a:rPr lang="sr-Cyrl-RS" sz="1000" dirty="0">
                          <a:effectLst/>
                        </a:rPr>
                        <a:t>координата</a:t>
                      </a:r>
                      <a:endParaRPr lang="sr-Cyrl-R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918" marR="5791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77.08</a:t>
                      </a:r>
                      <a:endParaRPr lang="sr-Cyrl-R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918" marR="57918" marT="0" marB="0"/>
                </a:tc>
                <a:extLst>
                  <a:ext uri="{0D108BD9-81ED-4DB2-BD59-A6C34878D82A}">
                    <a16:rowId xmlns:a16="http://schemas.microsoft.com/office/drawing/2014/main" val="512449527"/>
                  </a:ext>
                </a:extLst>
              </a:tr>
              <a:tr h="20389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</a:rPr>
                        <a:t>Center down x</a:t>
                      </a:r>
                      <a:r>
                        <a:rPr lang="sr-Cyrl-RS" sz="1000" i="1" dirty="0">
                          <a:effectLst/>
                        </a:rPr>
                        <a:t> </a:t>
                      </a:r>
                      <a:r>
                        <a:rPr lang="sr-Cyrl-RS" sz="1000" dirty="0">
                          <a:effectLst/>
                        </a:rPr>
                        <a:t>координата</a:t>
                      </a:r>
                      <a:endParaRPr lang="sr-Cyrl-R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918" marR="5791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55.36</a:t>
                      </a:r>
                      <a:endParaRPr lang="sr-Cyrl-R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918" marR="57918" marT="0" marB="0"/>
                </a:tc>
                <a:extLst>
                  <a:ext uri="{0D108BD9-81ED-4DB2-BD59-A6C34878D82A}">
                    <a16:rowId xmlns:a16="http://schemas.microsoft.com/office/drawing/2014/main" val="3425733919"/>
                  </a:ext>
                </a:extLst>
              </a:tr>
              <a:tr h="20389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</a:rPr>
                        <a:t>Center down y</a:t>
                      </a:r>
                      <a:r>
                        <a:rPr lang="sr-Cyrl-RS" sz="1000" i="1" dirty="0">
                          <a:effectLst/>
                        </a:rPr>
                        <a:t> </a:t>
                      </a:r>
                      <a:r>
                        <a:rPr lang="sr-Cyrl-RS" sz="1000" dirty="0">
                          <a:effectLst/>
                        </a:rPr>
                        <a:t>координата</a:t>
                      </a:r>
                      <a:endParaRPr lang="sr-Cyrl-R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918" marR="5791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76.95</a:t>
                      </a:r>
                      <a:endParaRPr lang="sr-Cyrl-R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918" marR="57918" marT="0" marB="0"/>
                </a:tc>
                <a:extLst>
                  <a:ext uri="{0D108BD9-81ED-4DB2-BD59-A6C34878D82A}">
                    <a16:rowId xmlns:a16="http://schemas.microsoft.com/office/drawing/2014/main" val="171256299"/>
                  </a:ext>
                </a:extLst>
              </a:tr>
              <a:tr h="20389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</a:rPr>
                        <a:t>Left point x</a:t>
                      </a:r>
                      <a:r>
                        <a:rPr lang="sr-Cyrl-RS" sz="1000" i="1" dirty="0">
                          <a:effectLst/>
                        </a:rPr>
                        <a:t> </a:t>
                      </a:r>
                      <a:r>
                        <a:rPr lang="sr-Cyrl-RS" sz="1000" dirty="0">
                          <a:effectLst/>
                        </a:rPr>
                        <a:t>координата</a:t>
                      </a:r>
                      <a:endParaRPr lang="sr-Cyrl-R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918" marR="5791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39.04</a:t>
                      </a:r>
                      <a:endParaRPr lang="sr-Cyrl-R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918" marR="57918" marT="0" marB="0"/>
                </a:tc>
                <a:extLst>
                  <a:ext uri="{0D108BD9-81ED-4DB2-BD59-A6C34878D82A}">
                    <a16:rowId xmlns:a16="http://schemas.microsoft.com/office/drawing/2014/main" val="3915547105"/>
                  </a:ext>
                </a:extLst>
              </a:tr>
              <a:tr h="20389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</a:rPr>
                        <a:t>Left point y</a:t>
                      </a:r>
                      <a:r>
                        <a:rPr lang="sr-Cyrl-RS" sz="1000" i="1" dirty="0">
                          <a:effectLst/>
                        </a:rPr>
                        <a:t> </a:t>
                      </a:r>
                      <a:r>
                        <a:rPr lang="sr-Cyrl-RS" sz="1000" dirty="0">
                          <a:effectLst/>
                        </a:rPr>
                        <a:t>координата</a:t>
                      </a:r>
                      <a:endParaRPr lang="sr-Cyrl-R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918" marR="5791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64.88</a:t>
                      </a:r>
                      <a:endParaRPr lang="sr-Cyrl-R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918" marR="57918" marT="0" marB="0"/>
                </a:tc>
                <a:extLst>
                  <a:ext uri="{0D108BD9-81ED-4DB2-BD59-A6C34878D82A}">
                    <a16:rowId xmlns:a16="http://schemas.microsoft.com/office/drawing/2014/main" val="24584079"/>
                  </a:ext>
                </a:extLst>
              </a:tr>
              <a:tr h="20389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</a:rPr>
                        <a:t>Right point x</a:t>
                      </a:r>
                      <a:r>
                        <a:rPr lang="sr-Cyrl-RS" sz="1000" i="1" dirty="0">
                          <a:effectLst/>
                        </a:rPr>
                        <a:t> </a:t>
                      </a:r>
                      <a:r>
                        <a:rPr lang="sr-Cyrl-RS" sz="1000" dirty="0">
                          <a:effectLst/>
                        </a:rPr>
                        <a:t>координата</a:t>
                      </a:r>
                      <a:endParaRPr lang="sr-Cyrl-R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918" marR="5791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51.19</a:t>
                      </a:r>
                      <a:endParaRPr lang="sr-Cyrl-R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918" marR="57918" marT="0" marB="0"/>
                </a:tc>
                <a:extLst>
                  <a:ext uri="{0D108BD9-81ED-4DB2-BD59-A6C34878D82A}">
                    <a16:rowId xmlns:a16="http://schemas.microsoft.com/office/drawing/2014/main" val="2828847906"/>
                  </a:ext>
                </a:extLst>
              </a:tr>
              <a:tr h="20389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</a:rPr>
                        <a:t>Right point y</a:t>
                      </a:r>
                      <a:r>
                        <a:rPr lang="sr-Cyrl-RS" sz="1000" i="1" dirty="0">
                          <a:effectLst/>
                        </a:rPr>
                        <a:t> </a:t>
                      </a:r>
                      <a:r>
                        <a:rPr lang="sr-Cyrl-RS" sz="1000" dirty="0">
                          <a:effectLst/>
                        </a:rPr>
                        <a:t>координата</a:t>
                      </a:r>
                      <a:endParaRPr lang="sr-Cyrl-R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918" marR="5791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73.51</a:t>
                      </a:r>
                      <a:endParaRPr lang="sr-Cyrl-R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918" marR="57918" marT="0" marB="0"/>
                </a:tc>
                <a:extLst>
                  <a:ext uri="{0D108BD9-81ED-4DB2-BD59-A6C34878D82A}">
                    <a16:rowId xmlns:a16="http://schemas.microsoft.com/office/drawing/2014/main" val="33690287"/>
                  </a:ext>
                </a:extLst>
              </a:tr>
              <a:tr h="20389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</a:rPr>
                        <a:t>Left</a:t>
                      </a:r>
                      <a:endParaRPr lang="sr-Cyrl-RS" sz="10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918" marR="5791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1000" dirty="0">
                          <a:effectLst/>
                        </a:rPr>
                        <a:t>8</a:t>
                      </a:r>
                      <a:r>
                        <a:rPr lang="en-US" sz="1000" dirty="0">
                          <a:effectLst/>
                        </a:rPr>
                        <a:t>0.06</a:t>
                      </a:r>
                      <a:endParaRPr lang="sr-Cyrl-R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918" marR="57918" marT="0" marB="0"/>
                </a:tc>
                <a:extLst>
                  <a:ext uri="{0D108BD9-81ED-4DB2-BD59-A6C34878D82A}">
                    <a16:rowId xmlns:a16="http://schemas.microsoft.com/office/drawing/2014/main" val="3408339028"/>
                  </a:ext>
                </a:extLst>
              </a:tr>
              <a:tr h="20389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</a:rPr>
                        <a:t>Right</a:t>
                      </a:r>
                      <a:endParaRPr lang="sr-Cyrl-RS" sz="10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918" marR="5791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1000" dirty="0">
                          <a:effectLst/>
                        </a:rPr>
                        <a:t>96.13</a:t>
                      </a:r>
                      <a:endParaRPr lang="sr-Cyrl-R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918" marR="57918" marT="0" marB="0"/>
                </a:tc>
                <a:extLst>
                  <a:ext uri="{0D108BD9-81ED-4DB2-BD59-A6C34878D82A}">
                    <a16:rowId xmlns:a16="http://schemas.microsoft.com/office/drawing/2014/main" val="393052499"/>
                  </a:ext>
                </a:extLst>
              </a:tr>
              <a:tr h="20389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</a:rPr>
                        <a:t>Up</a:t>
                      </a:r>
                      <a:endParaRPr lang="sr-Cyrl-RS" sz="10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918" marR="5791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1000" dirty="0">
                          <a:effectLst/>
                        </a:rPr>
                        <a:t>97.02</a:t>
                      </a:r>
                      <a:endParaRPr lang="sr-Cyrl-R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918" marR="57918" marT="0" marB="0"/>
                </a:tc>
                <a:extLst>
                  <a:ext uri="{0D108BD9-81ED-4DB2-BD59-A6C34878D82A}">
                    <a16:rowId xmlns:a16="http://schemas.microsoft.com/office/drawing/2014/main" val="2515617056"/>
                  </a:ext>
                </a:extLst>
              </a:tr>
              <a:tr h="20389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</a:rPr>
                        <a:t>Down</a:t>
                      </a:r>
                      <a:endParaRPr lang="sr-Cyrl-RS" sz="10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918" marR="5791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1000" dirty="0">
                          <a:effectLst/>
                        </a:rPr>
                        <a:t>88.99</a:t>
                      </a:r>
                      <a:endParaRPr lang="sr-Cyrl-R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918" marR="57918" marT="0" marB="0"/>
                </a:tc>
                <a:extLst>
                  <a:ext uri="{0D108BD9-81ED-4DB2-BD59-A6C34878D82A}">
                    <a16:rowId xmlns:a16="http://schemas.microsoft.com/office/drawing/2014/main" val="3989906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766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4E8A-FB4A-4E7C-A43F-29F8EFDE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Cyrl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32EF8-AE10-4932-AAF6-57BDE3B0F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Демо</a:t>
            </a:r>
          </a:p>
        </p:txBody>
      </p:sp>
    </p:spTree>
    <p:extLst>
      <p:ext uri="{BB962C8B-B14F-4D97-AF65-F5344CB8AC3E}">
        <p14:creationId xmlns:p14="http://schemas.microsoft.com/office/powerpoint/2010/main" val="3160117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E81B-CB62-4C22-B31F-E4638F19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88C2C-1858-4FF2-B16A-2B621CFC1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Хвала на пажњи!</a:t>
            </a:r>
          </a:p>
        </p:txBody>
      </p:sp>
    </p:spTree>
    <p:extLst>
      <p:ext uri="{BB962C8B-B14F-4D97-AF65-F5344CB8AC3E}">
        <p14:creationId xmlns:p14="http://schemas.microsoft.com/office/powerpoint/2010/main" val="86610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C6B2-3113-4EA3-890F-37C8A73A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Увод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93718-DD38-4F87-A45A-867D1A48D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Cyrl-RS" sz="2400" dirty="0"/>
              <a:t>Аутомобилска индустрија – експанзија, дигитализација и пооштравање сигурносних захтева</a:t>
            </a:r>
          </a:p>
          <a:p>
            <a:r>
              <a:rPr lang="sr-Cyrl-RS" sz="2400" dirty="0"/>
              <a:t>Обрада фотографије – све већи број сензора који се ослањају на обраду фотографије</a:t>
            </a:r>
          </a:p>
          <a:p>
            <a:r>
              <a:rPr lang="sr-Cyrl-RS" sz="2400" dirty="0"/>
              <a:t>Машинско учење</a:t>
            </a:r>
          </a:p>
          <a:p>
            <a:r>
              <a:rPr lang="sr-Cyrl-RS" sz="2400" dirty="0"/>
              <a:t>Дубоко учење</a:t>
            </a:r>
          </a:p>
          <a:p>
            <a:r>
              <a:rPr lang="sr-Cyrl-RS" sz="2400" dirty="0"/>
              <a:t>Вештачке неуронске мреже</a:t>
            </a:r>
          </a:p>
          <a:p>
            <a:r>
              <a:rPr lang="sr-Cyrl-RS" sz="2400" dirty="0"/>
              <a:t>Циљ задатка – реализовати систем праћења пажње возача уз помоћ вештачких неуронских мрежа </a:t>
            </a:r>
          </a:p>
        </p:txBody>
      </p:sp>
    </p:spTree>
    <p:extLst>
      <p:ext uri="{BB962C8B-B14F-4D97-AF65-F5344CB8AC3E}">
        <p14:creationId xmlns:p14="http://schemas.microsoft.com/office/powerpoint/2010/main" val="127193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F8EF-18D3-4AF5-9001-D292C138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Теоријске основе 	</a:t>
            </a:r>
            <a:endParaRPr lang="sr-Cyrl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517B7-1791-4C63-B0B3-6A0D35B91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514350"/>
          </a:xfrm>
        </p:spPr>
        <p:txBody>
          <a:bodyPr/>
          <a:lstStyle/>
          <a:p>
            <a:r>
              <a:rPr lang="sr-Cyrl-RS" dirty="0" err="1"/>
              <a:t>Конволутивне</a:t>
            </a:r>
            <a:r>
              <a:rPr lang="sr-Cyrl-RS" dirty="0"/>
              <a:t> неуронске мреже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14282D-1AFF-44F3-B02C-FCFD0325693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56" y="1893225"/>
            <a:ext cx="7625888" cy="2697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845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C77B-FD7E-417A-868C-3736347E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Теоријске основе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C3080-B625-498D-A3D5-DAF71C6C5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Обучавање</a:t>
            </a:r>
          </a:p>
          <a:p>
            <a:r>
              <a:rPr lang="sr-Cyrl-RS" dirty="0"/>
              <a:t>Параметри модела</a:t>
            </a:r>
          </a:p>
          <a:p>
            <a:r>
              <a:rPr lang="sr-Cyrl-RS" dirty="0"/>
              <a:t>Хипер-параметри модела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5B42B8-CB75-4FC2-933F-71DBF4A1E07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2" y="2802890"/>
            <a:ext cx="5718175" cy="2340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601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77CF-FF4E-4ADE-A581-8E41E672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Решење проблема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C385-4570-4430-9A08-2083BD530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Генерисање скупова података</a:t>
            </a:r>
          </a:p>
          <a:p>
            <a:r>
              <a:rPr lang="sr-Cyrl-RS" dirty="0"/>
              <a:t>Означавање скупова података</a:t>
            </a:r>
          </a:p>
          <a:p>
            <a:r>
              <a:rPr lang="sr-Cyrl-RS" dirty="0"/>
              <a:t>Модел мрежа и обучавање</a:t>
            </a:r>
          </a:p>
          <a:p>
            <a:r>
              <a:rPr lang="sr-Cyrl-RS" dirty="0"/>
              <a:t>Апликација за праћење пажње возача</a:t>
            </a:r>
          </a:p>
        </p:txBody>
      </p:sp>
    </p:spTree>
    <p:extLst>
      <p:ext uri="{BB962C8B-B14F-4D97-AF65-F5344CB8AC3E}">
        <p14:creationId xmlns:p14="http://schemas.microsoft.com/office/powerpoint/2010/main" val="165553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E382-B297-44A1-916B-2D0254C0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Решење проблема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50C7C-DF34-466A-92E8-FD4EB8D75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9998"/>
            <a:ext cx="7886700" cy="514350"/>
          </a:xfrm>
        </p:spPr>
        <p:txBody>
          <a:bodyPr/>
          <a:lstStyle/>
          <a:p>
            <a:r>
              <a:rPr lang="sr-Cyrl-RS" dirty="0"/>
              <a:t>Генерисање скупова података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EFEF8-2D23-4AD8-9D40-AA458738DE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9367" y="1636567"/>
            <a:ext cx="7725266" cy="290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0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5D48-806C-435E-8C67-296860D4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Решење проблема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CBB92C-680E-456C-BF56-1DB04F71F1D8}"/>
              </a:ext>
            </a:extLst>
          </p:cNvPr>
          <p:cNvSpPr txBox="1">
            <a:spLocks/>
          </p:cNvSpPr>
          <p:nvPr/>
        </p:nvSpPr>
        <p:spPr>
          <a:xfrm>
            <a:off x="628650" y="939998"/>
            <a:ext cx="7886700" cy="51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dirty="0"/>
              <a:t>Означавање скупова података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3C42A4-69F4-40F2-9171-4339F8CFCF2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685" y="1362074"/>
            <a:ext cx="5548630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035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CB568F-9B17-42BE-87A9-B203436CD03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786029"/>
            <a:ext cx="6877050" cy="39556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A01235-6BBC-49C2-ADC0-DB8D9E1E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Решење проблема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62B2C2-1AA2-4DC2-8F9E-91D56A274B74}"/>
              </a:ext>
            </a:extLst>
          </p:cNvPr>
          <p:cNvSpPr txBox="1">
            <a:spLocks/>
          </p:cNvSpPr>
          <p:nvPr/>
        </p:nvSpPr>
        <p:spPr>
          <a:xfrm>
            <a:off x="628650" y="939998"/>
            <a:ext cx="7886700" cy="51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dirty="0"/>
              <a:t>Модели мрежа</a:t>
            </a:r>
          </a:p>
        </p:txBody>
      </p:sp>
    </p:spTree>
    <p:extLst>
      <p:ext uri="{BB962C8B-B14F-4D97-AF65-F5344CB8AC3E}">
        <p14:creationId xmlns:p14="http://schemas.microsoft.com/office/powerpoint/2010/main" val="3030294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BF26-9A18-40D3-938A-0C8F958B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Решење проблема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B4EE37-2B85-4EF1-8800-DDDD93C86A04}"/>
              </a:ext>
            </a:extLst>
          </p:cNvPr>
          <p:cNvSpPr txBox="1">
            <a:spLocks/>
          </p:cNvSpPr>
          <p:nvPr/>
        </p:nvSpPr>
        <p:spPr>
          <a:xfrm>
            <a:off x="628650" y="939998"/>
            <a:ext cx="7886700" cy="51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dirty="0"/>
              <a:t>Обучавање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929DA7-BFE4-4F63-ABB6-45896D3C00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6034" y="1898823"/>
            <a:ext cx="8611931" cy="209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97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16900</TotalTime>
  <Words>360</Words>
  <Application>Microsoft Office PowerPoint</Application>
  <PresentationFormat>On-screen Show (16:9)</PresentationFormat>
  <Paragraphs>148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Wingdings</vt:lpstr>
      <vt:lpstr>Office Theme</vt:lpstr>
      <vt:lpstr>Једно решење система за праћење пажње возача уз помоћ обраде слика моделима машинског учења</vt:lpstr>
      <vt:lpstr>Увод </vt:lpstr>
      <vt:lpstr>Теоријске основе  </vt:lpstr>
      <vt:lpstr>Теоријске основе</vt:lpstr>
      <vt:lpstr>Решење проблема</vt:lpstr>
      <vt:lpstr>Решење проблема</vt:lpstr>
      <vt:lpstr>Решење проблема</vt:lpstr>
      <vt:lpstr>Решење проблема</vt:lpstr>
      <vt:lpstr>Решење проблема</vt:lpstr>
      <vt:lpstr>Решење проблема</vt:lpstr>
      <vt:lpstr>Решење проблема</vt:lpstr>
      <vt:lpstr>Евалуација</vt:lpstr>
      <vt:lpstr>Евалуација</vt:lpstr>
      <vt:lpstr>Евалуација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ORM2 unapređenja</dc:title>
  <dc:creator>Marija Antic</dc:creator>
  <cp:lastModifiedBy>Aleksa Arsic</cp:lastModifiedBy>
  <cp:revision>221</cp:revision>
  <dcterms:created xsi:type="dcterms:W3CDTF">2015-12-08T14:22:51Z</dcterms:created>
  <dcterms:modified xsi:type="dcterms:W3CDTF">2020-08-24T16:26:51Z</dcterms:modified>
</cp:coreProperties>
</file>