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6872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90700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41352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40048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90700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41352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400480" y="1602720"/>
            <a:ext cx="149832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320" cy="30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0880" cy="29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400480" y="1602720"/>
            <a:ext cx="149832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6872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6872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90700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1352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40048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290700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41352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400480" y="1602720"/>
            <a:ext cx="149832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320" cy="30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320" cy="30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0880" cy="29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16872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16872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90700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413520" y="160272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240048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90700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3413520" y="3170880"/>
            <a:ext cx="482040" cy="1431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0880" cy="29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300168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168720" y="317088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168720" y="1602720"/>
            <a:ext cx="731160" cy="14317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320" cy="143172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5029560" y="4495680"/>
            <a:ext cx="46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477880" y="415800"/>
            <a:ext cx="624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2477880" y="4740120"/>
            <a:ext cx="624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425160" y="415800"/>
            <a:ext cx="18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0880" cy="63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320" cy="3001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320" cy="3001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371680" y="630360"/>
            <a:ext cx="6330960" cy="15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4800" spc="-1" strike="noStrike">
                <a:solidFill>
                  <a:srgbClr val="ffffff"/>
                </a:solidFill>
                <a:latin typeface="Ubuntu Mono"/>
                <a:ea typeface="Ubuntu Mono"/>
              </a:rPr>
              <a:t>Publish – Subscribe Server – topic based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390400" y="3238560"/>
            <a:ext cx="6330960" cy="12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Ubuntu Mono"/>
                <a:ea typeface="Ubuntu Mono"/>
              </a:rPr>
              <a:t>RA 19/2018 - Radomir Zlatković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Ubuntu Mono"/>
                <a:ea typeface="Ubuntu Mono"/>
              </a:rPr>
              <a:t>RA 22/2018 - Aleksa Heler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d9d9d9"/>
                </a:solidFill>
                <a:latin typeface="Ubuntu Mono"/>
                <a:ea typeface="Ubuntu Mono"/>
              </a:rPr>
              <a:t>21.01.2021.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428920" y="2188800"/>
            <a:ext cx="440388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d9d9d9"/>
                </a:solidFill>
                <a:latin typeface="Ubuntu Mono"/>
                <a:ea typeface="Ubuntu Mono"/>
              </a:rPr>
              <a:t>Projektni zadatak iz predmeta ORM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939560" y="724320"/>
            <a:ext cx="3836160" cy="36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Ubuntu Mono"/>
                <a:ea typeface="Ubuntu Mono"/>
              </a:rPr>
              <a:t>Realizacija jednostavnog modela poslužioca publish-subscribe asocijacija koristeći TCP protokol.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800" spc="-1" strike="noStrike">
                <a:solidFill>
                  <a:srgbClr val="ffffff"/>
                </a:solidFill>
                <a:latin typeface="Ubuntu Mono"/>
                <a:ea typeface="Ubuntu Mono"/>
              </a:rPr>
              <a:t>Poslužilac spada u klasu „topic based“ poslužilaca.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ffffff"/>
                </a:solidFill>
                <a:latin typeface="Ubuntu Mono"/>
                <a:ea typeface="Ubuntu Mono"/>
              </a:rPr>
              <a:t>Realizovati i primer korišćenja poslužioca.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65680" y="1397520"/>
            <a:ext cx="4044600" cy="13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" sz="3600" spc="-1" strike="noStrike">
                <a:solidFill>
                  <a:srgbClr val="f46524"/>
                </a:solidFill>
                <a:latin typeface="Ubuntu Mono"/>
                <a:ea typeface="Ubuntu Mono"/>
              </a:rPr>
              <a:t>Zadatak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65680" y="2735280"/>
            <a:ext cx="4044600" cy="13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2100" spc="-1" strike="noStrike">
                <a:solidFill>
                  <a:srgbClr val="000000"/>
                </a:solidFill>
                <a:latin typeface="Ubuntu Mono"/>
                <a:ea typeface="Ubuntu Mono"/>
              </a:rPr>
              <a:t>1/2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65680" y="1397520"/>
            <a:ext cx="4044600" cy="13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" sz="3600" spc="-1" strike="noStrike">
                <a:solidFill>
                  <a:srgbClr val="f46524"/>
                </a:solidFill>
                <a:latin typeface="Ubuntu Mono"/>
                <a:ea typeface="Ubuntu Mono"/>
              </a:rPr>
              <a:t>Zadatak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65680" y="2735280"/>
            <a:ext cx="4044600" cy="13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2100" spc="-1" strike="noStrike">
                <a:solidFill>
                  <a:srgbClr val="000000"/>
                </a:solidFill>
                <a:latin typeface="Ubuntu Mono"/>
                <a:ea typeface="Ubuntu Mono"/>
              </a:rPr>
              <a:t>2/2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676400" y="222480"/>
            <a:ext cx="4277160" cy="45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" sz="1800" spc="-1" strike="noStrike">
                <a:solidFill>
                  <a:srgbClr val="ffffff"/>
                </a:solidFill>
                <a:latin typeface="Ubuntu Mono"/>
                <a:ea typeface="Ubuntu Mono"/>
              </a:rPr>
              <a:t>Primer</a:t>
            </a:r>
            <a:r>
              <a:rPr b="0" lang="en" sz="1800" spc="-1" strike="noStrike">
                <a:solidFill>
                  <a:srgbClr val="ffffff"/>
                </a:solidFill>
                <a:latin typeface="Ubuntu Mono"/>
                <a:ea typeface="Ubuntu Mono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800" spc="-1" strike="noStrike">
                <a:solidFill>
                  <a:srgbClr val="ffffff"/>
                </a:solidFill>
                <a:latin typeface="Ubuntu Mono"/>
                <a:ea typeface="Ubuntu Mono"/>
              </a:rPr>
              <a:t>Korisnik 1 se povezuje sa poslužiocem i traži prijem događaja o vremenskoj prognozi (subscriber 1). Korisnik 2 se povezuje sa poslužiocem i traži prijem događaja o rezultatima fudbalskih utakmica (subscriber 2). Sa poslužiocem se povezuje i nekoliko korisnika koji šalju događaje o raznim temama (publishers). Prikazati kako poslužilac filtrira i objavljuje tražene događaje prijavljenim korisnicima.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400120" y="576000"/>
            <a:ext cx="632088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000000"/>
                </a:solidFill>
                <a:latin typeface="Ubuntu Mono"/>
                <a:ea typeface="Ubuntu Mono"/>
              </a:rPr>
              <a:t>Server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400480" y="1386000"/>
            <a:ext cx="3357720" cy="32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>
              <a:lnSpc>
                <a:spcPct val="115000"/>
              </a:lnSpc>
              <a:buClr>
                <a:srgbClr val="f46524"/>
              </a:buClr>
              <a:buFont typeface="Ubuntu Mono"/>
              <a:buChar char="●"/>
            </a:pPr>
            <a:r>
              <a:rPr b="1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Struktura sa podacima klijenta</a:t>
            </a:r>
            <a:endParaRPr b="0" lang="en-US" sz="15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buClr>
                <a:srgbClr val="f46524"/>
              </a:buClr>
              <a:buFont typeface="Ubuntu Mono"/>
              <a:buChar char="○"/>
            </a:pPr>
            <a:r>
              <a:rPr b="0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int socket</a:t>
            </a:r>
            <a:endParaRPr b="0" lang="en-US" sz="15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spcBef>
                <a:spcPts val="1199"/>
              </a:spcBef>
              <a:buClr>
                <a:srgbClr val="f46524"/>
              </a:buClr>
              <a:buFont typeface="Ubuntu Mono"/>
              <a:buChar char="○"/>
            </a:pPr>
            <a:r>
              <a:rPr b="0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char topics[][]</a:t>
            </a:r>
            <a:endParaRPr b="0" lang="en-US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1199"/>
              </a:spcBef>
              <a:buClr>
                <a:srgbClr val="f46524"/>
              </a:buClr>
              <a:buFont typeface="Ubuntu Mono"/>
              <a:buChar char="●"/>
            </a:pPr>
            <a:r>
              <a:rPr b="1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Niz strukture</a:t>
            </a:r>
            <a:endParaRPr b="0" lang="en-US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1199"/>
              </a:spcBef>
              <a:buClr>
                <a:srgbClr val="f46524"/>
              </a:buClr>
              <a:buFont typeface="Ubuntu Mono"/>
              <a:buChar char="●"/>
            </a:pPr>
            <a:r>
              <a:rPr b="1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pthread</a:t>
            </a:r>
            <a:endParaRPr b="0" lang="en-US" sz="15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spcBef>
                <a:spcPts val="1199"/>
              </a:spcBef>
              <a:buClr>
                <a:srgbClr val="f46524"/>
              </a:buClr>
              <a:buFont typeface="Ubuntu Mono"/>
              <a:buChar char="○"/>
            </a:pPr>
            <a:r>
              <a:rPr b="0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ClientHandlerThread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395320" y="1386000"/>
            <a:ext cx="3325680" cy="32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>
              <a:lnSpc>
                <a:spcPct val="115000"/>
              </a:lnSpc>
              <a:buClr>
                <a:srgbClr val="f46524"/>
              </a:buClr>
              <a:buFont typeface="Ubuntu Mono"/>
              <a:buChar char="●"/>
            </a:pPr>
            <a:r>
              <a:rPr b="1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ClientHandlerThread</a:t>
            </a:r>
            <a:endParaRPr b="0" lang="en-US" sz="15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spcBef>
                <a:spcPts val="1199"/>
              </a:spcBef>
              <a:buClr>
                <a:srgbClr val="f46524"/>
              </a:buClr>
              <a:buFont typeface="Ubuntu Mono"/>
              <a:buChar char="○"/>
            </a:pPr>
            <a:r>
              <a:rPr b="0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Prima podatke</a:t>
            </a:r>
            <a:endParaRPr b="0" lang="en-US" sz="15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spcBef>
                <a:spcPts val="1199"/>
              </a:spcBef>
              <a:buClr>
                <a:srgbClr val="f46524"/>
              </a:buClr>
              <a:buFont typeface="Ubuntu Mono"/>
              <a:buChar char="○"/>
            </a:pPr>
            <a:r>
              <a:rPr b="0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Podeli na tokene</a:t>
            </a:r>
            <a:endParaRPr b="0" lang="en-US" sz="15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spcBef>
                <a:spcPts val="1199"/>
              </a:spcBef>
              <a:buClr>
                <a:srgbClr val="f46524"/>
              </a:buClr>
              <a:buFont typeface="Ubuntu Mono"/>
              <a:buChar char="○"/>
            </a:pPr>
            <a:r>
              <a:rPr b="1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Subscribe</a:t>
            </a:r>
            <a:endParaRPr b="0" lang="en-US" sz="15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spcBef>
                <a:spcPts val="1199"/>
              </a:spcBef>
              <a:buClr>
                <a:srgbClr val="f46524"/>
              </a:buClr>
              <a:buFont typeface="Ubuntu Mono"/>
              <a:buChar char="○"/>
            </a:pPr>
            <a:r>
              <a:rPr b="1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Unsubscribe</a:t>
            </a:r>
            <a:endParaRPr b="0" lang="en-US" sz="15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Clr>
                <a:srgbClr val="f46524"/>
              </a:buClr>
              <a:buFont typeface="Ubuntu Mono"/>
              <a:buChar char="○"/>
            </a:pPr>
            <a:r>
              <a:rPr b="1" lang="en" sz="1500" spc="-1" strike="noStrike">
                <a:solidFill>
                  <a:srgbClr val="f46524"/>
                </a:solidFill>
                <a:latin typeface="Ubuntu Mono"/>
                <a:ea typeface="Ubuntu Mono"/>
              </a:rPr>
              <a:t>Publish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400120" y="576000"/>
            <a:ext cx="632088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000000"/>
                </a:solidFill>
                <a:latin typeface="Ubuntu Mono"/>
                <a:ea typeface="Ubuntu Mono"/>
              </a:rPr>
              <a:t>Klijent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400480" y="1602720"/>
            <a:ext cx="3070800" cy="30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9400">
              <a:lnSpc>
                <a:spcPct val="115000"/>
              </a:lnSpc>
              <a:buClr>
                <a:srgbClr val="f46524"/>
              </a:buClr>
              <a:buFont typeface="Ubuntu Mono"/>
              <a:buChar char="●"/>
            </a:pPr>
            <a:r>
              <a:rPr b="1" lang="en" sz="2100" spc="-1" strike="noStrike">
                <a:solidFill>
                  <a:srgbClr val="f46524"/>
                </a:solidFill>
                <a:latin typeface="Ubuntu Mono"/>
                <a:ea typeface="Ubuntu Mono"/>
              </a:rPr>
              <a:t>Interakcija sa korisnikom</a:t>
            </a:r>
            <a:endParaRPr b="0" lang="en-US" sz="2100" spc="-1" strike="noStrike">
              <a:latin typeface="Arial"/>
            </a:endParaRPr>
          </a:p>
          <a:p>
            <a:pPr marL="457200" indent="-36108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Clr>
                <a:srgbClr val="f46524"/>
              </a:buClr>
              <a:buFont typeface="Ubuntu Mono"/>
              <a:buChar char="●"/>
            </a:pPr>
            <a:r>
              <a:rPr b="1" lang="en" sz="2100" spc="-1" strike="noStrike">
                <a:solidFill>
                  <a:srgbClr val="f46524"/>
                </a:solidFill>
                <a:latin typeface="Ubuntu Mono"/>
                <a:ea typeface="Ubuntu Mono"/>
              </a:rPr>
              <a:t>Slanje podataka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650560" y="1602720"/>
            <a:ext cx="3070800" cy="30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9400">
              <a:lnSpc>
                <a:spcPct val="115000"/>
              </a:lnSpc>
              <a:spcAft>
                <a:spcPts val="1199"/>
              </a:spcAft>
              <a:buClr>
                <a:srgbClr val="f46524"/>
              </a:buClr>
              <a:buFont typeface="Ubuntu Mono"/>
              <a:buChar char="●"/>
            </a:pPr>
            <a:r>
              <a:rPr b="1" lang="en" sz="2100" spc="-1" strike="noStrike">
                <a:solidFill>
                  <a:srgbClr val="f46524"/>
                </a:solidFill>
                <a:latin typeface="Ubuntu Mono"/>
                <a:ea typeface="Ubuntu Mono"/>
              </a:rPr>
              <a:t>Publish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400120" y="576000"/>
            <a:ext cx="632088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000000"/>
                </a:solidFill>
                <a:latin typeface="Raleway"/>
                <a:ea typeface="Raleway"/>
              </a:rPr>
              <a:t>Testiranje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400480" y="1602720"/>
            <a:ext cx="3070800" cy="30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1080">
              <a:lnSpc>
                <a:spcPct val="115000"/>
              </a:lnSpc>
              <a:buClr>
                <a:srgbClr val="f46524"/>
              </a:buClr>
              <a:buFont typeface="Lato"/>
              <a:buChar char="●"/>
            </a:pPr>
            <a:r>
              <a:rPr b="1" lang="en" sz="2100" spc="-1" strike="noStrike">
                <a:solidFill>
                  <a:srgbClr val="f46524"/>
                </a:solidFill>
                <a:latin typeface="Lato"/>
                <a:ea typeface="Lato"/>
              </a:rPr>
              <a:t>pub-test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600" spc="-1" strike="noStrike">
                <a:solidFill>
                  <a:srgbClr val="f46524"/>
                </a:solidFill>
                <a:latin typeface="Lato"/>
                <a:ea typeface="Lato"/>
              </a:rPr>
              <a:t>Testira funkcionalnost publishera, tako što se sam test ponaša kao 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650560" y="1602720"/>
            <a:ext cx="3070800" cy="30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1080">
              <a:lnSpc>
                <a:spcPct val="115000"/>
              </a:lnSpc>
              <a:buClr>
                <a:srgbClr val="f46524"/>
              </a:buClr>
              <a:buFont typeface="Lato"/>
              <a:buChar char="●"/>
            </a:pPr>
            <a:r>
              <a:rPr b="1" lang="en" sz="2100" spc="-1" strike="noStrike">
                <a:solidFill>
                  <a:srgbClr val="f46524"/>
                </a:solidFill>
                <a:latin typeface="Lato"/>
                <a:ea typeface="Lato"/>
              </a:rPr>
              <a:t>client-server-test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" sz="1600" spc="-1" strike="noStrike">
                <a:solidFill>
                  <a:srgbClr val="f46524"/>
                </a:solidFill>
                <a:latin typeface="Lato"/>
                <a:ea typeface="Lato"/>
              </a:rPr>
              <a:t>Klijent šalje sve moguće zahteve.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" sz="1600" spc="-1" strike="noStrike">
                <a:solidFill>
                  <a:srgbClr val="f46524"/>
                </a:solidFill>
                <a:latin typeface="Lato"/>
                <a:ea typeface="Lato"/>
              </a:rPr>
              <a:t>Server umesto cele poruke šalje topic.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600" spc="-1" strike="noStrike">
                <a:solidFill>
                  <a:srgbClr val="f46524"/>
                </a:solidFill>
                <a:latin typeface="Lato"/>
                <a:ea typeface="Lato"/>
              </a:rPr>
              <a:t>Za određeno vreme moraju se izvršiti zahtevi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2021-01-21T11:17:11Z</dcterms:modified>
  <cp:revision>2</cp:revision>
  <dc:subject/>
  <dc:title/>
</cp:coreProperties>
</file>