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15-Jan-19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15-Jan-19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15-Jan-19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15-Jan-19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15-Jan-19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ROUTING PROTOCOL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PROBLEM, IDEJ</a:t>
            </a:r>
            <a:r>
              <a:rPr lang="sr-Latn-RS" sz="2400" dirty="0">
                <a:solidFill>
                  <a:schemeClr val="tx1"/>
                </a:solidFill>
              </a:rPr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 I IMPLEMENTACIJA RE</a:t>
            </a:r>
            <a:r>
              <a:rPr lang="sr-Latn-RS" sz="2400" dirty="0" smtClean="0">
                <a:solidFill>
                  <a:schemeClr val="tx1"/>
                </a:solidFill>
              </a:rPr>
              <a:t>ŠENJA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465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sr-Latn-RS" sz="3600" dirty="0">
                <a:solidFill>
                  <a:schemeClr val="tx1"/>
                </a:solidFill>
              </a:rPr>
              <a:t>IMPLEMENTACIJA REŠENJA</a:t>
            </a:r>
            <a:br>
              <a:rPr lang="sr-Latn-RS" sz="3600" dirty="0">
                <a:solidFill>
                  <a:schemeClr val="tx1"/>
                </a:solidFill>
              </a:rPr>
            </a:br>
            <a:r>
              <a:rPr lang="sr-Latn-RS" sz="3600" dirty="0">
                <a:solidFill>
                  <a:schemeClr val="tx1"/>
                </a:solidFill>
              </a:rPr>
              <a:t>- Interfejs za </a:t>
            </a:r>
            <a:r>
              <a:rPr lang="sr-Latn-RS" sz="3600" dirty="0" smtClean="0">
                <a:solidFill>
                  <a:schemeClr val="tx1"/>
                </a:solidFill>
              </a:rPr>
              <a:t>razmenu paketa </a:t>
            </a:r>
            <a:r>
              <a:rPr lang="sr-Latn-RS" sz="3600" dirty="0">
                <a:solidFill>
                  <a:schemeClr val="tx1"/>
                </a:solidFill>
              </a:rPr>
              <a:t>-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>
                <a:solidFill>
                  <a:schemeClr val="tx1"/>
                </a:solidFill>
              </a:rPr>
              <a:t>Smešten u </a:t>
            </a:r>
            <a:r>
              <a:rPr lang="sr-Latn-RS" b="1" dirty="0" smtClean="0">
                <a:solidFill>
                  <a:schemeClr val="tx1"/>
                </a:solidFill>
              </a:rPr>
              <a:t>userHost.h:</a:t>
            </a:r>
            <a:endParaRPr lang="sr-Latn-RS" b="1" dirty="0" smtClean="0">
              <a:solidFill>
                <a:schemeClr val="tx1"/>
              </a:solidFill>
            </a:endParaRPr>
          </a:p>
          <a:p>
            <a:pPr lvl="1"/>
            <a:r>
              <a:rPr lang="sr-Latn-RS" b="1" dirty="0" smtClean="0">
                <a:solidFill>
                  <a:schemeClr val="tx1"/>
                </a:solidFill>
              </a:rPr>
              <a:t>int sendTPtoRouter ( transferPackage * tp, userModel * um )</a:t>
            </a:r>
          </a:p>
          <a:p>
            <a:pPr lvl="2"/>
            <a:r>
              <a:rPr lang="sr-Latn-RS" dirty="0" smtClean="0">
                <a:solidFill>
                  <a:schemeClr val="tx1"/>
                </a:solidFill>
              </a:rPr>
              <a:t>Prosleđuje paket </a:t>
            </a: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 err="1" smtClean="0">
                <a:solidFill>
                  <a:schemeClr val="tx1"/>
                </a:solidFill>
              </a:rPr>
              <a:t>tp</a:t>
            </a:r>
            <a:r>
              <a:rPr lang="en-US" dirty="0" smtClean="0">
                <a:solidFill>
                  <a:schemeClr val="tx1"/>
                </a:solidFill>
              </a:rPr>
              <a:t>” od </a:t>
            </a:r>
            <a:r>
              <a:rPr lang="en-US" dirty="0" err="1" smtClean="0">
                <a:solidFill>
                  <a:schemeClr val="tx1"/>
                </a:solidFill>
              </a:rPr>
              <a:t>korisnika</a:t>
            </a:r>
            <a:r>
              <a:rPr lang="en-US" dirty="0" smtClean="0">
                <a:solidFill>
                  <a:schemeClr val="tx1"/>
                </a:solidFill>
              </a:rPr>
              <a:t> “um” </a:t>
            </a:r>
            <a:r>
              <a:rPr lang="en-US" dirty="0" err="1" smtClean="0">
                <a:solidFill>
                  <a:schemeClr val="tx1"/>
                </a:solidFill>
              </a:rPr>
              <a:t>ka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njemu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nadle</a:t>
            </a:r>
            <a:r>
              <a:rPr lang="sr-Latn-RS" dirty="0" smtClean="0">
                <a:solidFill>
                  <a:schemeClr val="tx1"/>
                </a:solidFill>
              </a:rPr>
              <a:t>žnom ruteru</a:t>
            </a:r>
          </a:p>
          <a:p>
            <a:pPr lvl="1"/>
            <a:r>
              <a:rPr lang="sr-Latn-RS" b="1" dirty="0" smtClean="0">
                <a:solidFill>
                  <a:schemeClr val="tx1"/>
                </a:solidFill>
              </a:rPr>
              <a:t>int receiveTPfromRouter (transferPackage * tp, userModel * um)</a:t>
            </a:r>
          </a:p>
          <a:p>
            <a:pPr lvl="2"/>
            <a:r>
              <a:rPr lang="sr-Latn-RS" dirty="0" smtClean="0">
                <a:solidFill>
                  <a:schemeClr val="tx1"/>
                </a:solidFill>
              </a:rPr>
              <a:t>Prosleđuje paket </a:t>
            </a:r>
            <a:r>
              <a:rPr lang="en-US" dirty="0">
                <a:solidFill>
                  <a:schemeClr val="tx1"/>
                </a:solidFill>
              </a:rPr>
              <a:t>“</a:t>
            </a:r>
            <a:r>
              <a:rPr lang="en-US" dirty="0" err="1">
                <a:solidFill>
                  <a:schemeClr val="tx1"/>
                </a:solidFill>
              </a:rPr>
              <a:t>tp</a:t>
            </a:r>
            <a:r>
              <a:rPr lang="en-US" dirty="0">
                <a:solidFill>
                  <a:schemeClr val="tx1"/>
                </a:solidFill>
              </a:rPr>
              <a:t>” </a:t>
            </a:r>
            <a:r>
              <a:rPr lang="sr-Latn-RS" dirty="0" smtClean="0">
                <a:solidFill>
                  <a:schemeClr val="tx1"/>
                </a:solidFill>
              </a:rPr>
              <a:t>do korisnika </a:t>
            </a:r>
            <a:r>
              <a:rPr lang="en-US" dirty="0">
                <a:solidFill>
                  <a:schemeClr val="tx1"/>
                </a:solidFill>
              </a:rPr>
              <a:t>“um” </a:t>
            </a:r>
            <a:r>
              <a:rPr lang="sr-Latn-RS" dirty="0" smtClean="0">
                <a:solidFill>
                  <a:schemeClr val="tx1"/>
                </a:solidFill>
              </a:rPr>
              <a:t>od njemu nadležnog ruteru</a:t>
            </a:r>
          </a:p>
          <a:p>
            <a:pPr lvl="2"/>
            <a:r>
              <a:rPr lang="sr-Latn-RS" dirty="0" smtClean="0">
                <a:solidFill>
                  <a:schemeClr val="tx1"/>
                </a:solidFill>
              </a:rPr>
              <a:t>Namenjeno da paralelno radi u posebnoj niti pored sendTPtoRouter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Smešten u </a:t>
            </a:r>
            <a:r>
              <a:rPr lang="sr-Latn-RS" b="1" dirty="0" smtClean="0">
                <a:solidFill>
                  <a:schemeClr val="tx1"/>
                </a:solidFill>
              </a:rPr>
              <a:t>routerHost.h</a:t>
            </a:r>
          </a:p>
          <a:p>
            <a:pPr lvl="1"/>
            <a:r>
              <a:rPr lang="sr-Latn-RS" b="1" dirty="0">
                <a:solidFill>
                  <a:schemeClr val="tx1"/>
                </a:solidFill>
              </a:rPr>
              <a:t>i</a:t>
            </a:r>
            <a:r>
              <a:rPr lang="sr-Latn-RS" b="1" dirty="0" smtClean="0">
                <a:solidFill>
                  <a:schemeClr val="tx1"/>
                </a:solidFill>
              </a:rPr>
              <a:t>nt </a:t>
            </a:r>
            <a:r>
              <a:rPr lang="en-US" b="1" dirty="0" err="1" smtClean="0">
                <a:solidFill>
                  <a:schemeClr val="tx1"/>
                </a:solidFill>
              </a:rPr>
              <a:t>parseReceivedData</a:t>
            </a:r>
            <a:r>
              <a:rPr lang="sr-Latn-RS" b="1" dirty="0" smtClean="0">
                <a:solidFill>
                  <a:schemeClr val="tx1"/>
                </a:solidFill>
              </a:rPr>
              <a:t> ( routerModel * rm ) </a:t>
            </a:r>
          </a:p>
          <a:p>
            <a:pPr lvl="2"/>
            <a:r>
              <a:rPr lang="sr-Latn-RS" dirty="0" smtClean="0">
                <a:solidFill>
                  <a:schemeClr val="tx1"/>
                </a:solidFill>
              </a:rPr>
              <a:t>Obrađuje sve pridošle pakete koji su poručenu ruteru </a:t>
            </a: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sr-Latn-RS" dirty="0" smtClean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m”</a:t>
            </a:r>
            <a:endParaRPr lang="sr-Latn-RS" dirty="0" smtClean="0">
              <a:solidFill>
                <a:schemeClr val="tx1"/>
              </a:solidFill>
            </a:endParaRPr>
          </a:p>
          <a:p>
            <a:pPr lvl="2"/>
            <a:r>
              <a:rPr lang="sr-Latn-RS" dirty="0" smtClean="0">
                <a:solidFill>
                  <a:schemeClr val="tx1"/>
                </a:solidFill>
              </a:rPr>
              <a:t>U zavisnosti od packageType polja pridošlog paketa radi jednu od 4 funkcije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2"/>
            <a:r>
              <a:rPr lang="sr-Latn-RS" dirty="0" smtClean="0">
                <a:solidFill>
                  <a:schemeClr val="tx1"/>
                </a:solidFill>
              </a:rPr>
              <a:t>Takođe prosleđuje i pridošle mape rutiranja</a:t>
            </a:r>
            <a:endParaRPr lang="sr-Latn-R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156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IMPLEMENTACIJA REŠENJA</a:t>
            </a:r>
            <a:br>
              <a:rPr lang="sr-Latn-RS" dirty="0" smtClean="0">
                <a:solidFill>
                  <a:schemeClr val="tx1"/>
                </a:solidFill>
              </a:rPr>
            </a:br>
            <a:r>
              <a:rPr lang="sr-Latn-RS" dirty="0" smtClean="0">
                <a:solidFill>
                  <a:schemeClr val="tx1"/>
                </a:solidFill>
              </a:rPr>
              <a:t>- Interfejs za tabelu rutiranja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/>
                </a:solidFill>
              </a:rPr>
              <a:t>Smešten u </a:t>
            </a:r>
            <a:r>
              <a:rPr lang="sr-Latn-RS" b="1" dirty="0" smtClean="0">
                <a:solidFill>
                  <a:schemeClr val="tx1"/>
                </a:solidFill>
              </a:rPr>
              <a:t>routingHost.h</a:t>
            </a:r>
            <a:r>
              <a:rPr lang="sr-Latn-RS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void routerTableTimeControl (routerModel * rm)</a:t>
            </a:r>
          </a:p>
          <a:p>
            <a:pPr lvl="2"/>
            <a:r>
              <a:rPr lang="sr-Latn-RS" dirty="0" smtClean="0">
                <a:solidFill>
                  <a:schemeClr val="tx1"/>
                </a:solidFill>
              </a:rPr>
              <a:t>Osvežavanje tabele kao i istovremeno umanjenje kontrolnih brojača</a:t>
            </a:r>
          </a:p>
          <a:p>
            <a:pPr lvl="2"/>
            <a:r>
              <a:rPr lang="sr-Latn-RS" dirty="0" smtClean="0">
                <a:solidFill>
                  <a:schemeClr val="tx1"/>
                </a:solidFill>
              </a:rPr>
              <a:t>Period osvežavanja tabele je definisan u mikrosekundama sa </a:t>
            </a:r>
            <a:r>
              <a:rPr lang="en-US" dirty="0" smtClean="0">
                <a:solidFill>
                  <a:schemeClr val="tx1"/>
                </a:solidFill>
              </a:rPr>
              <a:t>RTABLEREFRESHRATE</a:t>
            </a:r>
            <a:r>
              <a:rPr lang="sr-Latn-RS" dirty="0" smtClean="0">
                <a:solidFill>
                  <a:schemeClr val="tx1"/>
                </a:solidFill>
              </a:rPr>
              <a:t> konstantom</a:t>
            </a:r>
          </a:p>
          <a:p>
            <a:pPr lvl="2"/>
            <a:r>
              <a:rPr lang="sr-Latn-RS" dirty="0" smtClean="0">
                <a:solidFill>
                  <a:schemeClr val="tx1"/>
                </a:solidFill>
              </a:rPr>
              <a:t>Izbacivanje rutera čija vrednost kontrolnih brojača dostigne 0</a:t>
            </a:r>
          </a:p>
          <a:p>
            <a:pPr lvl="2"/>
            <a:r>
              <a:rPr lang="sr-Latn-RS" dirty="0" smtClean="0">
                <a:solidFill>
                  <a:schemeClr val="tx1"/>
                </a:solidFill>
              </a:rPr>
              <a:t>Namenjeno da radi paralelno u posebnoj niti zbog posedovanja beskonačne petlje</a:t>
            </a:r>
          </a:p>
          <a:p>
            <a:pPr marL="914400" lvl="2" indent="0">
              <a:buNone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08921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PROBLEM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/>
                </a:solidFill>
              </a:rPr>
              <a:t>Realizovati Routing Protocol zasnovan na UDP protokolu.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Svaki paket poslat preko Routing Protocola treba da sadrži početnu i završnu adresu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U slučaju da korisnik primi paket koji nije namenjen njemu, on ga odbacuje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U slučaju da je ruter, on pronalazi putanju kroz mrežu i prosleđuje paket dalje kroz mrežu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Korisnici se povezuju sa jednim ruterom u vidu topologije zvezde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Formulisati Protokol Rutiranja kojim se ruteri međusobno obaveštavaju o prisutnosti drugih rutera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Svaki ruter treba da periodično šalje svoju tabelu ostalim ruterima i da izbaci rutere čija je vremenska kontrola istekla</a:t>
            </a:r>
          </a:p>
          <a:p>
            <a:pPr lvl="1"/>
            <a:endParaRPr lang="sr-Latn-R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75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5546"/>
          </a:xfrm>
        </p:spPr>
        <p:txBody>
          <a:bodyPr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IDEJA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5146"/>
            <a:ext cx="8596668" cy="4720281"/>
          </a:xfrm>
        </p:spPr>
        <p:txBody>
          <a:bodyPr/>
          <a:lstStyle/>
          <a:p>
            <a:r>
              <a:rPr lang="sr-Latn-RS" dirty="0" smtClean="0">
                <a:solidFill>
                  <a:schemeClr val="tx1"/>
                </a:solidFill>
              </a:rPr>
              <a:t>Usvojiti posebnu adresu rutiranja koja će se koristiti u Routing Protocol-a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Napraviti strukture koje opisuju običnog host-a (korisnika), rutera i paket za prenos i funkcije za inicijalizaciju istih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Svaki ruter i korisnik poseduju jedinstvenu adresu rutiranja unutar jedne mreže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U okviru svakog rutera organizovati kvadratnu tabelu rutiranja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Definisati posebne interfejse za razmenu paketa za korisnika i rutera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Definisati posebne funkcije za razmenu tabela rutiranja i njihovo međusobno osvežavanje</a:t>
            </a:r>
          </a:p>
        </p:txBody>
      </p:sp>
    </p:spTree>
    <p:extLst>
      <p:ext uri="{BB962C8B-B14F-4D97-AF65-F5344CB8AC3E}">
        <p14:creationId xmlns:p14="http://schemas.microsoft.com/office/powerpoint/2010/main" val="191789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IMPLEMENTACIJA REŠENJA</a:t>
            </a:r>
            <a:br>
              <a:rPr lang="sr-Latn-RS" dirty="0" smtClean="0">
                <a:solidFill>
                  <a:schemeClr val="tx1"/>
                </a:solidFill>
              </a:rPr>
            </a:br>
            <a:r>
              <a:rPr lang="sr-Latn-RS" dirty="0" smtClean="0">
                <a:solidFill>
                  <a:schemeClr val="tx1"/>
                </a:solidFill>
              </a:rPr>
              <a:t>- Routin Protocol adresa 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/>
                </a:solidFill>
              </a:rPr>
              <a:t>Usvajamo RPAddress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Niz od 6 brojeva razdvojenih sa tačkom: char RPAddress</a:t>
            </a:r>
            <a:r>
              <a:rPr lang="en-US" dirty="0" smtClean="0">
                <a:solidFill>
                  <a:schemeClr val="tx1"/>
                </a:solidFill>
              </a:rPr>
              <a:t>[8]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Prve</a:t>
            </a:r>
            <a:r>
              <a:rPr lang="en-US" dirty="0" smtClean="0">
                <a:solidFill>
                  <a:schemeClr val="tx1"/>
                </a:solidFill>
              </a:rPr>
              <a:t> tri </a:t>
            </a:r>
            <a:r>
              <a:rPr lang="en-US" dirty="0" err="1" smtClean="0">
                <a:solidFill>
                  <a:schemeClr val="tx1"/>
                </a:solidFill>
              </a:rPr>
              <a:t>cifre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predstavljaju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broj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rutera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adresirane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lokacije</a:t>
            </a:r>
            <a:r>
              <a:rPr lang="en-US" dirty="0" smtClean="0">
                <a:solidFill>
                  <a:schemeClr val="tx1"/>
                </a:solidFill>
              </a:rPr>
              <a:t>, a </a:t>
            </a:r>
            <a:r>
              <a:rPr lang="en-US" dirty="0" err="1" smtClean="0">
                <a:solidFill>
                  <a:schemeClr val="tx1"/>
                </a:solidFill>
              </a:rPr>
              <a:t>druge</a:t>
            </a:r>
            <a:r>
              <a:rPr lang="en-US" dirty="0" smtClean="0">
                <a:solidFill>
                  <a:schemeClr val="tx1"/>
                </a:solidFill>
              </a:rPr>
              <a:t> tri </a:t>
            </a:r>
            <a:r>
              <a:rPr lang="en-US" dirty="0" err="1" smtClean="0">
                <a:solidFill>
                  <a:schemeClr val="tx1"/>
                </a:solidFill>
              </a:rPr>
              <a:t>cifre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nakon</a:t>
            </a:r>
            <a:r>
              <a:rPr lang="en-US" dirty="0" smtClean="0">
                <a:solidFill>
                  <a:schemeClr val="tx1"/>
                </a:solidFill>
              </a:rPr>
              <a:t> ta</a:t>
            </a:r>
            <a:r>
              <a:rPr lang="sr-Latn-RS" dirty="0" smtClean="0">
                <a:solidFill>
                  <a:schemeClr val="tx1"/>
                </a:solidFill>
              </a:rPr>
              <a:t>čke predstavljaju broj korisnika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Maksimalne vrednost (tj. broj) korisničkog, odnosno, ruterskog dela adrese je ograničen sa konstantom MAXUSERS, odnosno, MAXROUTERS</a:t>
            </a:r>
            <a:endParaRPr lang="sr-Latn-RS" dirty="0">
              <a:solidFill>
                <a:schemeClr val="tx1"/>
              </a:solidFill>
            </a:endParaRPr>
          </a:p>
          <a:p>
            <a:r>
              <a:rPr lang="sr-Latn-RS" dirty="0" smtClean="0">
                <a:solidFill>
                  <a:schemeClr val="tx1"/>
                </a:solidFill>
              </a:rPr>
              <a:t>Primer RPAddress-e</a:t>
            </a:r>
          </a:p>
          <a:p>
            <a:pPr marL="0" indent="0" algn="ctr">
              <a:buNone/>
            </a:pPr>
            <a:r>
              <a:rPr lang="sr-Latn-RS" sz="2400" b="1" dirty="0" smtClean="0">
                <a:solidFill>
                  <a:schemeClr val="tx1"/>
                </a:solidFill>
              </a:rPr>
              <a:t>023.032</a:t>
            </a:r>
          </a:p>
          <a:p>
            <a:pPr marL="0" indent="0" algn="ctr">
              <a:buNone/>
            </a:pPr>
            <a:r>
              <a:rPr lang="sr-Latn-RS" dirty="0" smtClean="0">
                <a:solidFill>
                  <a:schemeClr val="tx1"/>
                </a:solidFill>
              </a:rPr>
              <a:t>Ovde </a:t>
            </a:r>
            <a:r>
              <a:rPr lang="sr-Latn-RS" b="1" u="sng" dirty="0" smtClean="0">
                <a:solidFill>
                  <a:schemeClr val="tx1"/>
                </a:solidFill>
              </a:rPr>
              <a:t>023</a:t>
            </a:r>
            <a:r>
              <a:rPr lang="sr-Latn-RS" dirty="0" smtClean="0">
                <a:solidFill>
                  <a:schemeClr val="tx1"/>
                </a:solidFill>
              </a:rPr>
              <a:t> predstavlja broj rutera, dok </a:t>
            </a:r>
            <a:r>
              <a:rPr lang="sr-Latn-RS" b="1" u="sng" dirty="0" smtClean="0">
                <a:solidFill>
                  <a:schemeClr val="tx1"/>
                </a:solidFill>
              </a:rPr>
              <a:t>032</a:t>
            </a:r>
            <a:r>
              <a:rPr lang="sr-Latn-RS" dirty="0" smtClean="0">
                <a:solidFill>
                  <a:schemeClr val="tx1"/>
                </a:solidFill>
              </a:rPr>
              <a:t> predstavlja broj korisnika priključenog na ruter </a:t>
            </a:r>
            <a:r>
              <a:rPr lang="sr-Latn-RS" b="1" u="sng" dirty="0" smtClean="0">
                <a:solidFill>
                  <a:schemeClr val="tx1"/>
                </a:solidFill>
              </a:rPr>
              <a:t>023</a:t>
            </a:r>
          </a:p>
        </p:txBody>
      </p:sp>
    </p:spTree>
    <p:extLst>
      <p:ext uri="{BB962C8B-B14F-4D97-AF65-F5344CB8AC3E}">
        <p14:creationId xmlns:p14="http://schemas.microsoft.com/office/powerpoint/2010/main" val="392991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>
                <a:solidFill>
                  <a:schemeClr val="tx1"/>
                </a:solidFill>
              </a:rPr>
              <a:t>IMPLEMENTACIJA REŠENJA</a:t>
            </a:r>
            <a:br>
              <a:rPr lang="sr-Latn-RS" dirty="0">
                <a:solidFill>
                  <a:schemeClr val="tx1"/>
                </a:solidFill>
              </a:rPr>
            </a:br>
            <a:r>
              <a:rPr lang="sr-Latn-RS" dirty="0" smtClean="0">
                <a:solidFill>
                  <a:schemeClr val="tx1"/>
                </a:solidFill>
              </a:rPr>
              <a:t>- Struktura rutera -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37919"/>
          </a:xfrm>
        </p:spPr>
        <p:txBody>
          <a:bodyPr>
            <a:normAutofit fontScale="92500" lnSpcReduction="10000"/>
          </a:bodyPr>
          <a:lstStyle/>
          <a:p>
            <a:r>
              <a:rPr lang="sr-Latn-RS" b="1" dirty="0" smtClean="0">
                <a:solidFill>
                  <a:schemeClr val="tx1"/>
                </a:solidFill>
              </a:rPr>
              <a:t>routerModel</a:t>
            </a:r>
            <a:r>
              <a:rPr lang="sr-Latn-RS" dirty="0" smtClean="0">
                <a:solidFill>
                  <a:schemeClr val="tx1"/>
                </a:solidFill>
              </a:rPr>
              <a:t> struktura sadrži (najbitnije stavke):</a:t>
            </a:r>
          </a:p>
          <a:p>
            <a:pPr lvl="1"/>
            <a:r>
              <a:rPr lang="sr-Latn-RS" b="1" dirty="0" smtClean="0">
                <a:solidFill>
                  <a:schemeClr val="tx1"/>
                </a:solidFill>
              </a:rPr>
              <a:t>routerAddress</a:t>
            </a:r>
            <a:r>
              <a:rPr lang="sr-Latn-RS" dirty="0" smtClean="0">
                <a:solidFill>
                  <a:schemeClr val="tx1"/>
                </a:solidFill>
              </a:rPr>
              <a:t> – RPAddress-u rutera </a:t>
            </a:r>
          </a:p>
          <a:p>
            <a:pPr lvl="1"/>
            <a:r>
              <a:rPr lang="sr-Latn-RS" b="1" dirty="0" smtClean="0">
                <a:solidFill>
                  <a:schemeClr val="tx1"/>
                </a:solidFill>
              </a:rPr>
              <a:t>routerTable</a:t>
            </a:r>
            <a:r>
              <a:rPr lang="sr-Latn-R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– Kvadratna matrica čije su dimenzije određene MAXROUTERS konstantom</a:t>
            </a:r>
          </a:p>
          <a:p>
            <a:pPr lvl="2"/>
            <a:r>
              <a:rPr lang="sr-Latn-RS" dirty="0" smtClean="0">
                <a:solidFill>
                  <a:schemeClr val="tx1"/>
                </a:solidFill>
              </a:rPr>
              <a:t>routerTable</a:t>
            </a:r>
            <a:r>
              <a:rPr lang="en-US" dirty="0" smtClean="0">
                <a:solidFill>
                  <a:schemeClr val="tx1"/>
                </a:solidFill>
              </a:rPr>
              <a:t>[0][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 err="1" smtClean="0">
                <a:solidFill>
                  <a:schemeClr val="tx1"/>
                </a:solidFill>
              </a:rPr>
              <a:t>za</a:t>
            </a:r>
            <a:r>
              <a:rPr lang="en-US" dirty="0" smtClean="0">
                <a:solidFill>
                  <a:schemeClr val="tx1"/>
                </a:solidFill>
              </a:rPr>
              <a:t> 1 &lt;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MAXROUTERS </a:t>
            </a:r>
            <a:r>
              <a:rPr lang="en-US" dirty="0" err="1" smtClean="0">
                <a:solidFill>
                  <a:schemeClr val="tx1"/>
                </a:solidFill>
              </a:rPr>
              <a:t>predstavlja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broja</a:t>
            </a:r>
            <a:r>
              <a:rPr lang="sr-Latn-RS" dirty="0" smtClean="0">
                <a:solidFill>
                  <a:schemeClr val="tx1"/>
                </a:solidFill>
              </a:rPr>
              <a:t>če koji se periodično osvežavajupri, pri čemu je svaki ruter </a:t>
            </a:r>
            <a:r>
              <a:rPr lang="en-US" dirty="0" smtClean="0">
                <a:solidFill>
                  <a:schemeClr val="tx1"/>
                </a:solidFill>
              </a:rPr>
              <a:t>pod </a:t>
            </a:r>
            <a:r>
              <a:rPr lang="en-US" dirty="0" err="1" smtClean="0">
                <a:solidFill>
                  <a:schemeClr val="tx1"/>
                </a:solidFill>
              </a:rPr>
              <a:t>brojem</a:t>
            </a:r>
            <a:r>
              <a:rPr lang="en-US" dirty="0" smtClean="0">
                <a:solidFill>
                  <a:schemeClr val="tx1"/>
                </a:solidFill>
              </a:rPr>
              <a:t> “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” </a:t>
            </a:r>
            <a:r>
              <a:rPr lang="en-US" dirty="0" err="1" smtClean="0">
                <a:solidFill>
                  <a:schemeClr val="tx1"/>
                </a:solidFill>
              </a:rPr>
              <a:t>odgovoran</a:t>
            </a:r>
            <a:r>
              <a:rPr lang="en-US" dirty="0" smtClean="0">
                <a:solidFill>
                  <a:schemeClr val="tx1"/>
                </a:solidFill>
              </a:rPr>
              <a:t> da </a:t>
            </a:r>
            <a:r>
              <a:rPr lang="en-US" dirty="0" err="1" smtClean="0">
                <a:solidFill>
                  <a:schemeClr val="tx1"/>
                </a:solidFill>
              </a:rPr>
              <a:t>osve</a:t>
            </a:r>
            <a:r>
              <a:rPr lang="sr-Latn-RS" dirty="0" smtClean="0">
                <a:solidFill>
                  <a:schemeClr val="tx1"/>
                </a:solidFill>
              </a:rPr>
              <a:t>žava samo svoj </a:t>
            </a:r>
            <a:r>
              <a:rPr lang="en-US" dirty="0" err="1" smtClean="0">
                <a:solidFill>
                  <a:schemeClr val="tx1"/>
                </a:solidFill>
              </a:rPr>
              <a:t>broj</a:t>
            </a:r>
            <a:r>
              <a:rPr lang="sr-Latn-RS" dirty="0" smtClean="0">
                <a:solidFill>
                  <a:schemeClr val="tx1"/>
                </a:solidFill>
              </a:rPr>
              <a:t>ač, a ostale brojače prepisuje u adekvatno mesto prilikom primanja tabele, nakon čega ih smanjuje za jedan</a:t>
            </a:r>
          </a:p>
          <a:p>
            <a:pPr lvl="2"/>
            <a:r>
              <a:rPr lang="sr-Latn-RS" dirty="0">
                <a:solidFill>
                  <a:schemeClr val="tx1"/>
                </a:solidFill>
              </a:rPr>
              <a:t>routerTable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][0] </a:t>
            </a:r>
            <a:r>
              <a:rPr lang="en-US" dirty="0" err="1" smtClean="0">
                <a:solidFill>
                  <a:schemeClr val="tx1"/>
                </a:solidFill>
              </a:rPr>
              <a:t>za</a:t>
            </a:r>
            <a:r>
              <a:rPr lang="en-US" dirty="0" smtClean="0">
                <a:solidFill>
                  <a:schemeClr val="tx1"/>
                </a:solidFill>
              </a:rPr>
              <a:t> 1 &lt;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MAXROUTERS </a:t>
            </a:r>
            <a:r>
              <a:rPr lang="en-US" dirty="0" err="1" smtClean="0">
                <a:solidFill>
                  <a:schemeClr val="tx1"/>
                </a:solidFill>
              </a:rPr>
              <a:t>predstavlja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broj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rutera koji su susedni ruteru </a:t>
            </a: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endParaRPr lang="sr-Latn-RS" dirty="0">
              <a:solidFill>
                <a:schemeClr val="tx1"/>
              </a:solidFill>
            </a:endParaRPr>
          </a:p>
          <a:p>
            <a:pPr lvl="2"/>
            <a:r>
              <a:rPr lang="sr-Latn-RS" dirty="0">
                <a:solidFill>
                  <a:schemeClr val="tx1"/>
                </a:solidFill>
              </a:rPr>
              <a:t>routerTable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][</a:t>
            </a:r>
            <a:r>
              <a:rPr lang="sr-Latn-RS" dirty="0" smtClean="0">
                <a:solidFill>
                  <a:schemeClr val="tx1"/>
                </a:solidFill>
              </a:rPr>
              <a:t>j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sr-Latn-RS" dirty="0" smtClean="0">
                <a:solidFill>
                  <a:schemeClr val="tx1"/>
                </a:solidFill>
              </a:rPr>
              <a:t> za 1 </a:t>
            </a:r>
            <a:r>
              <a:rPr lang="en-US" dirty="0" smtClean="0">
                <a:solidFill>
                  <a:schemeClr val="tx1"/>
                </a:solidFill>
              </a:rPr>
              <a:t>&lt;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,j &lt; MAXROUTERS </a:t>
            </a:r>
            <a:r>
              <a:rPr lang="en-US" dirty="0" err="1" smtClean="0">
                <a:solidFill>
                  <a:schemeClr val="tx1"/>
                </a:solidFill>
              </a:rPr>
              <a:t>predstavljaju</a:t>
            </a:r>
            <a:r>
              <a:rPr lang="sr-Latn-RS" dirty="0" smtClean="0">
                <a:solidFill>
                  <a:schemeClr val="tx1"/>
                </a:solidFill>
              </a:rPr>
              <a:t> same susedne rutere </a:t>
            </a:r>
            <a:r>
              <a:rPr lang="en-US" dirty="0" smtClean="0">
                <a:solidFill>
                  <a:schemeClr val="tx1"/>
                </a:solidFill>
              </a:rPr>
              <a:t>“j” </a:t>
            </a:r>
            <a:r>
              <a:rPr lang="en-US" dirty="0" err="1" smtClean="0">
                <a:solidFill>
                  <a:schemeClr val="tx1"/>
                </a:solidFill>
              </a:rPr>
              <a:t>koji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susedi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ruteru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pPr lvl="2"/>
            <a:r>
              <a:rPr lang="en-US" dirty="0" err="1" smtClean="0">
                <a:solidFill>
                  <a:schemeClr val="tx1"/>
                </a:solidFill>
              </a:rPr>
              <a:t>Nakon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što brojač </a:t>
            </a:r>
            <a:r>
              <a:rPr lang="sr-Latn-RS" dirty="0">
                <a:solidFill>
                  <a:schemeClr val="tx1"/>
                </a:solidFill>
              </a:rPr>
              <a:t>routerTable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sr-Latn-RS" dirty="0" smtClean="0">
                <a:solidFill>
                  <a:schemeClr val="tx1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][</a:t>
            </a:r>
            <a:r>
              <a:rPr lang="sr-Latn-RS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sr-Latn-RS" dirty="0" smtClean="0">
                <a:solidFill>
                  <a:schemeClr val="tx1"/>
                </a:solidFill>
              </a:rPr>
              <a:t> dostigne nulu, adekvatni re</a:t>
            </a:r>
            <a:r>
              <a:rPr lang="en-US" dirty="0" smtClean="0">
                <a:solidFill>
                  <a:schemeClr val="tx1"/>
                </a:solidFill>
              </a:rPr>
              <a:t>d</a:t>
            </a:r>
            <a:r>
              <a:rPr lang="sr-Latn-RS" dirty="0" smtClean="0">
                <a:solidFill>
                  <a:schemeClr val="tx1"/>
                </a:solidFill>
              </a:rPr>
              <a:t> </a:t>
            </a:r>
            <a:r>
              <a:rPr lang="sr-Latn-RS" dirty="0">
                <a:solidFill>
                  <a:schemeClr val="tx1"/>
                </a:solidFill>
              </a:rPr>
              <a:t>routerTable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][</a:t>
            </a:r>
            <a:r>
              <a:rPr lang="sr-Latn-RS" dirty="0" smtClean="0">
                <a:solidFill>
                  <a:schemeClr val="tx1"/>
                </a:solidFill>
              </a:rPr>
              <a:t>j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sr-Latn-RS" dirty="0" smtClean="0">
                <a:solidFill>
                  <a:schemeClr val="tx1"/>
                </a:solidFill>
              </a:rPr>
              <a:t> za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sr-Latn-RS" dirty="0" smtClean="0">
                <a:solidFill>
                  <a:schemeClr val="tx1"/>
                </a:solidFill>
              </a:rPr>
              <a:t>1 </a:t>
            </a:r>
            <a:r>
              <a:rPr lang="en-US" dirty="0" smtClean="0">
                <a:solidFill>
                  <a:schemeClr val="tx1"/>
                </a:solidFill>
              </a:rPr>
              <a:t>&lt; j &lt; MAXROUTERS se </a:t>
            </a:r>
            <a:r>
              <a:rPr lang="en-US" dirty="0" err="1" smtClean="0">
                <a:solidFill>
                  <a:schemeClr val="tx1"/>
                </a:solidFill>
              </a:rPr>
              <a:t>popunjava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nulom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svaka</a:t>
            </a:r>
            <a:r>
              <a:rPr lang="en-US" dirty="0" smtClean="0">
                <a:solidFill>
                  <a:schemeClr val="tx1"/>
                </a:solidFill>
              </a:rPr>
              <a:t> instance </a:t>
            </a:r>
            <a:r>
              <a:rPr lang="en-US" dirty="0" err="1" smtClean="0">
                <a:solidFill>
                  <a:schemeClr val="tx1"/>
                </a:solidFill>
              </a:rPr>
              <a:t>rutera</a:t>
            </a:r>
            <a:r>
              <a:rPr lang="en-US" dirty="0" smtClean="0">
                <a:solidFill>
                  <a:schemeClr val="tx1"/>
                </a:solidFill>
              </a:rPr>
              <a:t> “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” se </a:t>
            </a:r>
            <a:r>
              <a:rPr lang="en-US" dirty="0" err="1" smtClean="0">
                <a:solidFill>
                  <a:schemeClr val="tx1"/>
                </a:solidFill>
              </a:rPr>
              <a:t>izbacuje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iz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tabele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b="1" dirty="0" err="1" smtClean="0">
                <a:solidFill>
                  <a:schemeClr val="tx1"/>
                </a:solidFill>
              </a:rPr>
              <a:t>homeHost</a:t>
            </a:r>
            <a:r>
              <a:rPr lang="en-US" dirty="0" smtClean="0">
                <a:solidFill>
                  <a:schemeClr val="tx1"/>
                </a:solidFill>
              </a:rPr>
              <a:t> – IP </a:t>
            </a:r>
            <a:r>
              <a:rPr lang="en-US" dirty="0" err="1" smtClean="0">
                <a:solidFill>
                  <a:schemeClr val="tx1"/>
                </a:solidFill>
              </a:rPr>
              <a:t>adresa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port </a:t>
            </a:r>
            <a:r>
              <a:rPr lang="en-US" dirty="0" err="1" smtClean="0">
                <a:solidFill>
                  <a:schemeClr val="tx1"/>
                </a:solidFill>
              </a:rPr>
              <a:t>koji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defini</a:t>
            </a:r>
            <a:r>
              <a:rPr lang="sr-Latn-RS" dirty="0" smtClean="0">
                <a:solidFill>
                  <a:schemeClr val="tx1"/>
                </a:solidFill>
              </a:rPr>
              <a:t>šu ruter</a:t>
            </a:r>
          </a:p>
          <a:p>
            <a:pPr lvl="1"/>
            <a:r>
              <a:rPr lang="sr-Latn-RS" b="1" dirty="0" smtClean="0">
                <a:solidFill>
                  <a:schemeClr val="tx1"/>
                </a:solidFill>
              </a:rPr>
              <a:t>routerHosts</a:t>
            </a:r>
            <a:r>
              <a:rPr lang="sr-Latn-RS" dirty="0" smtClean="0">
                <a:solidFill>
                  <a:schemeClr val="tx1"/>
                </a:solidFill>
              </a:rPr>
              <a:t> – IP adrese i port-ovi susednih rutera </a:t>
            </a:r>
          </a:p>
          <a:p>
            <a:pPr lvl="1"/>
            <a:r>
              <a:rPr lang="sr-Latn-RS" b="1" dirty="0">
                <a:solidFill>
                  <a:schemeClr val="tx1"/>
                </a:solidFill>
              </a:rPr>
              <a:t>users</a:t>
            </a:r>
            <a:r>
              <a:rPr lang="sr-Latn-RS" dirty="0">
                <a:solidFill>
                  <a:schemeClr val="tx1"/>
                </a:solidFill>
              </a:rPr>
              <a:t> – Brojevi prisutnih korisnika</a:t>
            </a:r>
          </a:p>
          <a:p>
            <a:pPr lvl="1"/>
            <a:r>
              <a:rPr lang="sr-Latn-RS" b="1" dirty="0">
                <a:solidFill>
                  <a:schemeClr val="tx1"/>
                </a:solidFill>
              </a:rPr>
              <a:t>userHosts</a:t>
            </a:r>
            <a:r>
              <a:rPr lang="sr-Latn-RS" dirty="0">
                <a:solidFill>
                  <a:schemeClr val="tx1"/>
                </a:solidFill>
              </a:rPr>
              <a:t> – IP adrese i port-ovi </a:t>
            </a:r>
            <a:r>
              <a:rPr lang="sr-Latn-RS" dirty="0" smtClean="0">
                <a:solidFill>
                  <a:schemeClr val="tx1"/>
                </a:solidFill>
              </a:rPr>
              <a:t>korisnika</a:t>
            </a:r>
            <a:endParaRPr lang="sr-Latn-R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56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>
                <a:solidFill>
                  <a:schemeClr val="tx1"/>
                </a:solidFill>
              </a:rPr>
              <a:t>IMPLEMENTACIJA </a:t>
            </a:r>
            <a:r>
              <a:rPr lang="sr-Latn-RS" dirty="0" smtClean="0">
                <a:solidFill>
                  <a:schemeClr val="tx1"/>
                </a:solidFill>
              </a:rPr>
              <a:t>REŠENJA</a:t>
            </a:r>
            <a:br>
              <a:rPr lang="sr-Latn-RS" dirty="0" smtClean="0">
                <a:solidFill>
                  <a:schemeClr val="tx1"/>
                </a:solidFill>
              </a:rPr>
            </a:br>
            <a:r>
              <a:rPr lang="sr-Latn-RS" dirty="0">
                <a:solidFill>
                  <a:schemeClr val="tx1"/>
                </a:solidFill>
              </a:rPr>
              <a:t>- </a:t>
            </a:r>
            <a:r>
              <a:rPr lang="sr-Latn-RS" dirty="0" smtClean="0">
                <a:solidFill>
                  <a:schemeClr val="tx1"/>
                </a:solidFill>
              </a:rPr>
              <a:t>Struktura korisnika -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>
                <a:solidFill>
                  <a:schemeClr val="tx1"/>
                </a:solidFill>
              </a:rPr>
              <a:t>userModel</a:t>
            </a:r>
            <a:r>
              <a:rPr lang="sr-Latn-RS" dirty="0" smtClean="0">
                <a:solidFill>
                  <a:schemeClr val="tx1"/>
                </a:solidFill>
              </a:rPr>
              <a:t> struktura sadrži (</a:t>
            </a:r>
            <a:r>
              <a:rPr lang="sr-Latn-RS" dirty="0">
                <a:solidFill>
                  <a:schemeClr val="tx1"/>
                </a:solidFill>
              </a:rPr>
              <a:t>najbitnije stavke)</a:t>
            </a:r>
            <a:r>
              <a:rPr lang="sr-Latn-RS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sr-Latn-RS" b="1" dirty="0" smtClean="0">
                <a:solidFill>
                  <a:schemeClr val="tx1"/>
                </a:solidFill>
              </a:rPr>
              <a:t>userAddress</a:t>
            </a:r>
            <a:r>
              <a:rPr lang="sr-Latn-RS" dirty="0" smtClean="0">
                <a:solidFill>
                  <a:schemeClr val="tx1"/>
                </a:solidFill>
              </a:rPr>
              <a:t> – RPAddress-a korisnika</a:t>
            </a:r>
          </a:p>
          <a:p>
            <a:pPr lvl="1"/>
            <a:r>
              <a:rPr lang="sr-Latn-RS" b="1" dirty="0" smtClean="0">
                <a:solidFill>
                  <a:schemeClr val="tx1"/>
                </a:solidFill>
              </a:rPr>
              <a:t>userHost</a:t>
            </a:r>
            <a:r>
              <a:rPr lang="sr-Latn-RS" dirty="0" smtClean="0">
                <a:solidFill>
                  <a:schemeClr val="tx1"/>
                </a:solidFill>
              </a:rPr>
              <a:t> – IP adresa i port korisnika</a:t>
            </a:r>
          </a:p>
          <a:p>
            <a:pPr lvl="1"/>
            <a:r>
              <a:rPr lang="sr-Latn-RS" b="1" dirty="0" smtClean="0">
                <a:solidFill>
                  <a:schemeClr val="tx1"/>
                </a:solidFill>
              </a:rPr>
              <a:t>homeHost</a:t>
            </a:r>
            <a:r>
              <a:rPr lang="sr-Latn-RS" dirty="0" smtClean="0">
                <a:solidFill>
                  <a:schemeClr val="tx1"/>
                </a:solidFill>
              </a:rPr>
              <a:t> – IP adresa i port korisnika</a:t>
            </a:r>
          </a:p>
          <a:p>
            <a:pPr lvl="1"/>
            <a:endParaRPr lang="sr-Latn-RS" dirty="0" smtClean="0"/>
          </a:p>
          <a:p>
            <a:pPr lvl="1"/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401880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>
                <a:solidFill>
                  <a:schemeClr val="tx1"/>
                </a:solidFill>
              </a:rPr>
              <a:t>IMPLEMENTACIJA </a:t>
            </a:r>
            <a:r>
              <a:rPr lang="sr-Latn-RS" dirty="0" smtClean="0">
                <a:solidFill>
                  <a:schemeClr val="tx1"/>
                </a:solidFill>
              </a:rPr>
              <a:t>REŠENJA</a:t>
            </a:r>
            <a:br>
              <a:rPr lang="sr-Latn-RS" dirty="0" smtClean="0">
                <a:solidFill>
                  <a:schemeClr val="tx1"/>
                </a:solidFill>
              </a:rPr>
            </a:br>
            <a:r>
              <a:rPr lang="sr-Latn-RS" dirty="0">
                <a:solidFill>
                  <a:schemeClr val="tx1"/>
                </a:solidFill>
              </a:rPr>
              <a:t>- Struktura </a:t>
            </a:r>
            <a:r>
              <a:rPr lang="sr-Latn-RS" dirty="0" smtClean="0">
                <a:solidFill>
                  <a:schemeClr val="tx1"/>
                </a:solidFill>
              </a:rPr>
              <a:t>paketa -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>
                <a:solidFill>
                  <a:schemeClr val="tx1"/>
                </a:solidFill>
              </a:rPr>
              <a:t>transferPackage</a:t>
            </a:r>
            <a:r>
              <a:rPr lang="sr-Latn-RS" dirty="0" smtClean="0">
                <a:solidFill>
                  <a:schemeClr val="tx1"/>
                </a:solidFill>
              </a:rPr>
              <a:t> struktura sadrži </a:t>
            </a:r>
            <a:r>
              <a:rPr lang="sr-Latn-RS" dirty="0">
                <a:solidFill>
                  <a:schemeClr val="tx1"/>
                </a:solidFill>
              </a:rPr>
              <a:t>(najbitnije stavke)</a:t>
            </a:r>
            <a:r>
              <a:rPr lang="sr-Latn-RS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sr-Latn-RS" b="1" dirty="0" smtClean="0">
                <a:solidFill>
                  <a:schemeClr val="tx1"/>
                </a:solidFill>
              </a:rPr>
              <a:t>destinationAddress</a:t>
            </a:r>
            <a:r>
              <a:rPr lang="sr-Latn-RS" dirty="0" smtClean="0">
                <a:solidFill>
                  <a:schemeClr val="tx1"/>
                </a:solidFill>
              </a:rPr>
              <a:t> – RPAddress-a destinacije paketa</a:t>
            </a:r>
          </a:p>
          <a:p>
            <a:pPr lvl="1"/>
            <a:r>
              <a:rPr lang="sr-Latn-RS" b="1" dirty="0" smtClean="0">
                <a:solidFill>
                  <a:schemeClr val="tx1"/>
                </a:solidFill>
              </a:rPr>
              <a:t>sourceAddress</a:t>
            </a:r>
            <a:r>
              <a:rPr lang="sr-Latn-RS" dirty="0" smtClean="0">
                <a:solidFill>
                  <a:schemeClr val="tx1"/>
                </a:solidFill>
              </a:rPr>
              <a:t> – RPAddress-a izvorišta paketa</a:t>
            </a:r>
          </a:p>
          <a:p>
            <a:pPr lvl="1"/>
            <a:r>
              <a:rPr lang="sr-Latn-RS" b="1" dirty="0" smtClean="0">
                <a:solidFill>
                  <a:schemeClr val="tx1"/>
                </a:solidFill>
              </a:rPr>
              <a:t>data</a:t>
            </a:r>
            <a:r>
              <a:rPr lang="sr-Latn-RS" dirty="0" smtClean="0">
                <a:solidFill>
                  <a:schemeClr val="tx1"/>
                </a:solidFill>
              </a:rPr>
              <a:t> – Podaci</a:t>
            </a:r>
          </a:p>
          <a:p>
            <a:pPr lvl="1"/>
            <a:r>
              <a:rPr lang="sr-Latn-RS" b="1" dirty="0">
                <a:solidFill>
                  <a:schemeClr val="tx1"/>
                </a:solidFill>
              </a:rPr>
              <a:t>p</a:t>
            </a:r>
            <a:r>
              <a:rPr lang="sr-Latn-RS" b="1" dirty="0" smtClean="0">
                <a:solidFill>
                  <a:schemeClr val="tx1"/>
                </a:solidFill>
              </a:rPr>
              <a:t>ath</a:t>
            </a:r>
            <a:r>
              <a:rPr lang="sr-Latn-RS" dirty="0" smtClean="0">
                <a:solidFill>
                  <a:schemeClr val="tx1"/>
                </a:solidFill>
              </a:rPr>
              <a:t> – Putanja pomoću koje se usmeravaju ruteri</a:t>
            </a:r>
          </a:p>
          <a:p>
            <a:pPr lvl="1"/>
            <a:r>
              <a:rPr lang="sr-Latn-RS" b="1" dirty="0" smtClean="0">
                <a:solidFill>
                  <a:schemeClr val="tx1"/>
                </a:solidFill>
              </a:rPr>
              <a:t>packageType</a:t>
            </a:r>
            <a:r>
              <a:rPr lang="sr-Latn-RS" dirty="0" smtClean="0">
                <a:solidFill>
                  <a:schemeClr val="tx1"/>
                </a:solidFill>
              </a:rPr>
              <a:t> – Identifikator paketa</a:t>
            </a:r>
          </a:p>
          <a:p>
            <a:pPr lvl="2"/>
            <a:r>
              <a:rPr lang="sr-Latn-RS" dirty="0" smtClean="0">
                <a:solidFill>
                  <a:schemeClr val="tx1"/>
                </a:solidFill>
              </a:rPr>
              <a:t>packageType = 0 – Paket za podatke</a:t>
            </a:r>
          </a:p>
          <a:p>
            <a:pPr lvl="2"/>
            <a:r>
              <a:rPr lang="sr-Latn-RS" dirty="0" smtClean="0">
                <a:solidFill>
                  <a:schemeClr val="tx1"/>
                </a:solidFill>
              </a:rPr>
              <a:t>packageType = 1 – Paket za konekciju korisnika</a:t>
            </a:r>
          </a:p>
          <a:p>
            <a:pPr lvl="2"/>
            <a:r>
              <a:rPr lang="sr-Latn-RS" dirty="0" smtClean="0">
                <a:solidFill>
                  <a:schemeClr val="tx1"/>
                </a:solidFill>
              </a:rPr>
              <a:t>packageType = 2 – Paket za konekciju rutera</a:t>
            </a:r>
          </a:p>
          <a:p>
            <a:pPr lvl="2"/>
            <a:r>
              <a:rPr lang="sr-Latn-RS" dirty="0" smtClean="0">
                <a:solidFill>
                  <a:schemeClr val="tx1"/>
                </a:solidFill>
              </a:rPr>
              <a:t>packageType = 3 – Paket za odgovor na konekciju rutera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819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>
                <a:solidFill>
                  <a:schemeClr val="tx1"/>
                </a:solidFill>
              </a:rPr>
              <a:t>IMPLEMENTACIJA </a:t>
            </a:r>
            <a:r>
              <a:rPr lang="sr-Latn-RS" dirty="0" smtClean="0">
                <a:solidFill>
                  <a:schemeClr val="tx1"/>
                </a:solidFill>
              </a:rPr>
              <a:t>REŠENJA</a:t>
            </a:r>
            <a:br>
              <a:rPr lang="sr-Latn-RS" dirty="0" smtClean="0">
                <a:solidFill>
                  <a:schemeClr val="tx1"/>
                </a:solidFill>
              </a:rPr>
            </a:br>
            <a:r>
              <a:rPr lang="sr-Latn-RS" dirty="0" smtClean="0">
                <a:solidFill>
                  <a:schemeClr val="tx1"/>
                </a:solidFill>
              </a:rPr>
              <a:t>- Interfejs za inicijalizaciju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/>
                </a:solidFill>
              </a:rPr>
              <a:t>Smešten u </a:t>
            </a:r>
            <a:r>
              <a:rPr lang="sr-Latn-RS" b="1" dirty="0" smtClean="0">
                <a:solidFill>
                  <a:schemeClr val="tx1"/>
                </a:solidFill>
              </a:rPr>
              <a:t>initRouting.h</a:t>
            </a:r>
            <a:r>
              <a:rPr lang="sr-Latn-RS" dirty="0" smtClean="0">
                <a:solidFill>
                  <a:schemeClr val="tx1"/>
                </a:solidFill>
              </a:rPr>
              <a:t>:</a:t>
            </a:r>
            <a:endParaRPr lang="sr-Latn-RS" dirty="0" smtClean="0">
              <a:solidFill>
                <a:schemeClr val="tx1"/>
              </a:solidFill>
            </a:endParaRPr>
          </a:p>
          <a:p>
            <a:pPr lvl="1"/>
            <a:r>
              <a:rPr lang="en-US" b="1" dirty="0" err="1" smtClean="0">
                <a:solidFill>
                  <a:schemeClr val="tx1"/>
                </a:solidFill>
              </a:rPr>
              <a:t>int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sr-Latn-RS" b="1" dirty="0" smtClean="0">
                <a:solidFill>
                  <a:schemeClr val="tx1"/>
                </a:solidFill>
              </a:rPr>
              <a:t>initUM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sr-Latn-RS" b="1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sr-Latn-RS" b="1" dirty="0" smtClean="0">
                <a:solidFill>
                  <a:schemeClr val="tx1"/>
                </a:solidFill>
              </a:rPr>
              <a:t>unsigned int portNumber, ipAddress</a:t>
            </a:r>
            <a:r>
              <a:rPr lang="en-US" b="1" dirty="0" smtClean="0">
                <a:solidFill>
                  <a:schemeClr val="tx1"/>
                </a:solidFill>
              </a:rPr>
              <a:t>[16], </a:t>
            </a:r>
            <a:r>
              <a:rPr lang="en-US" b="1" dirty="0" err="1" smtClean="0">
                <a:solidFill>
                  <a:schemeClr val="tx1"/>
                </a:solidFill>
              </a:rPr>
              <a:t>userModel</a:t>
            </a:r>
            <a:r>
              <a:rPr lang="en-US" b="1" dirty="0" smtClean="0">
                <a:solidFill>
                  <a:schemeClr val="tx1"/>
                </a:solidFill>
              </a:rPr>
              <a:t> * um </a:t>
            </a:r>
            <a:r>
              <a:rPr lang="sr-Latn-RS" b="1" dirty="0" smtClean="0">
                <a:solidFill>
                  <a:schemeClr val="tx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2"/>
            <a:r>
              <a:rPr lang="en-US" dirty="0" err="1" smtClean="0">
                <a:solidFill>
                  <a:schemeClr val="tx1"/>
                </a:solidFill>
              </a:rPr>
              <a:t>Otvara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adekvatan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soket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vezuje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za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proces</a:t>
            </a:r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err="1" smtClean="0">
                <a:solidFill>
                  <a:schemeClr val="tx1"/>
                </a:solidFill>
              </a:rPr>
              <a:t>Inicijalizuje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polja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userModel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strukture</a:t>
            </a:r>
            <a:r>
              <a:rPr lang="en-US" dirty="0" smtClean="0">
                <a:solidFill>
                  <a:schemeClr val="tx1"/>
                </a:solidFill>
              </a:rPr>
              <a:t> “um”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 err="1" smtClean="0">
                <a:solidFill>
                  <a:schemeClr val="tx1"/>
                </a:solidFill>
              </a:rPr>
              <a:t>nt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initRM</a:t>
            </a:r>
            <a:r>
              <a:rPr lang="en-US" b="1" dirty="0" smtClean="0">
                <a:solidFill>
                  <a:schemeClr val="tx1"/>
                </a:solidFill>
              </a:rPr>
              <a:t> ( unsigned </a:t>
            </a:r>
            <a:r>
              <a:rPr lang="en-US" b="1" dirty="0" err="1" smtClean="0">
                <a:solidFill>
                  <a:schemeClr val="tx1"/>
                </a:solidFill>
              </a:rPr>
              <a:t>int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portNumber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ipAddress</a:t>
            </a:r>
            <a:r>
              <a:rPr lang="en-US" b="1" dirty="0" smtClean="0">
                <a:solidFill>
                  <a:schemeClr val="tx1"/>
                </a:solidFill>
              </a:rPr>
              <a:t>[16], </a:t>
            </a:r>
            <a:r>
              <a:rPr lang="en-US" b="1" dirty="0" err="1" smtClean="0">
                <a:solidFill>
                  <a:schemeClr val="tx1"/>
                </a:solidFill>
              </a:rPr>
              <a:t>RPAddress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rpAddress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routerModel</a:t>
            </a:r>
            <a:r>
              <a:rPr lang="en-US" b="1" dirty="0" smtClean="0">
                <a:solidFill>
                  <a:schemeClr val="tx1"/>
                </a:solidFill>
              </a:rPr>
              <a:t> * </a:t>
            </a:r>
            <a:r>
              <a:rPr lang="en-US" b="1" dirty="0" err="1" smtClean="0">
                <a:solidFill>
                  <a:schemeClr val="tx1"/>
                </a:solidFill>
              </a:rPr>
              <a:t>rm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en-US" dirty="0" err="1" smtClean="0">
                <a:solidFill>
                  <a:schemeClr val="tx1"/>
                </a:solidFill>
              </a:rPr>
              <a:t>Otvara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adekvatan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soket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vezuje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za</a:t>
            </a:r>
            <a:r>
              <a:rPr lang="en-US" dirty="0" smtClean="0">
                <a:solidFill>
                  <a:schemeClr val="tx1"/>
                </a:solidFill>
              </a:rPr>
              <a:t> process</a:t>
            </a:r>
          </a:p>
          <a:p>
            <a:pPr lvl="2"/>
            <a:r>
              <a:rPr lang="en-US" dirty="0" err="1" smtClean="0">
                <a:solidFill>
                  <a:schemeClr val="tx1"/>
                </a:solidFill>
              </a:rPr>
              <a:t>Inicijalizuje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polja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routerModel</a:t>
            </a:r>
            <a:r>
              <a:rPr lang="en-US" dirty="0" smtClean="0">
                <a:solidFill>
                  <a:schemeClr val="tx1"/>
                </a:solidFill>
              </a:rPr>
              <a:t> structure  “</a:t>
            </a:r>
            <a:r>
              <a:rPr lang="en-US" dirty="0" err="1" smtClean="0">
                <a:solidFill>
                  <a:schemeClr val="tx1"/>
                </a:solidFill>
              </a:rPr>
              <a:t>rm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pPr lvl="2"/>
            <a:r>
              <a:rPr lang="en-US" dirty="0" err="1" smtClean="0">
                <a:solidFill>
                  <a:schemeClr val="tx1"/>
                </a:solidFill>
              </a:rPr>
              <a:t>Dodeljuje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ruteru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rpAddress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njegovu</a:t>
            </a:r>
            <a:r>
              <a:rPr lang="en-US" dirty="0" smtClean="0">
                <a:solidFill>
                  <a:schemeClr val="tx1"/>
                </a:solidFill>
              </a:rPr>
              <a:t> Routing Protocol </a:t>
            </a:r>
            <a:r>
              <a:rPr lang="en-US" dirty="0" err="1" smtClean="0">
                <a:solidFill>
                  <a:schemeClr val="tx1"/>
                </a:solidFill>
              </a:rPr>
              <a:t>adresu</a:t>
            </a:r>
            <a:endParaRPr lang="sr-Latn-RS" dirty="0" smtClean="0">
              <a:solidFill>
                <a:schemeClr val="tx1"/>
              </a:solidFill>
            </a:endParaRPr>
          </a:p>
          <a:p>
            <a:pPr lvl="1"/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70844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>
                <a:solidFill>
                  <a:schemeClr val="tx1"/>
                </a:solidFill>
              </a:rPr>
              <a:t>IMPLEMENTACIJA REŠENJA</a:t>
            </a:r>
            <a:br>
              <a:rPr lang="sr-Latn-RS" dirty="0">
                <a:solidFill>
                  <a:schemeClr val="tx1"/>
                </a:solidFill>
              </a:rPr>
            </a:br>
            <a:r>
              <a:rPr lang="sr-Latn-RS" dirty="0">
                <a:solidFill>
                  <a:schemeClr val="tx1"/>
                </a:solidFill>
              </a:rPr>
              <a:t>- Interfejs za inicijalizaciju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b="1" dirty="0" err="1" smtClean="0">
                <a:solidFill>
                  <a:schemeClr val="tx1"/>
                </a:solidFill>
              </a:rPr>
              <a:t>int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connectUMToNetwork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 err="1" smtClean="0">
                <a:solidFill>
                  <a:schemeClr val="tx1"/>
                </a:solidFill>
              </a:rPr>
              <a:t>userModel</a:t>
            </a:r>
            <a:r>
              <a:rPr lang="en-US" b="1" dirty="0" smtClean="0">
                <a:solidFill>
                  <a:schemeClr val="tx1"/>
                </a:solidFill>
              </a:rPr>
              <a:t> * user, </a:t>
            </a:r>
            <a:r>
              <a:rPr lang="en-US" b="1" dirty="0" err="1" smtClean="0">
                <a:solidFill>
                  <a:schemeClr val="tx1"/>
                </a:solidFill>
              </a:rPr>
              <a:t>routerModel</a:t>
            </a:r>
            <a:r>
              <a:rPr lang="en-US" b="1" dirty="0" smtClean="0">
                <a:solidFill>
                  <a:schemeClr val="tx1"/>
                </a:solidFill>
              </a:rPr>
              <a:t> * </a:t>
            </a:r>
            <a:r>
              <a:rPr lang="en-US" b="1" dirty="0" err="1" smtClean="0">
                <a:solidFill>
                  <a:schemeClr val="tx1"/>
                </a:solidFill>
              </a:rPr>
              <a:t>destRouter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en-US" dirty="0" err="1" smtClean="0">
                <a:solidFill>
                  <a:schemeClr val="tx1"/>
                </a:solidFill>
              </a:rPr>
              <a:t>Konektuje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korisnika</a:t>
            </a:r>
            <a:r>
              <a:rPr lang="en-US" dirty="0" smtClean="0">
                <a:solidFill>
                  <a:schemeClr val="tx1"/>
                </a:solidFill>
              </a:rPr>
              <a:t> “user”-a </a:t>
            </a:r>
            <a:r>
              <a:rPr lang="en-US" dirty="0" err="1" smtClean="0">
                <a:solidFill>
                  <a:schemeClr val="tx1"/>
                </a:solidFill>
              </a:rPr>
              <a:t>na</a:t>
            </a:r>
            <a:r>
              <a:rPr lang="en-US" dirty="0" smtClean="0">
                <a:solidFill>
                  <a:schemeClr val="tx1"/>
                </a:solidFill>
              </a:rPr>
              <a:t> “</a:t>
            </a:r>
            <a:r>
              <a:rPr lang="en-US" dirty="0" err="1" smtClean="0">
                <a:solidFill>
                  <a:schemeClr val="tx1"/>
                </a:solidFill>
              </a:rPr>
              <a:t>destRouter</a:t>
            </a:r>
            <a:r>
              <a:rPr lang="en-US" dirty="0" smtClean="0">
                <a:solidFill>
                  <a:schemeClr val="tx1"/>
                </a:solidFill>
              </a:rPr>
              <a:t>” </a:t>
            </a:r>
            <a:r>
              <a:rPr lang="en-US" dirty="0" err="1" smtClean="0">
                <a:solidFill>
                  <a:schemeClr val="tx1"/>
                </a:solidFill>
              </a:rPr>
              <a:t>ruter</a:t>
            </a:r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err="1" smtClean="0">
                <a:solidFill>
                  <a:schemeClr val="tx1"/>
                </a:solidFill>
              </a:rPr>
              <a:t>Ruter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vra</a:t>
            </a:r>
            <a:r>
              <a:rPr lang="sr-Latn-RS" dirty="0" smtClean="0">
                <a:solidFill>
                  <a:schemeClr val="tx1"/>
                </a:solidFill>
              </a:rPr>
              <a:t>ća korisniku prvu slobodnu RPAddress-u</a:t>
            </a:r>
          </a:p>
          <a:p>
            <a:pPr lvl="2"/>
            <a:r>
              <a:rPr lang="sr-Latn-RS" dirty="0" smtClean="0">
                <a:solidFill>
                  <a:schemeClr val="tx1"/>
                </a:solidFill>
              </a:rPr>
              <a:t>Pre ikakve komunikacije je potrebno pozvati ovu funkciju</a:t>
            </a:r>
          </a:p>
          <a:p>
            <a:pPr lvl="1"/>
            <a:r>
              <a:rPr lang="sr-Latn-RS" b="1" dirty="0">
                <a:solidFill>
                  <a:schemeClr val="tx1"/>
                </a:solidFill>
              </a:rPr>
              <a:t>i</a:t>
            </a:r>
            <a:r>
              <a:rPr lang="sr-Latn-RS" b="1" dirty="0" smtClean="0">
                <a:solidFill>
                  <a:schemeClr val="tx1"/>
                </a:solidFill>
              </a:rPr>
              <a:t>nt connectRMToNetwork (routerModel * sourceRouter, routerModel * destRouter)</a:t>
            </a:r>
          </a:p>
          <a:p>
            <a:pPr lvl="2"/>
            <a:r>
              <a:rPr lang="sr-Latn-RS" dirty="0" smtClean="0">
                <a:solidFill>
                  <a:schemeClr val="tx1"/>
                </a:solidFill>
              </a:rPr>
              <a:t>Povezuje dva rutera </a:t>
            </a:r>
          </a:p>
          <a:p>
            <a:pPr lvl="2"/>
            <a:r>
              <a:rPr lang="sr-Latn-RS" dirty="0" smtClean="0">
                <a:solidFill>
                  <a:schemeClr val="tx1"/>
                </a:solidFill>
              </a:rPr>
              <a:t>Pre ikakve komunikacije je potrebno pozvati ovu funkciju</a:t>
            </a:r>
            <a:endParaRPr lang="sr-Latn-RS" dirty="0">
              <a:solidFill>
                <a:schemeClr val="tx1"/>
              </a:solidFill>
            </a:endParaRPr>
          </a:p>
          <a:p>
            <a:pPr lvl="1"/>
            <a:r>
              <a:rPr lang="sr-Latn-RS" b="1" dirty="0" smtClean="0">
                <a:solidFill>
                  <a:schemeClr val="tx1"/>
                </a:solidFill>
              </a:rPr>
              <a:t>int closeUM (userModel * um)</a:t>
            </a:r>
          </a:p>
          <a:p>
            <a:pPr lvl="2"/>
            <a:r>
              <a:rPr lang="sr-Latn-RS" dirty="0" smtClean="0">
                <a:solidFill>
                  <a:schemeClr val="tx1"/>
                </a:solidFill>
              </a:rPr>
              <a:t>Zatvara korisnički soket</a:t>
            </a:r>
          </a:p>
          <a:p>
            <a:pPr lvl="1"/>
            <a:r>
              <a:rPr lang="sr-Latn-RS" b="1" dirty="0">
                <a:solidFill>
                  <a:schemeClr val="tx1"/>
                </a:solidFill>
              </a:rPr>
              <a:t>int </a:t>
            </a:r>
            <a:r>
              <a:rPr lang="sr-Latn-RS" b="1" dirty="0" smtClean="0">
                <a:solidFill>
                  <a:schemeClr val="tx1"/>
                </a:solidFill>
              </a:rPr>
              <a:t>closeRM (routerModel * rm)</a:t>
            </a:r>
            <a:endParaRPr lang="sr-Latn-RS" b="1" dirty="0">
              <a:solidFill>
                <a:schemeClr val="tx1"/>
              </a:solidFill>
            </a:endParaRPr>
          </a:p>
          <a:p>
            <a:pPr lvl="2"/>
            <a:r>
              <a:rPr lang="sr-Latn-RS" dirty="0">
                <a:solidFill>
                  <a:schemeClr val="tx1"/>
                </a:solidFill>
              </a:rPr>
              <a:t>Zatvara </a:t>
            </a:r>
            <a:r>
              <a:rPr lang="sr-Latn-RS" dirty="0" smtClean="0">
                <a:solidFill>
                  <a:schemeClr val="tx1"/>
                </a:solidFill>
              </a:rPr>
              <a:t>ruterov soket i uništava mutex zaslužan za zaštitu tabele rutiranja</a:t>
            </a:r>
            <a:endParaRPr lang="sr-Latn-R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8723810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</TotalTime>
  <Words>811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ROUTING PROTOCOL</vt:lpstr>
      <vt:lpstr>PROBLEM</vt:lpstr>
      <vt:lpstr>IDEJA</vt:lpstr>
      <vt:lpstr>IMPLEMENTACIJA REŠENJA - Routin Protocol adresa -</vt:lpstr>
      <vt:lpstr>IMPLEMENTACIJA REŠENJA - Struktura rutera - </vt:lpstr>
      <vt:lpstr>IMPLEMENTACIJA REŠENJA - Struktura korisnika - </vt:lpstr>
      <vt:lpstr>IMPLEMENTACIJA REŠENJA - Struktura paketa - </vt:lpstr>
      <vt:lpstr>IMPLEMENTACIJA REŠENJA - Interfejs za inicijalizaciju -</vt:lpstr>
      <vt:lpstr>IMPLEMENTACIJA REŠENJA - Interfejs za inicijalizaciju -</vt:lpstr>
      <vt:lpstr>IMPLEMENTACIJA REŠENJA - Interfejs za razmenu paketa -</vt:lpstr>
      <vt:lpstr>IMPLEMENTACIJA REŠENJA - Interfejs za tabelu rutiranja -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PROTOCOL</dc:title>
  <dc:creator>Aleksa Janjatovic</dc:creator>
  <cp:lastModifiedBy>Aleksa Janjatovic</cp:lastModifiedBy>
  <cp:revision>53</cp:revision>
  <dcterms:created xsi:type="dcterms:W3CDTF">2019-01-15T00:55:20Z</dcterms:created>
  <dcterms:modified xsi:type="dcterms:W3CDTF">2019-01-15T03:24:02Z</dcterms:modified>
</cp:coreProperties>
</file>