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media/image1.png" ContentType="image/png"/>
  <Override PartName="/ppt/media/image7.jpeg" ContentType="image/jpeg"/>
  <Override PartName="/ppt/media/image2.png" ContentType="image/png"/>
  <Override PartName="/ppt/media/image4.jpeg" ContentType="image/jpeg"/>
  <Override PartName="/ppt/media/image3.jpeg" ContentType="image/jpeg"/>
  <Override PartName="/ppt/media/image5.jpeg" ContentType="image/jpeg"/>
  <Override PartName="/ppt/media/image6.png" ContentType="image/png"/>
  <Override PartName="/ppt/media/image23.jpeg" ContentType="image/jpeg"/>
  <Override PartName="/ppt/media/image8.png" ContentType="image/png"/>
  <Override PartName="/ppt/media/image9.jpeg" ContentType="image/jpeg"/>
  <Override PartName="/ppt/media/image10.png" ContentType="image/png"/>
  <Override PartName="/ppt/media/image29.jpeg" ContentType="image/jpeg"/>
  <Override PartName="/ppt/media/image11.jpeg" ContentType="image/jpeg"/>
  <Override PartName="/ppt/media/image12.png" ContentType="image/png"/>
  <Override PartName="/ppt/media/image13.jpeg" ContentType="image/jpeg"/>
  <Override PartName="/ppt/media/image14.png" ContentType="image/png"/>
  <Override PartName="/ppt/media/image15.jpeg" ContentType="image/jpeg"/>
  <Override PartName="/ppt/media/image16.png" ContentType="image/png"/>
  <Override PartName="/ppt/media/image17.jpeg" ContentType="image/jpeg"/>
  <Override PartName="/ppt/media/image18.png" ContentType="image/png"/>
  <Override PartName="/ppt/media/image19.jpeg" ContentType="image/jpeg"/>
  <Override PartName="/ppt/media/image22.png" ContentType="image/png"/>
  <Override PartName="/ppt/media/image20.png" ContentType="image/png"/>
  <Override PartName="/ppt/media/image21.jpeg" ContentType="image/jpeg"/>
  <Override PartName="/ppt/media/image24.png" ContentType="image/png"/>
  <Override PartName="/ppt/media/image25.jpeg" ContentType="image/jpeg"/>
  <Override PartName="/ppt/media/image26.png" ContentType="image/png"/>
  <Override PartName="/ppt/media/image27.jpeg" ContentType="image/jpeg"/>
  <Override PartName="/ppt/media/image28.png" ContentType="image/png"/>
  <Override PartName="/ppt/media/image30.png" ContentType="image/png"/>
  <Override PartName="/ppt/media/image31.jpeg" ContentType="image/jpeg"/>
  <Override PartName="/ppt/media/image32.png" ContentType="image/png"/>
  <Override PartName="/ppt/media/image33.jpeg" ContentType="image/jpeg"/>
  <Override PartName="/ppt/media/image34.png" ContentType="image/png"/>
  <Override PartName="/ppt/media/image35.jpeg" ContentType="image/jpeg"/>
  <Override PartName="/ppt/media/image3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8"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0"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2"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93"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7"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98"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99"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0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3"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6"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7"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9"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0"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3"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4"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5"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7"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8"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9"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0"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1"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2"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80DF00A9-3AFD-46A6-9DC5-8872E9A13CFC}" type="datetime">
              <a:rPr b="0" lang="en-US" sz="1200" spc="-1" strike="noStrike">
                <a:solidFill>
                  <a:srgbClr val="8b8b8b"/>
                </a:solidFill>
                <a:latin typeface="Calibri"/>
              </a:rPr>
              <a:t>3/29/20</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3E2C866B-163C-4B77-AD13-DEBC88429262}" type="slidenum">
              <a:rPr b="0" lang="en-US" sz="1200" spc="-1" strike="noStrike">
                <a:solidFill>
                  <a:srgbClr val="8b8b8b"/>
                </a:solidFill>
                <a:latin typeface="Calibri"/>
              </a:rPr>
              <a:t>16</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73BCA630-4CC1-4AE5-9B09-9CCAE7F332CE}" type="datetime">
              <a:rPr b="0" lang="en-US" sz="1200" spc="-1" strike="noStrike">
                <a:solidFill>
                  <a:srgbClr val="8b8b8b"/>
                </a:solidFill>
                <a:latin typeface="Calibri"/>
              </a:rPr>
              <a:t>3/29/20</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83FCBD1D-E6B1-4796-8136-BBA608F14027}"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1960" y="1709640"/>
            <a:ext cx="10515240" cy="2852280"/>
          </a:xfrm>
          <a:prstGeom prst="rect">
            <a:avLst/>
          </a:prstGeom>
        </p:spPr>
        <p:txBody>
          <a:bodyPr anchor="b">
            <a:noAutofit/>
          </a:bodyPr>
          <a:p>
            <a:pP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83" name="PlaceHolder 2"/>
          <p:cNvSpPr>
            <a:spLocks noGrp="1"/>
          </p:cNvSpPr>
          <p:nvPr>
            <p:ph type="body"/>
          </p:nvPr>
        </p:nvSpPr>
        <p:spPr>
          <a:xfrm>
            <a:off x="831960" y="4589640"/>
            <a:ext cx="10515240" cy="1499760"/>
          </a:xfrm>
          <a:prstGeom prst="rect">
            <a:avLst/>
          </a:prstGeom>
        </p:spPr>
        <p:txBody>
          <a:bodyPr>
            <a:noAutofit/>
          </a:bodyPr>
          <a:p>
            <a:pPr>
              <a:lnSpc>
                <a:spcPct val="90000"/>
              </a:lnSpc>
              <a:spcBef>
                <a:spcPts val="1001"/>
              </a:spcBef>
            </a:pPr>
            <a:r>
              <a:rPr b="0" lang="en-US" sz="2400" spc="-1" strike="noStrike">
                <a:solidFill>
                  <a:srgbClr val="8b8b8b"/>
                </a:solidFill>
                <a:latin typeface="Calibri"/>
              </a:rPr>
              <a:t>Click to edit Master text styles</a:t>
            </a:r>
            <a:endParaRPr b="0" lang="en-US" sz="2400" spc="-1" strike="noStrike">
              <a:solidFill>
                <a:srgbClr val="000000"/>
              </a:solidFill>
              <a:latin typeface="Calibri"/>
            </a:endParaRPr>
          </a:p>
        </p:txBody>
      </p:sp>
      <p:sp>
        <p:nvSpPr>
          <p:cNvPr id="84"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4075191E-8709-4F37-87FE-16807713F61B}" type="datetime">
              <a:rPr b="0" lang="en-US" sz="1200" spc="-1" strike="noStrike">
                <a:solidFill>
                  <a:srgbClr val="8b8b8b"/>
                </a:solidFill>
                <a:latin typeface="Calibri"/>
              </a:rPr>
              <a:t>3/29/20</a:t>
            </a:fld>
            <a:endParaRPr b="0" lang="en-US" sz="1200" spc="-1" strike="noStrike">
              <a:latin typeface="Times New Roman"/>
            </a:endParaRPr>
          </a:p>
        </p:txBody>
      </p:sp>
      <p:sp>
        <p:nvSpPr>
          <p:cNvPr id="85"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86"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AE70DC48-F883-4B09-9625-2F88694364E5}"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image" Target="../media/image26.png"/><Relationship Id="rId3" Type="http://schemas.openxmlformats.org/officeDocument/2006/relationships/image" Target="../media/image27.jpeg"/><Relationship Id="rId4" Type="http://schemas.openxmlformats.org/officeDocument/2006/relationships/image" Target="../media/image28.png"/><Relationship Id="rId5"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image" Target="../media/image30.png"/><Relationship Id="rId3" Type="http://schemas.openxmlformats.org/officeDocument/2006/relationships/image" Target="../media/image31.jpeg"/><Relationship Id="rId4" Type="http://schemas.openxmlformats.org/officeDocument/2006/relationships/image" Target="../media/image32.png"/><Relationship Id="rId5"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image" Target="../media/image34.png"/><Relationship Id="rId3" Type="http://schemas.openxmlformats.org/officeDocument/2006/relationships/image" Target="../media/image35.jpeg"/><Relationship Id="rId4" Type="http://schemas.openxmlformats.org/officeDocument/2006/relationships/image" Target="../media/image36.png"/><Relationship Id="rId5"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image" Target="../media/image7.jpeg"/><Relationship Id="rId4" Type="http://schemas.openxmlformats.org/officeDocument/2006/relationships/image" Target="../media/image8.png"/><Relationship Id="rId5"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image" Target="../media/image11.jpeg"/><Relationship Id="rId4" Type="http://schemas.openxmlformats.org/officeDocument/2006/relationships/image" Target="../media/image12.png"/><Relationship Id="rId5"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png"/><Relationship Id="rId3" Type="http://schemas.openxmlformats.org/officeDocument/2006/relationships/image" Target="../media/image15.jpeg"/><Relationship Id="rId4" Type="http://schemas.openxmlformats.org/officeDocument/2006/relationships/image" Target="../media/image16.png"/><Relationship Id="rId5"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png"/><Relationship Id="rId3" Type="http://schemas.openxmlformats.org/officeDocument/2006/relationships/image" Target="../media/image19.jpeg"/><Relationship Id="rId4" Type="http://schemas.openxmlformats.org/officeDocument/2006/relationships/image" Target="../media/image20.png"/><Relationship Id="rId5"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image" Target="../media/image22.png"/><Relationship Id="rId3" Type="http://schemas.openxmlformats.org/officeDocument/2006/relationships/image" Target="../media/image23.jpeg"/><Relationship Id="rId4" Type="http://schemas.openxmlformats.org/officeDocument/2006/relationships/image" Target="../media/image24.png"/><Relationship Id="rId5"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1523880" y="1122480"/>
            <a:ext cx="9143640" cy="2387160"/>
          </a:xfrm>
          <a:prstGeom prst="rect">
            <a:avLst/>
          </a:prstGeom>
          <a:noFill/>
          <a:ln>
            <a:noFill/>
          </a:ln>
        </p:spPr>
        <p:txBody>
          <a:bodyPr anchor="b">
            <a:noAutofit/>
          </a:bodyPr>
          <a:p>
            <a:pPr algn="ctr">
              <a:lnSpc>
                <a:spcPct val="90000"/>
              </a:lnSpc>
            </a:pPr>
            <a:r>
              <a:rPr b="0" lang="en-US" sz="6000" spc="-1" strike="noStrike">
                <a:solidFill>
                  <a:srgbClr val="000000"/>
                </a:solidFill>
                <a:latin typeface="Calibri Light"/>
              </a:rPr>
              <a:t>Q - learning</a:t>
            </a:r>
            <a:endParaRPr b="0" lang="en-US" sz="6000" spc="-1" strike="noStrike">
              <a:solidFill>
                <a:srgbClr val="000000"/>
              </a:solidFill>
              <a:latin typeface="Calibri"/>
            </a:endParaRPr>
          </a:p>
        </p:txBody>
      </p:sp>
      <p:sp>
        <p:nvSpPr>
          <p:cNvPr id="124" name="TextShape 2"/>
          <p:cNvSpPr txBox="1"/>
          <p:nvPr/>
        </p:nvSpPr>
        <p:spPr>
          <a:xfrm>
            <a:off x="1523880" y="3602160"/>
            <a:ext cx="9143640" cy="1655280"/>
          </a:xfrm>
          <a:prstGeom prst="rect">
            <a:avLst/>
          </a:prstGeom>
          <a:noFill/>
          <a:ln>
            <a:noFill/>
          </a:ln>
        </p:spPr>
        <p:txBody>
          <a:bodyPr>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Environment</a:t>
            </a:r>
            <a:endParaRPr b="0" lang="en-US" sz="4400" spc="-1" strike="noStrike">
              <a:solidFill>
                <a:srgbClr val="000000"/>
              </a:solidFill>
              <a:latin typeface="Calibri"/>
            </a:endParaRPr>
          </a:p>
        </p:txBody>
      </p:sp>
      <p:graphicFrame>
        <p:nvGraphicFramePr>
          <p:cNvPr id="199" name="Table 2"/>
          <p:cNvGraphicFramePr/>
          <p:nvPr/>
        </p:nvGraphicFramePr>
        <p:xfrm>
          <a:off x="838080" y="1825560"/>
          <a:ext cx="5088240" cy="4473360"/>
        </p:xfrm>
        <a:graphic>
          <a:graphicData uri="http://schemas.openxmlformats.org/drawingml/2006/table">
            <a:tbl>
              <a:tblPr/>
              <a:tblGrid>
                <a:gridCol w="1695960"/>
                <a:gridCol w="1695960"/>
                <a:gridCol w="1696320"/>
              </a:tblGrid>
              <a:tr h="1491120">
                <a:tc>
                  <a:txBody>
                    <a:bodyPr>
                      <a:noAutofit/>
                    </a:bodyPr>
                    <a:p>
                      <a:pPr>
                        <a:lnSpc>
                          <a:spcPct val="100000"/>
                        </a:lnSpc>
                      </a:pPr>
                      <a:r>
                        <a:rPr b="0" lang="en-US"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491120">
                <a:tc>
                  <a:txBody>
                    <a:bodyPr>
                      <a:noAutofit/>
                    </a:bodyPr>
                    <a:p>
                      <a:pPr>
                        <a:lnSpc>
                          <a:spcPct val="100000"/>
                        </a:lnSpc>
                      </a:pPr>
                      <a:r>
                        <a:rPr b="0" lang="en-US" sz="1800" spc="-1" strike="noStrike">
                          <a:solidFill>
                            <a:srgbClr val="000000"/>
                          </a:solidFill>
                          <a:latin typeface="Calibri"/>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491120">
                <a:tc>
                  <a:txBody>
                    <a:bodyPr>
                      <a:noAutofit/>
                    </a:bodyPr>
                    <a:p>
                      <a:pPr>
                        <a:lnSpc>
                          <a:spcPct val="100000"/>
                        </a:lnSpc>
                      </a:pPr>
                      <a:r>
                        <a:rPr b="0" lang="en-US" sz="1800" spc="-1" strike="noStrike">
                          <a:solidFill>
                            <a:srgbClr val="000000"/>
                          </a:solidFill>
                          <a:latin typeface="Calibri"/>
                        </a:rPr>
                        <a:t>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8</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200" name="Table 3"/>
          <p:cNvGraphicFramePr/>
          <p:nvPr/>
        </p:nvGraphicFramePr>
        <p:xfrm>
          <a:off x="6968160" y="1778040"/>
          <a:ext cx="4385520" cy="4470120"/>
        </p:xfrm>
        <a:graphic>
          <a:graphicData uri="http://schemas.openxmlformats.org/drawingml/2006/table">
            <a:tbl>
              <a:tblPr/>
              <a:tblGrid>
                <a:gridCol w="876960"/>
                <a:gridCol w="876960"/>
                <a:gridCol w="876960"/>
                <a:gridCol w="876960"/>
                <a:gridCol w="877680"/>
              </a:tblGrid>
              <a:tr h="44676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Gore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Dole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Levo</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Desno</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46760">
                <a:tc>
                  <a:txBody>
                    <a:bodyPr>
                      <a:noAutofit/>
                    </a:bodyPr>
                    <a:p>
                      <a:pPr algn="ctr">
                        <a:lnSpc>
                          <a:spcPct val="100000"/>
                        </a:lnSpc>
                      </a:pPr>
                      <a:r>
                        <a:rPr b="0" lang="en-US" sz="1800" spc="-1" strike="noStrike">
                          <a:solidFill>
                            <a:srgbClr val="000000"/>
                          </a:solidFill>
                          <a:latin typeface="Calibri"/>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sr-Latn-RS" sz="1800" spc="-1" strike="noStrike">
                          <a:solidFill>
                            <a:srgbClr val="000000"/>
                          </a:solidFill>
                          <a:latin typeface="Calibri"/>
                        </a:rPr>
                        <a:t>-10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6</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sr-Latn-RS" sz="1800" spc="-1" strike="noStrike">
                          <a:solidFill>
                            <a:srgbClr val="000000"/>
                          </a:solidFill>
                          <a:latin typeface="Calibri"/>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9280">
                <a:tc>
                  <a:txBody>
                    <a:bodyPr>
                      <a:noAutofit/>
                    </a:bodyPr>
                    <a:p>
                      <a:pPr algn="ctr">
                        <a:lnSpc>
                          <a:spcPct val="100000"/>
                        </a:lnSpc>
                      </a:pPr>
                      <a:r>
                        <a:rPr b="0" lang="en-US" sz="1800" spc="-1" strike="noStrike">
                          <a:solidFill>
                            <a:srgbClr val="000000"/>
                          </a:solidFill>
                          <a:latin typeface="Calibri"/>
                        </a:rPr>
                        <a:t>9</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pic>
        <p:nvPicPr>
          <p:cNvPr id="201" name="Picture 5" descr=""/>
          <p:cNvPicPr/>
          <p:nvPr/>
        </p:nvPicPr>
        <p:blipFill>
          <a:blip r:embed="rId1"/>
          <a:stretch/>
        </p:blipFill>
        <p:spPr>
          <a:xfrm>
            <a:off x="1000440" y="5156280"/>
            <a:ext cx="1335960" cy="771840"/>
          </a:xfrm>
          <a:prstGeom prst="rect">
            <a:avLst/>
          </a:prstGeom>
          <a:ln>
            <a:noFill/>
          </a:ln>
        </p:spPr>
      </p:pic>
      <p:pic>
        <p:nvPicPr>
          <p:cNvPr id="202" name="Picture 6" descr=""/>
          <p:cNvPicPr/>
          <p:nvPr/>
        </p:nvPicPr>
        <p:blipFill>
          <a:blip r:embed="rId2"/>
          <a:stretch/>
        </p:blipFill>
        <p:spPr>
          <a:xfrm>
            <a:off x="2947320" y="3525480"/>
            <a:ext cx="950040" cy="1006200"/>
          </a:xfrm>
          <a:prstGeom prst="rect">
            <a:avLst/>
          </a:prstGeom>
          <a:ln>
            <a:noFill/>
          </a:ln>
        </p:spPr>
      </p:pic>
      <p:pic>
        <p:nvPicPr>
          <p:cNvPr id="203" name="Picture 7" descr=""/>
          <p:cNvPicPr/>
          <p:nvPr/>
        </p:nvPicPr>
        <p:blipFill>
          <a:blip r:embed="rId3"/>
          <a:stretch/>
        </p:blipFill>
        <p:spPr>
          <a:xfrm>
            <a:off x="4722840" y="5044320"/>
            <a:ext cx="799920" cy="995760"/>
          </a:xfrm>
          <a:prstGeom prst="rect">
            <a:avLst/>
          </a:prstGeom>
          <a:ln>
            <a:noFill/>
          </a:ln>
        </p:spPr>
      </p:pic>
      <p:pic>
        <p:nvPicPr>
          <p:cNvPr id="204" name="Picture 8" descr=""/>
          <p:cNvPicPr/>
          <p:nvPr/>
        </p:nvPicPr>
        <p:blipFill>
          <a:blip r:embed="rId4"/>
          <a:stretch/>
        </p:blipFill>
        <p:spPr>
          <a:xfrm>
            <a:off x="1247400" y="2103840"/>
            <a:ext cx="842040" cy="842040"/>
          </a:xfrm>
          <a:prstGeom prst="rect">
            <a:avLst/>
          </a:prstGeom>
          <a:ln>
            <a:noFill/>
          </a:ln>
        </p:spPr>
      </p:pic>
      <p:sp>
        <p:nvSpPr>
          <p:cNvPr id="205" name="CustomShape 4"/>
          <p:cNvSpPr/>
          <p:nvPr/>
        </p:nvSpPr>
        <p:spPr>
          <a:xfrm>
            <a:off x="2336760" y="5554080"/>
            <a:ext cx="998640" cy="360"/>
          </a:xfrm>
          <a:custGeom>
            <a:avLst/>
            <a:gdLst/>
            <a:ahLst/>
            <a:rect l="l" t="t" r="r" b="b"/>
            <a:pathLst>
              <a:path w="21600" h="21600">
                <a:moveTo>
                  <a:pt x="0" y="0"/>
                </a:moveTo>
                <a:lnTo>
                  <a:pt x="21600" y="21600"/>
                </a:lnTo>
              </a:path>
            </a:pathLst>
          </a:custGeom>
          <a:noFill/>
          <a:ln>
            <a:tailEnd len="med" type="triangle" w="med"/>
          </a:ln>
        </p:spPr>
        <p:style>
          <a:lnRef idx="3">
            <a:schemeClr val="accent2"/>
          </a:lnRef>
          <a:fillRef idx="0">
            <a:schemeClr val="accent2"/>
          </a:fillRef>
          <a:effectRef idx="2">
            <a:schemeClr val="accent2"/>
          </a:effectRef>
          <a:fontRef idx="minor"/>
        </p:style>
      </p:sp>
      <p:sp>
        <p:nvSpPr>
          <p:cNvPr id="206" name="CustomShape 5"/>
          <p:cNvSpPr/>
          <p:nvPr/>
        </p:nvSpPr>
        <p:spPr>
          <a:xfrm flipV="1">
            <a:off x="1632600" y="4157280"/>
            <a:ext cx="1080" cy="998640"/>
          </a:xfrm>
          <a:custGeom>
            <a:avLst/>
            <a:gdLst/>
            <a:ahLst/>
            <a:rect l="l" t="t" r="r" b="b"/>
            <a:pathLst>
              <a:path w="21600" h="21600">
                <a:moveTo>
                  <a:pt x="0" y="0"/>
                </a:moveTo>
                <a:lnTo>
                  <a:pt x="21600" y="21600"/>
                </a:lnTo>
              </a:path>
            </a:pathLst>
          </a:custGeom>
          <a:noFill/>
          <a:ln>
            <a:tailEnd len="med" type="triangle" w="med"/>
          </a:ln>
        </p:spPr>
        <p:style>
          <a:lnRef idx="3">
            <a:schemeClr val="accent2"/>
          </a:lnRef>
          <a:fillRef idx="0">
            <a:schemeClr val="accent2"/>
          </a:fillRef>
          <a:effectRef idx="2">
            <a:schemeClr val="accent2"/>
          </a:effectRef>
          <a:fontRef idx="minor"/>
        </p:style>
      </p:sp>
      <p:sp>
        <p:nvSpPr>
          <p:cNvPr id="207" name="CustomShape 6"/>
          <p:cNvSpPr/>
          <p:nvPr/>
        </p:nvSpPr>
        <p:spPr>
          <a:xfrm>
            <a:off x="1198080" y="4028760"/>
            <a:ext cx="4082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Agency FB"/>
              </a:rPr>
              <a:t>-1</a:t>
            </a:r>
            <a:endParaRPr b="0" lang="en-US" sz="1800" spc="-1" strike="noStrike">
              <a:latin typeface="Arial"/>
            </a:endParaRPr>
          </a:p>
        </p:txBody>
      </p:sp>
      <p:sp>
        <p:nvSpPr>
          <p:cNvPr id="208" name="CustomShape 7"/>
          <p:cNvSpPr/>
          <p:nvPr/>
        </p:nvSpPr>
        <p:spPr>
          <a:xfrm>
            <a:off x="3218400" y="5582880"/>
            <a:ext cx="4082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Agency FB"/>
              </a:rPr>
              <a:t>-1</a:t>
            </a:r>
            <a:endParaRPr b="0" lang="en-US" sz="1800" spc="-1" strike="noStrike">
              <a:latin typeface="Arial"/>
            </a:endParaRPr>
          </a:p>
        </p:txBody>
      </p:sp>
      <p:sp>
        <p:nvSpPr>
          <p:cNvPr id="209" name="CustomShape 8"/>
          <p:cNvSpPr/>
          <p:nvPr/>
        </p:nvSpPr>
        <p:spPr>
          <a:xfrm>
            <a:off x="51480" y="3919320"/>
            <a:ext cx="2037960" cy="1126800"/>
          </a:xfrm>
          <a:prstGeom prst="cloudCallout">
            <a:avLst>
              <a:gd name="adj1" fmla="val 11479"/>
              <a:gd name="adj2" fmla="val 69770"/>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200" spc="-1" strike="noStrike">
                <a:solidFill>
                  <a:srgbClr val="ffffff"/>
                </a:solidFill>
                <a:latin typeface="Calibri"/>
              </a:rPr>
              <a:t>Agent </a:t>
            </a:r>
            <a:r>
              <a:rPr b="0" lang="sr-Latn-RS" sz="1200" spc="-1" strike="noStrike">
                <a:solidFill>
                  <a:srgbClr val="ffffff"/>
                </a:solidFill>
                <a:latin typeface="Calibri"/>
              </a:rPr>
              <a:t>bira da ide desno jer mu je jeftinije (Desno je MAX)</a:t>
            </a:r>
            <a:endParaRPr b="0" lang="en-US" sz="1200" spc="-1" strike="noStrike">
              <a:latin typeface="Arial"/>
            </a:endParaRPr>
          </a:p>
        </p:txBody>
      </p:sp>
      <p:sp>
        <p:nvSpPr>
          <p:cNvPr id="210" name="CustomShape 9"/>
          <p:cNvSpPr/>
          <p:nvPr/>
        </p:nvSpPr>
        <p:spPr>
          <a:xfrm>
            <a:off x="7958520" y="4935960"/>
            <a:ext cx="651600" cy="300600"/>
          </a:xfrm>
          <a:prstGeom prst="rect">
            <a:avLst/>
          </a:prstGeom>
          <a:noFill/>
          <a:ln w="57240">
            <a:solidFill>
              <a:srgbClr val="ff0000"/>
            </a:solidFill>
          </a:ln>
        </p:spPr>
        <p:style>
          <a:lnRef idx="2">
            <a:schemeClr val="accent1">
              <a:shade val="50000"/>
            </a:schemeClr>
          </a:lnRef>
          <a:fillRef idx="1">
            <a:schemeClr val="accent1"/>
          </a:fillRef>
          <a:effectRef idx="0">
            <a:schemeClr val="accent1"/>
          </a:effectRef>
          <a:fontRef idx="minor"/>
        </p:style>
      </p:sp>
      <p:sp>
        <p:nvSpPr>
          <p:cNvPr id="211" name="CustomShape 10"/>
          <p:cNvSpPr/>
          <p:nvPr/>
        </p:nvSpPr>
        <p:spPr>
          <a:xfrm>
            <a:off x="10591920" y="4935960"/>
            <a:ext cx="651600" cy="300600"/>
          </a:xfrm>
          <a:prstGeom prst="rect">
            <a:avLst/>
          </a:prstGeom>
          <a:noFill/>
          <a:ln w="57240">
            <a:solidFill>
              <a:srgbClr val="ff0000"/>
            </a:solid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69" dur="indefinite" restart="never" nodeType="tmRoot">
          <p:childTnLst>
            <p:seq>
              <p:cTn id="170" dur="indefinite" nodeType="mainSeq">
                <p:childTnLst>
                  <p:par>
                    <p:cTn id="171" fill="hold">
                      <p:stCondLst>
                        <p:cond delay="indefinite"/>
                      </p:stCondLst>
                      <p:childTnLst>
                        <p:par>
                          <p:cTn id="172" fill="hold">
                            <p:stCondLst>
                              <p:cond delay="0"/>
                            </p:stCondLst>
                            <p:childTnLst>
                              <p:par>
                                <p:cTn id="173" nodeType="clickEffect" fill="hold" presetClass="entr" presetID="42">
                                  <p:stCondLst>
                                    <p:cond delay="0"/>
                                  </p:stCondLst>
                                  <p:childTnLst>
                                    <p:set>
                                      <p:cBhvr>
                                        <p:cTn id="174" dur="1" fill="hold">
                                          <p:stCondLst>
                                            <p:cond delay="0"/>
                                          </p:stCondLst>
                                        </p:cTn>
                                        <p:tgtEl>
                                          <p:spTgt spid="207"/>
                                        </p:tgtEl>
                                        <p:attrNameLst>
                                          <p:attrName>style.visibility</p:attrName>
                                        </p:attrNameLst>
                                      </p:cBhvr>
                                      <p:to>
                                        <p:strVal val="visible"/>
                                      </p:to>
                                    </p:set>
                                    <p:animEffect filter="fade" transition="in">
                                      <p:cBhvr additive="repl">
                                        <p:cTn id="175" dur="1000"/>
                                        <p:tgtEl>
                                          <p:spTgt spid="207"/>
                                        </p:tgtEl>
                                      </p:cBhvr>
                                    </p:animEffect>
                                    <p:anim calcmode="lin" valueType="num">
                                      <p:cBhvr additive="repl">
                                        <p:cTn id="176" dur="1000" fill="hold"/>
                                        <p:tgtEl>
                                          <p:spTgt spid="207"/>
                                        </p:tgtEl>
                                        <p:attrNameLst>
                                          <p:attrName>ppt_x</p:attrName>
                                        </p:attrNameLst>
                                      </p:cBhvr>
                                      <p:tavLst>
                                        <p:tav tm="0">
                                          <p:val>
                                            <p:strVal val="#ppt_x"/>
                                          </p:val>
                                        </p:tav>
                                        <p:tav tm="100000">
                                          <p:val>
                                            <p:strVal val="#ppt_x"/>
                                          </p:val>
                                        </p:tav>
                                      </p:tavLst>
                                    </p:anim>
                                    <p:anim calcmode="lin" valueType="num">
                                      <p:cBhvr additive="repl">
                                        <p:cTn id="177" dur="1000" fill="hold"/>
                                        <p:tgtEl>
                                          <p:spTgt spid="207"/>
                                        </p:tgtEl>
                                        <p:attrNameLst>
                                          <p:attrName>ppt_y</p:attrName>
                                        </p:attrNameLst>
                                      </p:cBhvr>
                                      <p:tavLst>
                                        <p:tav tm="0">
                                          <p:val>
                                            <p:strVal val="#ppt_y+.1"/>
                                          </p:val>
                                        </p:tav>
                                        <p:tav tm="100000">
                                          <p:val>
                                            <p:strVal val="#ppt_y"/>
                                          </p:val>
                                        </p:tav>
                                      </p:tavLst>
                                    </p:anim>
                                  </p:childTnLst>
                                </p:cTn>
                              </p:par>
                              <p:par>
                                <p:cTn id="178" nodeType="withEffect" fill="hold" presetClass="entr" presetID="42">
                                  <p:stCondLst>
                                    <p:cond delay="0"/>
                                  </p:stCondLst>
                                  <p:childTnLst>
                                    <p:set>
                                      <p:cBhvr>
                                        <p:cTn id="179" dur="1" fill="hold">
                                          <p:stCondLst>
                                            <p:cond delay="0"/>
                                          </p:stCondLst>
                                        </p:cTn>
                                        <p:tgtEl>
                                          <p:spTgt spid="208"/>
                                        </p:tgtEl>
                                        <p:attrNameLst>
                                          <p:attrName>style.visibility</p:attrName>
                                        </p:attrNameLst>
                                      </p:cBhvr>
                                      <p:to>
                                        <p:strVal val="visible"/>
                                      </p:to>
                                    </p:set>
                                    <p:animEffect filter="fade" transition="in">
                                      <p:cBhvr additive="repl">
                                        <p:cTn id="180" dur="1000"/>
                                        <p:tgtEl>
                                          <p:spTgt spid="208"/>
                                        </p:tgtEl>
                                      </p:cBhvr>
                                    </p:animEffect>
                                    <p:anim calcmode="lin" valueType="num">
                                      <p:cBhvr additive="repl">
                                        <p:cTn id="181" dur="1000" fill="hold"/>
                                        <p:tgtEl>
                                          <p:spTgt spid="208"/>
                                        </p:tgtEl>
                                        <p:attrNameLst>
                                          <p:attrName>ppt_x</p:attrName>
                                        </p:attrNameLst>
                                      </p:cBhvr>
                                      <p:tavLst>
                                        <p:tav tm="0">
                                          <p:val>
                                            <p:strVal val="#ppt_x"/>
                                          </p:val>
                                        </p:tav>
                                        <p:tav tm="100000">
                                          <p:val>
                                            <p:strVal val="#ppt_x"/>
                                          </p:val>
                                        </p:tav>
                                      </p:tavLst>
                                    </p:anim>
                                    <p:anim calcmode="lin" valueType="num">
                                      <p:cBhvr additive="repl">
                                        <p:cTn id="182" dur="1000" fill="hold"/>
                                        <p:tgtEl>
                                          <p:spTgt spid="208"/>
                                        </p:tgtEl>
                                        <p:attrNameLst>
                                          <p:attrName>ppt_y</p:attrName>
                                        </p:attrNameLst>
                                      </p:cBhvr>
                                      <p:tavLst>
                                        <p:tav tm="0">
                                          <p:val>
                                            <p:strVal val="#ppt_y+.1"/>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nodeType="clickEffect" fill="hold" presetClass="entr" presetID="2" presetSubtype="4">
                                  <p:stCondLst>
                                    <p:cond delay="0"/>
                                  </p:stCondLst>
                                  <p:childTnLst>
                                    <p:set>
                                      <p:cBhvr>
                                        <p:cTn id="186" dur="1" fill="hold">
                                          <p:stCondLst>
                                            <p:cond delay="0"/>
                                          </p:stCondLst>
                                        </p:cTn>
                                        <p:tgtEl>
                                          <p:spTgt spid="210"/>
                                        </p:tgtEl>
                                        <p:attrNameLst>
                                          <p:attrName>style.visibility</p:attrName>
                                        </p:attrNameLst>
                                      </p:cBhvr>
                                      <p:to>
                                        <p:strVal val="visible"/>
                                      </p:to>
                                    </p:set>
                                    <p:anim calcmode="lin" valueType="num">
                                      <p:cBhvr additive="repl">
                                        <p:cTn id="187" dur="500" fill="hold"/>
                                        <p:tgtEl>
                                          <p:spTgt spid="210"/>
                                        </p:tgtEl>
                                        <p:attrNameLst>
                                          <p:attrName>ppt_x</p:attrName>
                                        </p:attrNameLst>
                                      </p:cBhvr>
                                      <p:tavLst>
                                        <p:tav tm="0">
                                          <p:val>
                                            <p:strVal val="#ppt_x"/>
                                          </p:val>
                                        </p:tav>
                                        <p:tav tm="100000">
                                          <p:val>
                                            <p:strVal val="#ppt_x"/>
                                          </p:val>
                                        </p:tav>
                                      </p:tavLst>
                                    </p:anim>
                                    <p:anim calcmode="lin" valueType="num">
                                      <p:cBhvr additive="repl">
                                        <p:cTn id="188" dur="500" fill="hold"/>
                                        <p:tgtEl>
                                          <p:spTgt spid="210"/>
                                        </p:tgtEl>
                                        <p:attrNameLst>
                                          <p:attrName>ppt_y</p:attrName>
                                        </p:attrNameLst>
                                      </p:cBhvr>
                                      <p:tavLst>
                                        <p:tav tm="0">
                                          <p:val>
                                            <p:strVal val="1+#ppt_h/2"/>
                                          </p:val>
                                        </p:tav>
                                        <p:tav tm="100000">
                                          <p:val>
                                            <p:strVal val="#ppt_y"/>
                                          </p:val>
                                        </p:tav>
                                      </p:tavLst>
                                    </p:anim>
                                  </p:childTnLst>
                                </p:cTn>
                              </p:par>
                              <p:par>
                                <p:cTn id="189" nodeType="withEffect" fill="hold" presetClass="entr" presetID="2" presetSubtype="4">
                                  <p:stCondLst>
                                    <p:cond delay="0"/>
                                  </p:stCondLst>
                                  <p:childTnLst>
                                    <p:set>
                                      <p:cBhvr>
                                        <p:cTn id="190" dur="1" fill="hold">
                                          <p:stCondLst>
                                            <p:cond delay="0"/>
                                          </p:stCondLst>
                                        </p:cTn>
                                        <p:tgtEl>
                                          <p:spTgt spid="211"/>
                                        </p:tgtEl>
                                        <p:attrNameLst>
                                          <p:attrName>style.visibility</p:attrName>
                                        </p:attrNameLst>
                                      </p:cBhvr>
                                      <p:to>
                                        <p:strVal val="visible"/>
                                      </p:to>
                                    </p:set>
                                    <p:anim calcmode="lin" valueType="num">
                                      <p:cBhvr additive="repl">
                                        <p:cTn id="191" dur="500" fill="hold"/>
                                        <p:tgtEl>
                                          <p:spTgt spid="211"/>
                                        </p:tgtEl>
                                        <p:attrNameLst>
                                          <p:attrName>ppt_x</p:attrName>
                                        </p:attrNameLst>
                                      </p:cBhvr>
                                      <p:tavLst>
                                        <p:tav tm="0">
                                          <p:val>
                                            <p:strVal val="#ppt_x"/>
                                          </p:val>
                                        </p:tav>
                                        <p:tav tm="100000">
                                          <p:val>
                                            <p:strVal val="#ppt_x"/>
                                          </p:val>
                                        </p:tav>
                                      </p:tavLst>
                                    </p:anim>
                                    <p:anim calcmode="lin" valueType="num">
                                      <p:cBhvr additive="repl">
                                        <p:cTn id="192" dur="500" fill="hold"/>
                                        <p:tgtEl>
                                          <p:spTgt spid="211"/>
                                        </p:tgtEl>
                                        <p:attrNameLst>
                                          <p:attrName>ppt_y</p:attrName>
                                        </p:attrNameLst>
                                      </p:cBhvr>
                                      <p:tavLst>
                                        <p:tav tm="0">
                                          <p:val>
                                            <p:strVal val="1+#ppt_h/2"/>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2" presetSubtype="4">
                                  <p:stCondLst>
                                    <p:cond delay="0"/>
                                  </p:stCondLst>
                                  <p:childTnLst>
                                    <p:set>
                                      <p:cBhvr>
                                        <p:cTn id="196" dur="1" fill="hold">
                                          <p:stCondLst>
                                            <p:cond delay="0"/>
                                          </p:stCondLst>
                                        </p:cTn>
                                        <p:tgtEl>
                                          <p:spTgt spid="209"/>
                                        </p:tgtEl>
                                        <p:attrNameLst>
                                          <p:attrName>style.visibility</p:attrName>
                                        </p:attrNameLst>
                                      </p:cBhvr>
                                      <p:to>
                                        <p:strVal val="visible"/>
                                      </p:to>
                                    </p:set>
                                    <p:anim calcmode="lin" valueType="num">
                                      <p:cBhvr additive="repl">
                                        <p:cTn id="197" dur="500" fill="hold"/>
                                        <p:tgtEl>
                                          <p:spTgt spid="209"/>
                                        </p:tgtEl>
                                        <p:attrNameLst>
                                          <p:attrName>ppt_x</p:attrName>
                                        </p:attrNameLst>
                                      </p:cBhvr>
                                      <p:tavLst>
                                        <p:tav tm="0">
                                          <p:val>
                                            <p:strVal val="#ppt_x"/>
                                          </p:val>
                                        </p:tav>
                                        <p:tav tm="100000">
                                          <p:val>
                                            <p:strVal val="#ppt_x"/>
                                          </p:val>
                                        </p:tav>
                                      </p:tavLst>
                                    </p:anim>
                                    <p:anim calcmode="lin" valueType="num">
                                      <p:cBhvr additive="repl">
                                        <p:cTn id="198" dur="500" fill="hold"/>
                                        <p:tgtEl>
                                          <p:spTgt spid="2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Environment</a:t>
            </a:r>
            <a:endParaRPr b="0" lang="en-US" sz="4400" spc="-1" strike="noStrike">
              <a:solidFill>
                <a:srgbClr val="000000"/>
              </a:solidFill>
              <a:latin typeface="Calibri"/>
            </a:endParaRPr>
          </a:p>
        </p:txBody>
      </p:sp>
      <p:graphicFrame>
        <p:nvGraphicFramePr>
          <p:cNvPr id="213" name="Table 2"/>
          <p:cNvGraphicFramePr/>
          <p:nvPr/>
        </p:nvGraphicFramePr>
        <p:xfrm>
          <a:off x="838080" y="1825560"/>
          <a:ext cx="5088240" cy="4473360"/>
        </p:xfrm>
        <a:graphic>
          <a:graphicData uri="http://schemas.openxmlformats.org/drawingml/2006/table">
            <a:tbl>
              <a:tblPr/>
              <a:tblGrid>
                <a:gridCol w="1695960"/>
                <a:gridCol w="1695960"/>
                <a:gridCol w="1696320"/>
              </a:tblGrid>
              <a:tr h="1491120">
                <a:tc>
                  <a:txBody>
                    <a:bodyPr>
                      <a:noAutofit/>
                    </a:bodyPr>
                    <a:p>
                      <a:pPr>
                        <a:lnSpc>
                          <a:spcPct val="100000"/>
                        </a:lnSpc>
                      </a:pPr>
                      <a:r>
                        <a:rPr b="0" lang="en-US"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491120">
                <a:tc>
                  <a:txBody>
                    <a:bodyPr>
                      <a:noAutofit/>
                    </a:bodyPr>
                    <a:p>
                      <a:pPr>
                        <a:lnSpc>
                          <a:spcPct val="100000"/>
                        </a:lnSpc>
                      </a:pPr>
                      <a:r>
                        <a:rPr b="0" lang="en-US" sz="1800" spc="-1" strike="noStrike">
                          <a:solidFill>
                            <a:srgbClr val="000000"/>
                          </a:solidFill>
                          <a:latin typeface="Calibri"/>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491120">
                <a:tc>
                  <a:txBody>
                    <a:bodyPr>
                      <a:noAutofit/>
                    </a:bodyPr>
                    <a:p>
                      <a:pPr>
                        <a:lnSpc>
                          <a:spcPct val="100000"/>
                        </a:lnSpc>
                      </a:pPr>
                      <a:r>
                        <a:rPr b="0" lang="en-US" sz="1800" spc="-1" strike="noStrike">
                          <a:solidFill>
                            <a:srgbClr val="000000"/>
                          </a:solidFill>
                          <a:latin typeface="Calibri"/>
                        </a:rPr>
                        <a:t>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8</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214" name="Table 3"/>
          <p:cNvGraphicFramePr/>
          <p:nvPr/>
        </p:nvGraphicFramePr>
        <p:xfrm>
          <a:off x="6968160" y="1778040"/>
          <a:ext cx="4385520" cy="4470120"/>
        </p:xfrm>
        <a:graphic>
          <a:graphicData uri="http://schemas.openxmlformats.org/drawingml/2006/table">
            <a:tbl>
              <a:tblPr/>
              <a:tblGrid>
                <a:gridCol w="876960"/>
                <a:gridCol w="876960"/>
                <a:gridCol w="876960"/>
                <a:gridCol w="876960"/>
                <a:gridCol w="877680"/>
              </a:tblGrid>
              <a:tr h="44676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Gore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Dole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Levo</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Desno</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46760">
                <a:tc>
                  <a:txBody>
                    <a:bodyPr>
                      <a:noAutofit/>
                    </a:bodyPr>
                    <a:p>
                      <a:pPr algn="ctr">
                        <a:lnSpc>
                          <a:spcPct val="100000"/>
                        </a:lnSpc>
                      </a:pPr>
                      <a:r>
                        <a:rPr b="0" lang="en-US" sz="1800" spc="-1" strike="noStrike">
                          <a:solidFill>
                            <a:srgbClr val="000000"/>
                          </a:solidFill>
                          <a:latin typeface="Calibri"/>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sr-Latn-RS" sz="1800" spc="-1" strike="noStrike">
                          <a:solidFill>
                            <a:srgbClr val="000000"/>
                          </a:solidFill>
                          <a:latin typeface="Calibri"/>
                        </a:rPr>
                        <a:t>-1</a:t>
                      </a: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6</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sr-Latn-RS" sz="1800" spc="-1" strike="noStrike">
                          <a:solidFill>
                            <a:srgbClr val="000000"/>
                          </a:solidFill>
                          <a:latin typeface="Calibri"/>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9280">
                <a:tc>
                  <a:txBody>
                    <a:bodyPr>
                      <a:noAutofit/>
                    </a:bodyPr>
                    <a:p>
                      <a:pPr algn="ctr">
                        <a:lnSpc>
                          <a:spcPct val="100000"/>
                        </a:lnSpc>
                      </a:pPr>
                      <a:r>
                        <a:rPr b="0" lang="en-US" sz="1800" spc="-1" strike="noStrike">
                          <a:solidFill>
                            <a:srgbClr val="000000"/>
                          </a:solidFill>
                          <a:latin typeface="Calibri"/>
                        </a:rPr>
                        <a:t>9</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pic>
        <p:nvPicPr>
          <p:cNvPr id="215" name="Picture 5" descr=""/>
          <p:cNvPicPr/>
          <p:nvPr/>
        </p:nvPicPr>
        <p:blipFill>
          <a:blip r:embed="rId1"/>
          <a:stretch/>
        </p:blipFill>
        <p:spPr>
          <a:xfrm>
            <a:off x="2734920" y="5166720"/>
            <a:ext cx="1335960" cy="771840"/>
          </a:xfrm>
          <a:prstGeom prst="rect">
            <a:avLst/>
          </a:prstGeom>
          <a:ln>
            <a:noFill/>
          </a:ln>
        </p:spPr>
      </p:pic>
      <p:pic>
        <p:nvPicPr>
          <p:cNvPr id="216" name="Picture 6" descr=""/>
          <p:cNvPicPr/>
          <p:nvPr/>
        </p:nvPicPr>
        <p:blipFill>
          <a:blip r:embed="rId2"/>
          <a:stretch/>
        </p:blipFill>
        <p:spPr>
          <a:xfrm>
            <a:off x="2947320" y="3525480"/>
            <a:ext cx="950040" cy="1006200"/>
          </a:xfrm>
          <a:prstGeom prst="rect">
            <a:avLst/>
          </a:prstGeom>
          <a:ln>
            <a:noFill/>
          </a:ln>
        </p:spPr>
      </p:pic>
      <p:pic>
        <p:nvPicPr>
          <p:cNvPr id="217" name="Picture 7" descr=""/>
          <p:cNvPicPr/>
          <p:nvPr/>
        </p:nvPicPr>
        <p:blipFill>
          <a:blip r:embed="rId3"/>
          <a:stretch/>
        </p:blipFill>
        <p:spPr>
          <a:xfrm>
            <a:off x="4722840" y="5044320"/>
            <a:ext cx="799920" cy="995760"/>
          </a:xfrm>
          <a:prstGeom prst="rect">
            <a:avLst/>
          </a:prstGeom>
          <a:ln>
            <a:noFill/>
          </a:ln>
        </p:spPr>
      </p:pic>
      <p:pic>
        <p:nvPicPr>
          <p:cNvPr id="218" name="Picture 8" descr=""/>
          <p:cNvPicPr/>
          <p:nvPr/>
        </p:nvPicPr>
        <p:blipFill>
          <a:blip r:embed="rId4"/>
          <a:stretch/>
        </p:blipFill>
        <p:spPr>
          <a:xfrm>
            <a:off x="1247400" y="2103840"/>
            <a:ext cx="842040" cy="842040"/>
          </a:xfrm>
          <a:prstGeom prst="rect">
            <a:avLst/>
          </a:prstGeom>
          <a:ln>
            <a:noFill/>
          </a:ln>
        </p:spPr>
      </p:pic>
      <p:sp>
        <p:nvSpPr>
          <p:cNvPr id="219" name="CustomShape 4"/>
          <p:cNvSpPr/>
          <p:nvPr/>
        </p:nvSpPr>
        <p:spPr>
          <a:xfrm>
            <a:off x="4071240" y="5541120"/>
            <a:ext cx="998640" cy="360"/>
          </a:xfrm>
          <a:custGeom>
            <a:avLst/>
            <a:gdLst/>
            <a:ahLst/>
            <a:rect l="l" t="t" r="r" b="b"/>
            <a:pathLst>
              <a:path w="21600" h="21600">
                <a:moveTo>
                  <a:pt x="0" y="0"/>
                </a:moveTo>
                <a:lnTo>
                  <a:pt x="21600" y="21600"/>
                </a:lnTo>
              </a:path>
            </a:pathLst>
          </a:custGeom>
          <a:noFill/>
          <a:ln>
            <a:tailEnd len="med" type="triangle" w="med"/>
          </a:ln>
        </p:spPr>
        <p:style>
          <a:lnRef idx="3">
            <a:schemeClr val="accent2"/>
          </a:lnRef>
          <a:fillRef idx="0">
            <a:schemeClr val="accent2"/>
          </a:fillRef>
          <a:effectRef idx="2">
            <a:schemeClr val="accent2"/>
          </a:effectRef>
          <a:fontRef idx="minor"/>
        </p:style>
      </p:sp>
      <p:sp>
        <p:nvSpPr>
          <p:cNvPr id="220" name="CustomShape 5"/>
          <p:cNvSpPr/>
          <p:nvPr/>
        </p:nvSpPr>
        <p:spPr>
          <a:xfrm flipV="1">
            <a:off x="3367080" y="4143960"/>
            <a:ext cx="1080" cy="998640"/>
          </a:xfrm>
          <a:custGeom>
            <a:avLst/>
            <a:gdLst/>
            <a:ahLst/>
            <a:rect l="l" t="t" r="r" b="b"/>
            <a:pathLst>
              <a:path w="21600" h="21600">
                <a:moveTo>
                  <a:pt x="0" y="0"/>
                </a:moveTo>
                <a:lnTo>
                  <a:pt x="21600" y="21600"/>
                </a:lnTo>
              </a:path>
            </a:pathLst>
          </a:custGeom>
          <a:noFill/>
          <a:ln>
            <a:tailEnd len="med" type="triangle" w="med"/>
          </a:ln>
        </p:spPr>
        <p:style>
          <a:lnRef idx="3">
            <a:schemeClr val="accent2"/>
          </a:lnRef>
          <a:fillRef idx="0">
            <a:schemeClr val="accent2"/>
          </a:fillRef>
          <a:effectRef idx="2">
            <a:schemeClr val="accent2"/>
          </a:effectRef>
          <a:fontRef idx="minor"/>
        </p:style>
      </p:sp>
      <p:sp>
        <p:nvSpPr>
          <p:cNvPr id="221" name="CustomShape 6"/>
          <p:cNvSpPr/>
          <p:nvPr/>
        </p:nvSpPr>
        <p:spPr>
          <a:xfrm>
            <a:off x="2933280" y="4493880"/>
            <a:ext cx="5605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sr-Latn-RS" sz="1800" spc="-1" strike="noStrike">
                <a:solidFill>
                  <a:srgbClr val="000000"/>
                </a:solidFill>
                <a:latin typeface="Agency FB"/>
              </a:rPr>
              <a:t>-10</a:t>
            </a:r>
            <a:endParaRPr b="0" lang="en-US" sz="1800" spc="-1" strike="noStrike">
              <a:latin typeface="Arial"/>
            </a:endParaRPr>
          </a:p>
        </p:txBody>
      </p:sp>
      <p:sp>
        <p:nvSpPr>
          <p:cNvPr id="222" name="CustomShape 7"/>
          <p:cNvSpPr/>
          <p:nvPr/>
        </p:nvSpPr>
        <p:spPr>
          <a:xfrm>
            <a:off x="4115520" y="5514480"/>
            <a:ext cx="6354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sr-Latn-RS" sz="1800" spc="-1" strike="noStrike">
                <a:solidFill>
                  <a:srgbClr val="000000"/>
                </a:solidFill>
                <a:latin typeface="Agency FB"/>
              </a:rPr>
              <a:t>+</a:t>
            </a:r>
            <a:r>
              <a:rPr b="1" lang="en-US" sz="1800" spc="-1" strike="noStrike">
                <a:solidFill>
                  <a:srgbClr val="000000"/>
                </a:solidFill>
                <a:latin typeface="Agency FB"/>
              </a:rPr>
              <a:t>10</a:t>
            </a:r>
            <a:endParaRPr b="0" lang="en-US" sz="1800" spc="-1" strike="noStrike">
              <a:latin typeface="Arial"/>
            </a:endParaRPr>
          </a:p>
        </p:txBody>
      </p:sp>
      <p:sp>
        <p:nvSpPr>
          <p:cNvPr id="223" name="CustomShape 8"/>
          <p:cNvSpPr/>
          <p:nvPr/>
        </p:nvSpPr>
        <p:spPr>
          <a:xfrm>
            <a:off x="4071240" y="2788920"/>
            <a:ext cx="2793600" cy="1680840"/>
          </a:xfrm>
          <a:prstGeom prst="cloudCallout">
            <a:avLst>
              <a:gd name="adj1" fmla="val -63993"/>
              <a:gd name="adj2" fmla="val 85301"/>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200" spc="-1" strike="noStrike">
                <a:solidFill>
                  <a:srgbClr val="ffffff"/>
                </a:solidFill>
                <a:latin typeface="Calibri"/>
              </a:rPr>
              <a:t>Agent nikada nije </a:t>
            </a:r>
            <a:r>
              <a:rPr b="0" lang="sr-Latn-RS" sz="1200" spc="-1" strike="noStrike">
                <a:solidFill>
                  <a:srgbClr val="ffffff"/>
                </a:solidFill>
                <a:latin typeface="Calibri"/>
              </a:rPr>
              <a:t> išao ni GORE ni DESNO ni LEVO iz polja 8</a:t>
            </a:r>
            <a:r>
              <a:rPr b="0" lang="en-US" sz="1200" spc="-1" strike="noStrike">
                <a:solidFill>
                  <a:srgbClr val="ffffff"/>
                </a:solidFill>
                <a:latin typeface="Calibri"/>
              </a:rPr>
              <a:t> </a:t>
            </a:r>
            <a:r>
              <a:rPr b="0" lang="sr-Latn-RS" sz="1200" spc="-1" strike="noStrike">
                <a:solidFill>
                  <a:srgbClr val="ffffff"/>
                </a:solidFill>
                <a:latin typeface="Calibri"/>
              </a:rPr>
              <a:t>i</a:t>
            </a:r>
            <a:r>
              <a:rPr b="0" lang="en-US" sz="1200" spc="-1" strike="noStrike">
                <a:solidFill>
                  <a:srgbClr val="ffffff"/>
                </a:solidFill>
                <a:latin typeface="Calibri"/>
              </a:rPr>
              <a:t> ne zna </a:t>
            </a:r>
            <a:r>
              <a:rPr b="0" lang="sr-Latn-RS" sz="1200" spc="-1" strike="noStrike">
                <a:solidFill>
                  <a:srgbClr val="ffffff"/>
                </a:solidFill>
                <a:latin typeface="Calibri"/>
              </a:rPr>
              <a:t>šta se tamo može desiti (sve tri akcije imaju istu cenu), što se vidi iz Q matrice</a:t>
            </a:r>
            <a:endParaRPr b="0" lang="en-US" sz="1200" spc="-1" strike="noStrike">
              <a:latin typeface="Arial"/>
            </a:endParaRPr>
          </a:p>
        </p:txBody>
      </p:sp>
      <p:sp>
        <p:nvSpPr>
          <p:cNvPr id="224" name="CustomShape 9"/>
          <p:cNvSpPr/>
          <p:nvPr/>
        </p:nvSpPr>
        <p:spPr>
          <a:xfrm>
            <a:off x="7958520" y="5390640"/>
            <a:ext cx="651600" cy="300600"/>
          </a:xfrm>
          <a:prstGeom prst="rect">
            <a:avLst/>
          </a:prstGeom>
          <a:noFill/>
          <a:ln w="57240">
            <a:solidFill>
              <a:srgbClr val="ff0000"/>
            </a:solidFill>
          </a:ln>
        </p:spPr>
        <p:style>
          <a:lnRef idx="2">
            <a:schemeClr val="accent1">
              <a:shade val="50000"/>
            </a:schemeClr>
          </a:lnRef>
          <a:fillRef idx="1">
            <a:schemeClr val="accent1"/>
          </a:fillRef>
          <a:effectRef idx="0">
            <a:schemeClr val="accent1"/>
          </a:effectRef>
          <a:fontRef idx="minor"/>
        </p:style>
      </p:sp>
      <p:sp>
        <p:nvSpPr>
          <p:cNvPr id="225" name="CustomShape 10"/>
          <p:cNvSpPr/>
          <p:nvPr/>
        </p:nvSpPr>
        <p:spPr>
          <a:xfrm>
            <a:off x="10591920" y="5390640"/>
            <a:ext cx="651600" cy="300600"/>
          </a:xfrm>
          <a:prstGeom prst="rect">
            <a:avLst/>
          </a:prstGeom>
          <a:noFill/>
          <a:ln w="57240">
            <a:solidFill>
              <a:srgbClr val="ff0000"/>
            </a:solidFill>
          </a:ln>
        </p:spPr>
        <p:style>
          <a:lnRef idx="2">
            <a:schemeClr val="accent1">
              <a:shade val="50000"/>
            </a:schemeClr>
          </a:lnRef>
          <a:fillRef idx="1">
            <a:schemeClr val="accent1"/>
          </a:fillRef>
          <a:effectRef idx="0">
            <a:schemeClr val="accent1"/>
          </a:effectRef>
          <a:fontRef idx="minor"/>
        </p:style>
      </p:sp>
      <p:sp>
        <p:nvSpPr>
          <p:cNvPr id="226" name="CustomShape 11"/>
          <p:cNvSpPr/>
          <p:nvPr/>
        </p:nvSpPr>
        <p:spPr>
          <a:xfrm flipH="1" flipV="1">
            <a:off x="1743480" y="5541120"/>
            <a:ext cx="990360" cy="28800"/>
          </a:xfrm>
          <a:custGeom>
            <a:avLst/>
            <a:gdLst/>
            <a:ahLst/>
            <a:rect l="l" t="t" r="r" b="b"/>
            <a:pathLst>
              <a:path w="21600" h="21600">
                <a:moveTo>
                  <a:pt x="0" y="0"/>
                </a:moveTo>
                <a:lnTo>
                  <a:pt x="21600" y="21600"/>
                </a:lnTo>
              </a:path>
            </a:pathLst>
          </a:custGeom>
          <a:noFill/>
          <a:ln>
            <a:tailEnd len="med" type="triangle" w="med"/>
          </a:ln>
        </p:spPr>
        <p:style>
          <a:lnRef idx="3">
            <a:schemeClr val="accent2"/>
          </a:lnRef>
          <a:fillRef idx="0">
            <a:schemeClr val="accent2"/>
          </a:fillRef>
          <a:effectRef idx="2">
            <a:schemeClr val="accent2"/>
          </a:effectRef>
          <a:fontRef idx="minor"/>
        </p:style>
      </p:sp>
      <p:sp>
        <p:nvSpPr>
          <p:cNvPr id="227" name="CustomShape 12"/>
          <p:cNvSpPr/>
          <p:nvPr/>
        </p:nvSpPr>
        <p:spPr>
          <a:xfrm>
            <a:off x="1619280" y="5195880"/>
            <a:ext cx="4082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sr-Latn-RS" sz="1800" spc="-1" strike="noStrike">
                <a:solidFill>
                  <a:srgbClr val="000000"/>
                </a:solidFill>
                <a:latin typeface="Agency FB"/>
              </a:rPr>
              <a:t>-1</a:t>
            </a:r>
            <a:endParaRPr b="0" lang="en-US" sz="1800" spc="-1" strike="noStrike">
              <a:latin typeface="Arial"/>
            </a:endParaRPr>
          </a:p>
        </p:txBody>
      </p:sp>
      <p:sp>
        <p:nvSpPr>
          <p:cNvPr id="228" name="CustomShape 13"/>
          <p:cNvSpPr/>
          <p:nvPr/>
        </p:nvSpPr>
        <p:spPr>
          <a:xfrm>
            <a:off x="9694440" y="5390640"/>
            <a:ext cx="651600" cy="300600"/>
          </a:xfrm>
          <a:prstGeom prst="rect">
            <a:avLst/>
          </a:prstGeom>
          <a:noFill/>
          <a:ln w="57240">
            <a:solidFill>
              <a:srgbClr val="ff0000"/>
            </a:solid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99" dur="indefinite" restart="never" nodeType="tmRoot">
          <p:childTnLst>
            <p:seq>
              <p:cTn id="200" dur="indefinite" nodeType="mainSeq">
                <p:childTnLst>
                  <p:par>
                    <p:cTn id="201" fill="hold">
                      <p:stCondLst>
                        <p:cond delay="indefinite"/>
                      </p:stCondLst>
                      <p:childTnLst>
                        <p:par>
                          <p:cTn id="202" fill="hold">
                            <p:stCondLst>
                              <p:cond delay="0"/>
                            </p:stCondLst>
                            <p:childTnLst>
                              <p:par>
                                <p:cTn id="203" nodeType="clickEffect" fill="hold" presetClass="entr" presetID="42">
                                  <p:stCondLst>
                                    <p:cond delay="0"/>
                                  </p:stCondLst>
                                  <p:childTnLst>
                                    <p:set>
                                      <p:cBhvr>
                                        <p:cTn id="204" dur="1" fill="hold">
                                          <p:stCondLst>
                                            <p:cond delay="0"/>
                                          </p:stCondLst>
                                        </p:cTn>
                                        <p:tgtEl>
                                          <p:spTgt spid="221"/>
                                        </p:tgtEl>
                                        <p:attrNameLst>
                                          <p:attrName>style.visibility</p:attrName>
                                        </p:attrNameLst>
                                      </p:cBhvr>
                                      <p:to>
                                        <p:strVal val="visible"/>
                                      </p:to>
                                    </p:set>
                                    <p:animEffect filter="fade" transition="in">
                                      <p:cBhvr additive="repl">
                                        <p:cTn id="205" dur="1000"/>
                                        <p:tgtEl>
                                          <p:spTgt spid="221"/>
                                        </p:tgtEl>
                                      </p:cBhvr>
                                    </p:animEffect>
                                    <p:anim calcmode="lin" valueType="num">
                                      <p:cBhvr additive="repl">
                                        <p:cTn id="206" dur="1000" fill="hold"/>
                                        <p:tgtEl>
                                          <p:spTgt spid="221"/>
                                        </p:tgtEl>
                                        <p:attrNameLst>
                                          <p:attrName>ppt_x</p:attrName>
                                        </p:attrNameLst>
                                      </p:cBhvr>
                                      <p:tavLst>
                                        <p:tav tm="0">
                                          <p:val>
                                            <p:strVal val="#ppt_x"/>
                                          </p:val>
                                        </p:tav>
                                        <p:tav tm="100000">
                                          <p:val>
                                            <p:strVal val="#ppt_x"/>
                                          </p:val>
                                        </p:tav>
                                      </p:tavLst>
                                    </p:anim>
                                    <p:anim calcmode="lin" valueType="num">
                                      <p:cBhvr additive="repl">
                                        <p:cTn id="207" dur="1000" fill="hold"/>
                                        <p:tgtEl>
                                          <p:spTgt spid="221"/>
                                        </p:tgtEl>
                                        <p:attrNameLst>
                                          <p:attrName>ppt_y</p:attrName>
                                        </p:attrNameLst>
                                      </p:cBhvr>
                                      <p:tavLst>
                                        <p:tav tm="0">
                                          <p:val>
                                            <p:strVal val="#ppt_y+.1"/>
                                          </p:val>
                                        </p:tav>
                                        <p:tav tm="100000">
                                          <p:val>
                                            <p:strVal val="#ppt_y"/>
                                          </p:val>
                                        </p:tav>
                                      </p:tavLst>
                                    </p:anim>
                                  </p:childTnLst>
                                </p:cTn>
                              </p:par>
                              <p:par>
                                <p:cTn id="208" nodeType="withEffect" fill="hold" presetClass="entr" presetID="42">
                                  <p:stCondLst>
                                    <p:cond delay="0"/>
                                  </p:stCondLst>
                                  <p:childTnLst>
                                    <p:set>
                                      <p:cBhvr>
                                        <p:cTn id="209" dur="1" fill="hold">
                                          <p:stCondLst>
                                            <p:cond delay="0"/>
                                          </p:stCondLst>
                                        </p:cTn>
                                        <p:tgtEl>
                                          <p:spTgt spid="222"/>
                                        </p:tgtEl>
                                        <p:attrNameLst>
                                          <p:attrName>style.visibility</p:attrName>
                                        </p:attrNameLst>
                                      </p:cBhvr>
                                      <p:to>
                                        <p:strVal val="visible"/>
                                      </p:to>
                                    </p:set>
                                    <p:animEffect filter="fade" transition="in">
                                      <p:cBhvr additive="repl">
                                        <p:cTn id="210" dur="1000"/>
                                        <p:tgtEl>
                                          <p:spTgt spid="222"/>
                                        </p:tgtEl>
                                      </p:cBhvr>
                                    </p:animEffect>
                                    <p:anim calcmode="lin" valueType="num">
                                      <p:cBhvr additive="repl">
                                        <p:cTn id="211" dur="1000" fill="hold"/>
                                        <p:tgtEl>
                                          <p:spTgt spid="222"/>
                                        </p:tgtEl>
                                        <p:attrNameLst>
                                          <p:attrName>ppt_x</p:attrName>
                                        </p:attrNameLst>
                                      </p:cBhvr>
                                      <p:tavLst>
                                        <p:tav tm="0">
                                          <p:val>
                                            <p:strVal val="#ppt_x"/>
                                          </p:val>
                                        </p:tav>
                                        <p:tav tm="100000">
                                          <p:val>
                                            <p:strVal val="#ppt_x"/>
                                          </p:val>
                                        </p:tav>
                                      </p:tavLst>
                                    </p:anim>
                                    <p:anim calcmode="lin" valueType="num">
                                      <p:cBhvr additive="repl">
                                        <p:cTn id="212" dur="1000" fill="hold"/>
                                        <p:tgtEl>
                                          <p:spTgt spid="222"/>
                                        </p:tgtEl>
                                        <p:attrNameLst>
                                          <p:attrName>ppt_y</p:attrName>
                                        </p:attrNameLst>
                                      </p:cBhvr>
                                      <p:tavLst>
                                        <p:tav tm="0">
                                          <p:val>
                                            <p:strVal val="#ppt_y+.1"/>
                                          </p:val>
                                        </p:tav>
                                        <p:tav tm="100000">
                                          <p:val>
                                            <p:strVal val="#ppt_y"/>
                                          </p:val>
                                        </p:tav>
                                      </p:tavLst>
                                    </p:anim>
                                  </p:childTnLst>
                                </p:cTn>
                              </p:par>
                              <p:par>
                                <p:cTn id="213" nodeType="withEffect" fill="hold" presetClass="entr" presetID="42">
                                  <p:stCondLst>
                                    <p:cond delay="0"/>
                                  </p:stCondLst>
                                  <p:childTnLst>
                                    <p:set>
                                      <p:cBhvr>
                                        <p:cTn id="214" dur="1" fill="hold">
                                          <p:stCondLst>
                                            <p:cond delay="0"/>
                                          </p:stCondLst>
                                        </p:cTn>
                                        <p:tgtEl>
                                          <p:spTgt spid="227"/>
                                        </p:tgtEl>
                                        <p:attrNameLst>
                                          <p:attrName>style.visibility</p:attrName>
                                        </p:attrNameLst>
                                      </p:cBhvr>
                                      <p:to>
                                        <p:strVal val="visible"/>
                                      </p:to>
                                    </p:set>
                                    <p:animEffect filter="fade" transition="in">
                                      <p:cBhvr additive="repl">
                                        <p:cTn id="215" dur="1000"/>
                                        <p:tgtEl>
                                          <p:spTgt spid="227"/>
                                        </p:tgtEl>
                                      </p:cBhvr>
                                    </p:animEffect>
                                    <p:anim calcmode="lin" valueType="num">
                                      <p:cBhvr additive="repl">
                                        <p:cTn id="216" dur="1000" fill="hold"/>
                                        <p:tgtEl>
                                          <p:spTgt spid="227"/>
                                        </p:tgtEl>
                                        <p:attrNameLst>
                                          <p:attrName>ppt_x</p:attrName>
                                        </p:attrNameLst>
                                      </p:cBhvr>
                                      <p:tavLst>
                                        <p:tav tm="0">
                                          <p:val>
                                            <p:strVal val="#ppt_x"/>
                                          </p:val>
                                        </p:tav>
                                        <p:tav tm="100000">
                                          <p:val>
                                            <p:strVal val="#ppt_x"/>
                                          </p:val>
                                        </p:tav>
                                      </p:tavLst>
                                    </p:anim>
                                    <p:anim calcmode="lin" valueType="num">
                                      <p:cBhvr additive="repl">
                                        <p:cTn id="217" dur="1000" fill="hold"/>
                                        <p:tgtEl>
                                          <p:spTgt spid="227"/>
                                        </p:tgtEl>
                                        <p:attrNameLst>
                                          <p:attrName>ppt_y</p:attrName>
                                        </p:attrNameLst>
                                      </p:cBhvr>
                                      <p:tavLst>
                                        <p:tav tm="0">
                                          <p:val>
                                            <p:strVal val="#ppt_y+.1"/>
                                          </p:val>
                                        </p:tav>
                                        <p:tav tm="100000">
                                          <p:val>
                                            <p:strVal val="#ppt_y"/>
                                          </p:val>
                                        </p:tav>
                                      </p:tavLst>
                                    </p:anim>
                                  </p:childTnLst>
                                </p:cTn>
                              </p:par>
                            </p:childTnLst>
                          </p:cTn>
                        </p:par>
                      </p:childTnLst>
                    </p:cTn>
                  </p:par>
                  <p:par>
                    <p:cTn id="218" fill="hold">
                      <p:stCondLst>
                        <p:cond delay="indefinite"/>
                      </p:stCondLst>
                      <p:childTnLst>
                        <p:par>
                          <p:cTn id="219" fill="hold">
                            <p:stCondLst>
                              <p:cond delay="0"/>
                            </p:stCondLst>
                            <p:childTnLst>
                              <p:par>
                                <p:cTn id="220" nodeType="clickEffect" fill="hold" presetClass="entr" presetID="2" presetSubtype="4">
                                  <p:stCondLst>
                                    <p:cond delay="0"/>
                                  </p:stCondLst>
                                  <p:childTnLst>
                                    <p:set>
                                      <p:cBhvr>
                                        <p:cTn id="221" dur="1" fill="hold">
                                          <p:stCondLst>
                                            <p:cond delay="0"/>
                                          </p:stCondLst>
                                        </p:cTn>
                                        <p:tgtEl>
                                          <p:spTgt spid="223"/>
                                        </p:tgtEl>
                                        <p:attrNameLst>
                                          <p:attrName>style.visibility</p:attrName>
                                        </p:attrNameLst>
                                      </p:cBhvr>
                                      <p:to>
                                        <p:strVal val="visible"/>
                                      </p:to>
                                    </p:set>
                                    <p:anim calcmode="lin" valueType="num">
                                      <p:cBhvr additive="repl">
                                        <p:cTn id="222" dur="500" fill="hold"/>
                                        <p:tgtEl>
                                          <p:spTgt spid="223"/>
                                        </p:tgtEl>
                                        <p:attrNameLst>
                                          <p:attrName>ppt_x</p:attrName>
                                        </p:attrNameLst>
                                      </p:cBhvr>
                                      <p:tavLst>
                                        <p:tav tm="0">
                                          <p:val>
                                            <p:strVal val="#ppt_x"/>
                                          </p:val>
                                        </p:tav>
                                        <p:tav tm="100000">
                                          <p:val>
                                            <p:strVal val="#ppt_x"/>
                                          </p:val>
                                        </p:tav>
                                      </p:tavLst>
                                    </p:anim>
                                    <p:anim calcmode="lin" valueType="num">
                                      <p:cBhvr additive="repl">
                                        <p:cTn id="223" dur="500" fill="hold"/>
                                        <p:tgtEl>
                                          <p:spTgt spid="223"/>
                                        </p:tgtEl>
                                        <p:attrNameLst>
                                          <p:attrName>ppt_y</p:attrName>
                                        </p:attrNameLst>
                                      </p:cBhvr>
                                      <p:tavLst>
                                        <p:tav tm="0">
                                          <p:val>
                                            <p:strVal val="1+#ppt_h/2"/>
                                          </p:val>
                                        </p:tav>
                                        <p:tav tm="100000">
                                          <p:val>
                                            <p:strVal val="#ppt_y"/>
                                          </p:val>
                                        </p:tav>
                                      </p:tavLst>
                                    </p:anim>
                                  </p:childTnLst>
                                </p:cTn>
                              </p:par>
                            </p:childTnLst>
                          </p:cTn>
                        </p:par>
                      </p:childTnLst>
                    </p:cTn>
                  </p:par>
                  <p:par>
                    <p:cTn id="224" fill="hold">
                      <p:stCondLst>
                        <p:cond delay="indefinite"/>
                      </p:stCondLst>
                      <p:childTnLst>
                        <p:par>
                          <p:cTn id="225" fill="hold">
                            <p:stCondLst>
                              <p:cond delay="0"/>
                            </p:stCondLst>
                            <p:childTnLst>
                              <p:par>
                                <p:cTn id="226" nodeType="clickEffect" fill="hold" presetClass="entr" presetID="2" presetSubtype="4">
                                  <p:stCondLst>
                                    <p:cond delay="0"/>
                                  </p:stCondLst>
                                  <p:childTnLst>
                                    <p:set>
                                      <p:cBhvr>
                                        <p:cTn id="227" dur="1" fill="hold">
                                          <p:stCondLst>
                                            <p:cond delay="0"/>
                                          </p:stCondLst>
                                        </p:cTn>
                                        <p:tgtEl>
                                          <p:spTgt spid="224"/>
                                        </p:tgtEl>
                                        <p:attrNameLst>
                                          <p:attrName>style.visibility</p:attrName>
                                        </p:attrNameLst>
                                      </p:cBhvr>
                                      <p:to>
                                        <p:strVal val="visible"/>
                                      </p:to>
                                    </p:set>
                                    <p:anim calcmode="lin" valueType="num">
                                      <p:cBhvr additive="repl">
                                        <p:cTn id="228" dur="500" fill="hold"/>
                                        <p:tgtEl>
                                          <p:spTgt spid="224"/>
                                        </p:tgtEl>
                                        <p:attrNameLst>
                                          <p:attrName>ppt_x</p:attrName>
                                        </p:attrNameLst>
                                      </p:cBhvr>
                                      <p:tavLst>
                                        <p:tav tm="0">
                                          <p:val>
                                            <p:strVal val="#ppt_x"/>
                                          </p:val>
                                        </p:tav>
                                        <p:tav tm="100000">
                                          <p:val>
                                            <p:strVal val="#ppt_x"/>
                                          </p:val>
                                        </p:tav>
                                      </p:tavLst>
                                    </p:anim>
                                    <p:anim calcmode="lin" valueType="num">
                                      <p:cBhvr additive="repl">
                                        <p:cTn id="229" dur="500" fill="hold"/>
                                        <p:tgtEl>
                                          <p:spTgt spid="224"/>
                                        </p:tgtEl>
                                        <p:attrNameLst>
                                          <p:attrName>ppt_y</p:attrName>
                                        </p:attrNameLst>
                                      </p:cBhvr>
                                      <p:tavLst>
                                        <p:tav tm="0">
                                          <p:val>
                                            <p:strVal val="1+#ppt_h/2"/>
                                          </p:val>
                                        </p:tav>
                                        <p:tav tm="100000">
                                          <p:val>
                                            <p:strVal val="#ppt_y"/>
                                          </p:val>
                                        </p:tav>
                                      </p:tavLst>
                                    </p:anim>
                                  </p:childTnLst>
                                </p:cTn>
                              </p:par>
                              <p:par>
                                <p:cTn id="230" nodeType="withEffect" fill="hold" presetClass="entr" presetID="2" presetSubtype="4">
                                  <p:stCondLst>
                                    <p:cond delay="0"/>
                                  </p:stCondLst>
                                  <p:childTnLst>
                                    <p:set>
                                      <p:cBhvr>
                                        <p:cTn id="231" dur="1" fill="hold">
                                          <p:stCondLst>
                                            <p:cond delay="0"/>
                                          </p:stCondLst>
                                        </p:cTn>
                                        <p:tgtEl>
                                          <p:spTgt spid="225"/>
                                        </p:tgtEl>
                                        <p:attrNameLst>
                                          <p:attrName>style.visibility</p:attrName>
                                        </p:attrNameLst>
                                      </p:cBhvr>
                                      <p:to>
                                        <p:strVal val="visible"/>
                                      </p:to>
                                    </p:set>
                                    <p:anim calcmode="lin" valueType="num">
                                      <p:cBhvr additive="repl">
                                        <p:cTn id="232" dur="500" fill="hold"/>
                                        <p:tgtEl>
                                          <p:spTgt spid="225"/>
                                        </p:tgtEl>
                                        <p:attrNameLst>
                                          <p:attrName>ppt_x</p:attrName>
                                        </p:attrNameLst>
                                      </p:cBhvr>
                                      <p:tavLst>
                                        <p:tav tm="0">
                                          <p:val>
                                            <p:strVal val="#ppt_x"/>
                                          </p:val>
                                        </p:tav>
                                        <p:tav tm="100000">
                                          <p:val>
                                            <p:strVal val="#ppt_x"/>
                                          </p:val>
                                        </p:tav>
                                      </p:tavLst>
                                    </p:anim>
                                    <p:anim calcmode="lin" valueType="num">
                                      <p:cBhvr additive="repl">
                                        <p:cTn id="233" dur="500" fill="hold"/>
                                        <p:tgtEl>
                                          <p:spTgt spid="225"/>
                                        </p:tgtEl>
                                        <p:attrNameLst>
                                          <p:attrName>ppt_y</p:attrName>
                                        </p:attrNameLst>
                                      </p:cBhvr>
                                      <p:tavLst>
                                        <p:tav tm="0">
                                          <p:val>
                                            <p:strVal val="1+#ppt_h/2"/>
                                          </p:val>
                                        </p:tav>
                                        <p:tav tm="100000">
                                          <p:val>
                                            <p:strVal val="#ppt_y"/>
                                          </p:val>
                                        </p:tav>
                                      </p:tavLst>
                                    </p:anim>
                                  </p:childTnLst>
                                </p:cTn>
                              </p:par>
                              <p:par>
                                <p:cTn id="234" nodeType="withEffect" fill="hold" presetClass="entr" presetID="2" presetSubtype="4">
                                  <p:stCondLst>
                                    <p:cond delay="0"/>
                                  </p:stCondLst>
                                  <p:childTnLst>
                                    <p:set>
                                      <p:cBhvr>
                                        <p:cTn id="235" dur="1" fill="hold">
                                          <p:stCondLst>
                                            <p:cond delay="0"/>
                                          </p:stCondLst>
                                        </p:cTn>
                                        <p:tgtEl>
                                          <p:spTgt spid="228"/>
                                        </p:tgtEl>
                                        <p:attrNameLst>
                                          <p:attrName>style.visibility</p:attrName>
                                        </p:attrNameLst>
                                      </p:cBhvr>
                                      <p:to>
                                        <p:strVal val="visible"/>
                                      </p:to>
                                    </p:set>
                                    <p:anim calcmode="lin" valueType="num">
                                      <p:cBhvr additive="repl">
                                        <p:cTn id="236" dur="500" fill="hold"/>
                                        <p:tgtEl>
                                          <p:spTgt spid="228"/>
                                        </p:tgtEl>
                                        <p:attrNameLst>
                                          <p:attrName>ppt_x</p:attrName>
                                        </p:attrNameLst>
                                      </p:cBhvr>
                                      <p:tavLst>
                                        <p:tav tm="0">
                                          <p:val>
                                            <p:strVal val="#ppt_x"/>
                                          </p:val>
                                        </p:tav>
                                        <p:tav tm="100000">
                                          <p:val>
                                            <p:strVal val="#ppt_x"/>
                                          </p:val>
                                        </p:tav>
                                      </p:tavLst>
                                    </p:anim>
                                    <p:anim calcmode="lin" valueType="num">
                                      <p:cBhvr additive="repl">
                                        <p:cTn id="237" dur="500" fill="hold"/>
                                        <p:tgtEl>
                                          <p:spTgt spid="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Environment</a:t>
            </a:r>
            <a:endParaRPr b="0" lang="en-US" sz="4400" spc="-1" strike="noStrike">
              <a:solidFill>
                <a:srgbClr val="000000"/>
              </a:solidFill>
              <a:latin typeface="Calibri"/>
            </a:endParaRPr>
          </a:p>
        </p:txBody>
      </p:sp>
      <p:graphicFrame>
        <p:nvGraphicFramePr>
          <p:cNvPr id="230" name="Table 2"/>
          <p:cNvGraphicFramePr/>
          <p:nvPr/>
        </p:nvGraphicFramePr>
        <p:xfrm>
          <a:off x="838080" y="1825560"/>
          <a:ext cx="5088240" cy="4473360"/>
        </p:xfrm>
        <a:graphic>
          <a:graphicData uri="http://schemas.openxmlformats.org/drawingml/2006/table">
            <a:tbl>
              <a:tblPr/>
              <a:tblGrid>
                <a:gridCol w="1695960"/>
                <a:gridCol w="1695960"/>
                <a:gridCol w="1696320"/>
              </a:tblGrid>
              <a:tr h="1491120">
                <a:tc>
                  <a:txBody>
                    <a:bodyPr>
                      <a:noAutofit/>
                    </a:bodyPr>
                    <a:p>
                      <a:pPr>
                        <a:lnSpc>
                          <a:spcPct val="100000"/>
                        </a:lnSpc>
                      </a:pPr>
                      <a:r>
                        <a:rPr b="0" lang="en-US"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491120">
                <a:tc>
                  <a:txBody>
                    <a:bodyPr>
                      <a:noAutofit/>
                    </a:bodyPr>
                    <a:p>
                      <a:pPr>
                        <a:lnSpc>
                          <a:spcPct val="100000"/>
                        </a:lnSpc>
                      </a:pPr>
                      <a:r>
                        <a:rPr b="0" lang="en-US" sz="1800" spc="-1" strike="noStrike">
                          <a:solidFill>
                            <a:srgbClr val="000000"/>
                          </a:solidFill>
                          <a:latin typeface="Calibri"/>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491120">
                <a:tc>
                  <a:txBody>
                    <a:bodyPr>
                      <a:noAutofit/>
                    </a:bodyPr>
                    <a:p>
                      <a:pPr>
                        <a:lnSpc>
                          <a:spcPct val="100000"/>
                        </a:lnSpc>
                      </a:pPr>
                      <a:r>
                        <a:rPr b="0" lang="en-US" sz="1800" spc="-1" strike="noStrike">
                          <a:solidFill>
                            <a:srgbClr val="000000"/>
                          </a:solidFill>
                          <a:latin typeface="Calibri"/>
                        </a:rPr>
                        <a:t>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8</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231" name="Table 3"/>
          <p:cNvGraphicFramePr/>
          <p:nvPr/>
        </p:nvGraphicFramePr>
        <p:xfrm>
          <a:off x="6968160" y="1778040"/>
          <a:ext cx="4385520" cy="4470120"/>
        </p:xfrm>
        <a:graphic>
          <a:graphicData uri="http://schemas.openxmlformats.org/drawingml/2006/table">
            <a:tbl>
              <a:tblPr/>
              <a:tblGrid>
                <a:gridCol w="876960"/>
                <a:gridCol w="876960"/>
                <a:gridCol w="876960"/>
                <a:gridCol w="876960"/>
                <a:gridCol w="877680"/>
              </a:tblGrid>
              <a:tr h="44676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Gore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Dole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Levo</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Desno</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46760">
                <a:tc>
                  <a:txBody>
                    <a:bodyPr>
                      <a:noAutofit/>
                    </a:bodyPr>
                    <a:p>
                      <a:pPr algn="ctr">
                        <a:lnSpc>
                          <a:spcPct val="100000"/>
                        </a:lnSpc>
                      </a:pPr>
                      <a:r>
                        <a:rPr b="0" lang="en-US" sz="1800" spc="-1" strike="noStrike">
                          <a:solidFill>
                            <a:srgbClr val="000000"/>
                          </a:solidFill>
                          <a:latin typeface="Calibri"/>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sr-Latn-RS" sz="1800" spc="-1" strike="noStrike">
                          <a:solidFill>
                            <a:srgbClr val="000000"/>
                          </a:solidFill>
                          <a:latin typeface="Calibri"/>
                        </a:rPr>
                        <a:t>-1</a:t>
                      </a: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6</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sr-Latn-RS" sz="1800" spc="-1" strike="noStrike">
                          <a:solidFill>
                            <a:srgbClr val="000000"/>
                          </a:solidFill>
                          <a:latin typeface="Calibri"/>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9280">
                <a:tc>
                  <a:txBody>
                    <a:bodyPr>
                      <a:noAutofit/>
                    </a:bodyPr>
                    <a:p>
                      <a:pPr algn="ctr">
                        <a:lnSpc>
                          <a:spcPct val="100000"/>
                        </a:lnSpc>
                      </a:pPr>
                      <a:r>
                        <a:rPr b="0" lang="en-US" sz="1800" spc="-1" strike="noStrike">
                          <a:solidFill>
                            <a:srgbClr val="000000"/>
                          </a:solidFill>
                          <a:latin typeface="Calibri"/>
                        </a:rPr>
                        <a:t>9</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pic>
        <p:nvPicPr>
          <p:cNvPr id="232" name="Picture 5" descr=""/>
          <p:cNvPicPr/>
          <p:nvPr/>
        </p:nvPicPr>
        <p:blipFill>
          <a:blip r:embed="rId1"/>
          <a:stretch/>
        </p:blipFill>
        <p:spPr>
          <a:xfrm>
            <a:off x="2734920" y="5166720"/>
            <a:ext cx="1335960" cy="771840"/>
          </a:xfrm>
          <a:prstGeom prst="rect">
            <a:avLst/>
          </a:prstGeom>
          <a:ln>
            <a:noFill/>
          </a:ln>
        </p:spPr>
      </p:pic>
      <p:pic>
        <p:nvPicPr>
          <p:cNvPr id="233" name="Picture 6" descr=""/>
          <p:cNvPicPr/>
          <p:nvPr/>
        </p:nvPicPr>
        <p:blipFill>
          <a:blip r:embed="rId2"/>
          <a:stretch/>
        </p:blipFill>
        <p:spPr>
          <a:xfrm>
            <a:off x="2947320" y="3525480"/>
            <a:ext cx="950040" cy="1006200"/>
          </a:xfrm>
          <a:prstGeom prst="rect">
            <a:avLst/>
          </a:prstGeom>
          <a:ln>
            <a:noFill/>
          </a:ln>
        </p:spPr>
      </p:pic>
      <p:pic>
        <p:nvPicPr>
          <p:cNvPr id="234" name="Picture 7" descr=""/>
          <p:cNvPicPr/>
          <p:nvPr/>
        </p:nvPicPr>
        <p:blipFill>
          <a:blip r:embed="rId3"/>
          <a:stretch/>
        </p:blipFill>
        <p:spPr>
          <a:xfrm>
            <a:off x="4722840" y="5044320"/>
            <a:ext cx="799920" cy="995760"/>
          </a:xfrm>
          <a:prstGeom prst="rect">
            <a:avLst/>
          </a:prstGeom>
          <a:ln>
            <a:noFill/>
          </a:ln>
        </p:spPr>
      </p:pic>
      <p:pic>
        <p:nvPicPr>
          <p:cNvPr id="235" name="Picture 8" descr=""/>
          <p:cNvPicPr/>
          <p:nvPr/>
        </p:nvPicPr>
        <p:blipFill>
          <a:blip r:embed="rId4"/>
          <a:stretch/>
        </p:blipFill>
        <p:spPr>
          <a:xfrm>
            <a:off x="1247400" y="2103840"/>
            <a:ext cx="842040" cy="842040"/>
          </a:xfrm>
          <a:prstGeom prst="rect">
            <a:avLst/>
          </a:prstGeom>
          <a:ln>
            <a:noFill/>
          </a:ln>
        </p:spPr>
      </p:pic>
      <p:sp>
        <p:nvSpPr>
          <p:cNvPr id="236" name="CustomShape 4"/>
          <p:cNvSpPr/>
          <p:nvPr/>
        </p:nvSpPr>
        <p:spPr>
          <a:xfrm>
            <a:off x="4071240" y="5541120"/>
            <a:ext cx="998640" cy="360"/>
          </a:xfrm>
          <a:custGeom>
            <a:avLst/>
            <a:gdLst/>
            <a:ahLst/>
            <a:rect l="l" t="t" r="r" b="b"/>
            <a:pathLst>
              <a:path w="21600" h="21600">
                <a:moveTo>
                  <a:pt x="0" y="0"/>
                </a:moveTo>
                <a:lnTo>
                  <a:pt x="21600" y="21600"/>
                </a:lnTo>
              </a:path>
            </a:pathLst>
          </a:custGeom>
          <a:noFill/>
          <a:ln>
            <a:tailEnd len="med" type="triangle" w="med"/>
          </a:ln>
        </p:spPr>
        <p:style>
          <a:lnRef idx="3">
            <a:schemeClr val="accent2"/>
          </a:lnRef>
          <a:fillRef idx="0">
            <a:schemeClr val="accent2"/>
          </a:fillRef>
          <a:effectRef idx="2">
            <a:schemeClr val="accent2"/>
          </a:effectRef>
          <a:fontRef idx="minor"/>
        </p:style>
      </p:sp>
      <p:sp>
        <p:nvSpPr>
          <p:cNvPr id="237" name="CustomShape 5"/>
          <p:cNvSpPr/>
          <p:nvPr/>
        </p:nvSpPr>
        <p:spPr>
          <a:xfrm flipV="1">
            <a:off x="3367080" y="4143960"/>
            <a:ext cx="1080" cy="998640"/>
          </a:xfrm>
          <a:custGeom>
            <a:avLst/>
            <a:gdLst/>
            <a:ahLst/>
            <a:rect l="l" t="t" r="r" b="b"/>
            <a:pathLst>
              <a:path w="21600" h="21600">
                <a:moveTo>
                  <a:pt x="0" y="0"/>
                </a:moveTo>
                <a:lnTo>
                  <a:pt x="21600" y="21600"/>
                </a:lnTo>
              </a:path>
            </a:pathLst>
          </a:custGeom>
          <a:noFill/>
          <a:ln>
            <a:tailEnd len="med" type="triangle" w="med"/>
          </a:ln>
        </p:spPr>
        <p:style>
          <a:lnRef idx="3">
            <a:schemeClr val="accent2"/>
          </a:lnRef>
          <a:fillRef idx="0">
            <a:schemeClr val="accent2"/>
          </a:fillRef>
          <a:effectRef idx="2">
            <a:schemeClr val="accent2"/>
          </a:effectRef>
          <a:fontRef idx="minor"/>
        </p:style>
      </p:sp>
      <p:sp>
        <p:nvSpPr>
          <p:cNvPr id="238" name="CustomShape 6"/>
          <p:cNvSpPr/>
          <p:nvPr/>
        </p:nvSpPr>
        <p:spPr>
          <a:xfrm>
            <a:off x="2933280" y="4493880"/>
            <a:ext cx="5605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sr-Latn-RS" sz="1800" spc="-1" strike="noStrike">
                <a:solidFill>
                  <a:srgbClr val="000000"/>
                </a:solidFill>
                <a:latin typeface="Agency FB"/>
              </a:rPr>
              <a:t>-10</a:t>
            </a:r>
            <a:endParaRPr b="0" lang="en-US" sz="1800" spc="-1" strike="noStrike">
              <a:latin typeface="Arial"/>
            </a:endParaRPr>
          </a:p>
        </p:txBody>
      </p:sp>
      <p:sp>
        <p:nvSpPr>
          <p:cNvPr id="239" name="CustomShape 7"/>
          <p:cNvSpPr/>
          <p:nvPr/>
        </p:nvSpPr>
        <p:spPr>
          <a:xfrm>
            <a:off x="4115520" y="5514480"/>
            <a:ext cx="6354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sr-Latn-RS" sz="1800" spc="-1" strike="noStrike">
                <a:solidFill>
                  <a:srgbClr val="000000"/>
                </a:solidFill>
                <a:latin typeface="Agency FB"/>
              </a:rPr>
              <a:t>+</a:t>
            </a:r>
            <a:r>
              <a:rPr b="1" lang="en-US" sz="1800" spc="-1" strike="noStrike">
                <a:solidFill>
                  <a:srgbClr val="000000"/>
                </a:solidFill>
                <a:latin typeface="Agency FB"/>
              </a:rPr>
              <a:t>10</a:t>
            </a:r>
            <a:endParaRPr b="0" lang="en-US" sz="1800" spc="-1" strike="noStrike">
              <a:latin typeface="Arial"/>
            </a:endParaRPr>
          </a:p>
        </p:txBody>
      </p:sp>
      <p:sp>
        <p:nvSpPr>
          <p:cNvPr id="240" name="CustomShape 8"/>
          <p:cNvSpPr/>
          <p:nvPr/>
        </p:nvSpPr>
        <p:spPr>
          <a:xfrm>
            <a:off x="4071240" y="2788920"/>
            <a:ext cx="2793600" cy="1680840"/>
          </a:xfrm>
          <a:prstGeom prst="cloudCallout">
            <a:avLst>
              <a:gd name="adj1" fmla="val -63993"/>
              <a:gd name="adj2" fmla="val 85301"/>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sr-Latn-RS" sz="1200" spc="-1" strike="noStrike">
                <a:solidFill>
                  <a:srgbClr val="ffffff"/>
                </a:solidFill>
                <a:latin typeface="Calibri"/>
              </a:rPr>
              <a:t>Pošto su sve akcije jednako jeftine/skupe, agent bira random.</a:t>
            </a:r>
            <a:endParaRPr b="0" lang="en-US" sz="1200" spc="-1" strike="noStrike">
              <a:latin typeface="Arial"/>
            </a:endParaRPr>
          </a:p>
          <a:p>
            <a:pPr algn="ctr">
              <a:lnSpc>
                <a:spcPct val="100000"/>
              </a:lnSpc>
            </a:pPr>
            <a:endParaRPr b="0" lang="en-US" sz="1200" spc="-1" strike="noStrike">
              <a:latin typeface="Arial"/>
            </a:endParaRPr>
          </a:p>
          <a:p>
            <a:pPr algn="ctr">
              <a:lnSpc>
                <a:spcPct val="100000"/>
              </a:lnSpc>
            </a:pPr>
            <a:r>
              <a:rPr b="0" lang="sr-Latn-RS" sz="1200" spc="-1" strike="noStrike">
                <a:solidFill>
                  <a:srgbClr val="ffffff"/>
                </a:solidFill>
                <a:latin typeface="Calibri"/>
              </a:rPr>
              <a:t>Izabrao je da ide desno.</a:t>
            </a:r>
            <a:endParaRPr b="0" lang="en-US" sz="1200" spc="-1" strike="noStrike">
              <a:latin typeface="Arial"/>
            </a:endParaRPr>
          </a:p>
        </p:txBody>
      </p:sp>
      <p:sp>
        <p:nvSpPr>
          <p:cNvPr id="241" name="CustomShape 9"/>
          <p:cNvSpPr/>
          <p:nvPr/>
        </p:nvSpPr>
        <p:spPr>
          <a:xfrm>
            <a:off x="7958520" y="5390640"/>
            <a:ext cx="651600" cy="300600"/>
          </a:xfrm>
          <a:prstGeom prst="rect">
            <a:avLst/>
          </a:prstGeom>
          <a:noFill/>
          <a:ln w="57240">
            <a:solidFill>
              <a:srgbClr val="ff0000"/>
            </a:solidFill>
          </a:ln>
        </p:spPr>
        <p:style>
          <a:lnRef idx="2">
            <a:schemeClr val="accent1">
              <a:shade val="50000"/>
            </a:schemeClr>
          </a:lnRef>
          <a:fillRef idx="1">
            <a:schemeClr val="accent1"/>
          </a:fillRef>
          <a:effectRef idx="0">
            <a:schemeClr val="accent1"/>
          </a:effectRef>
          <a:fontRef idx="minor"/>
        </p:style>
      </p:sp>
      <p:sp>
        <p:nvSpPr>
          <p:cNvPr id="242" name="CustomShape 10"/>
          <p:cNvSpPr/>
          <p:nvPr/>
        </p:nvSpPr>
        <p:spPr>
          <a:xfrm>
            <a:off x="10591920" y="5390640"/>
            <a:ext cx="651600" cy="300600"/>
          </a:xfrm>
          <a:prstGeom prst="rect">
            <a:avLst/>
          </a:prstGeom>
          <a:noFill/>
          <a:ln w="57240">
            <a:solidFill>
              <a:srgbClr val="ff0000"/>
            </a:solidFill>
          </a:ln>
        </p:spPr>
        <p:style>
          <a:lnRef idx="2">
            <a:schemeClr val="accent1">
              <a:shade val="50000"/>
            </a:schemeClr>
          </a:lnRef>
          <a:fillRef idx="1">
            <a:schemeClr val="accent1"/>
          </a:fillRef>
          <a:effectRef idx="0">
            <a:schemeClr val="accent1"/>
          </a:effectRef>
          <a:fontRef idx="minor"/>
        </p:style>
      </p:sp>
      <p:sp>
        <p:nvSpPr>
          <p:cNvPr id="243" name="CustomShape 11"/>
          <p:cNvSpPr/>
          <p:nvPr/>
        </p:nvSpPr>
        <p:spPr>
          <a:xfrm flipH="1" flipV="1">
            <a:off x="1743480" y="5541120"/>
            <a:ext cx="990360" cy="28800"/>
          </a:xfrm>
          <a:custGeom>
            <a:avLst/>
            <a:gdLst/>
            <a:ahLst/>
            <a:rect l="l" t="t" r="r" b="b"/>
            <a:pathLst>
              <a:path w="21600" h="21600">
                <a:moveTo>
                  <a:pt x="0" y="0"/>
                </a:moveTo>
                <a:lnTo>
                  <a:pt x="21600" y="21600"/>
                </a:lnTo>
              </a:path>
            </a:pathLst>
          </a:custGeom>
          <a:noFill/>
          <a:ln>
            <a:tailEnd len="med" type="triangle" w="med"/>
          </a:ln>
        </p:spPr>
        <p:style>
          <a:lnRef idx="3">
            <a:schemeClr val="accent2"/>
          </a:lnRef>
          <a:fillRef idx="0">
            <a:schemeClr val="accent2"/>
          </a:fillRef>
          <a:effectRef idx="2">
            <a:schemeClr val="accent2"/>
          </a:effectRef>
          <a:fontRef idx="minor"/>
        </p:style>
      </p:sp>
      <p:sp>
        <p:nvSpPr>
          <p:cNvPr id="244" name="CustomShape 12"/>
          <p:cNvSpPr/>
          <p:nvPr/>
        </p:nvSpPr>
        <p:spPr>
          <a:xfrm>
            <a:off x="1619280" y="5195880"/>
            <a:ext cx="4082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sr-Latn-RS" sz="1800" spc="-1" strike="noStrike">
                <a:solidFill>
                  <a:srgbClr val="000000"/>
                </a:solidFill>
                <a:latin typeface="Agency FB"/>
              </a:rPr>
              <a:t>-1</a:t>
            </a:r>
            <a:endParaRPr b="0" lang="en-US" sz="1800" spc="-1" strike="noStrike">
              <a:latin typeface="Arial"/>
            </a:endParaRPr>
          </a:p>
        </p:txBody>
      </p:sp>
      <p:sp>
        <p:nvSpPr>
          <p:cNvPr id="245" name="CustomShape 13"/>
          <p:cNvSpPr/>
          <p:nvPr/>
        </p:nvSpPr>
        <p:spPr>
          <a:xfrm>
            <a:off x="9694440" y="5390640"/>
            <a:ext cx="651600" cy="300600"/>
          </a:xfrm>
          <a:prstGeom prst="rect">
            <a:avLst/>
          </a:prstGeom>
          <a:noFill/>
          <a:ln w="57240">
            <a:solidFill>
              <a:srgbClr val="ff0000"/>
            </a:solidFill>
          </a:ln>
        </p:spPr>
        <p:style>
          <a:lnRef idx="2">
            <a:schemeClr val="accent1">
              <a:shade val="50000"/>
            </a:schemeClr>
          </a:lnRef>
          <a:fillRef idx="1">
            <a:schemeClr val="accent1"/>
          </a:fillRef>
          <a:effectRef idx="0">
            <a:schemeClr val="accent1"/>
          </a:effectRef>
          <a:fontRef idx="minor"/>
        </p:style>
      </p:sp>
      <p:sp>
        <p:nvSpPr>
          <p:cNvPr id="246" name="CustomShape 14"/>
          <p:cNvSpPr/>
          <p:nvPr/>
        </p:nvSpPr>
        <p:spPr>
          <a:xfrm>
            <a:off x="10600200" y="5390640"/>
            <a:ext cx="642960" cy="31860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sr-Latn-RS" sz="1800" spc="-1" strike="noStrike">
                <a:solidFill>
                  <a:srgbClr val="ffffff"/>
                </a:solidFill>
                <a:latin typeface="Calibri"/>
              </a:rPr>
              <a:t>+10</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38" dur="indefinite" restart="never" nodeType="tmRoot">
          <p:childTnLst>
            <p:seq>
              <p:cTn id="239" dur="indefinite" nodeType="mainSeq">
                <p:childTnLst>
                  <p:par>
                    <p:cTn id="240" fill="hold">
                      <p:stCondLst>
                        <p:cond delay="indefinite"/>
                      </p:stCondLst>
                      <p:childTnLst>
                        <p:par>
                          <p:cTn id="241" fill="hold">
                            <p:stCondLst>
                              <p:cond delay="0"/>
                            </p:stCondLst>
                            <p:childTnLst>
                              <p:par>
                                <p:cTn id="242" nodeType="clickEffect" fill="hold" presetClass="entr" presetID="2" presetSubtype="4">
                                  <p:stCondLst>
                                    <p:cond delay="0"/>
                                  </p:stCondLst>
                                  <p:childTnLst>
                                    <p:set>
                                      <p:cBhvr>
                                        <p:cTn id="243" dur="1" fill="hold">
                                          <p:stCondLst>
                                            <p:cond delay="0"/>
                                          </p:stCondLst>
                                        </p:cTn>
                                        <p:tgtEl>
                                          <p:spTgt spid="240"/>
                                        </p:tgtEl>
                                        <p:attrNameLst>
                                          <p:attrName>style.visibility</p:attrName>
                                        </p:attrNameLst>
                                      </p:cBhvr>
                                      <p:to>
                                        <p:strVal val="visible"/>
                                      </p:to>
                                    </p:set>
                                    <p:anim calcmode="lin" valueType="num">
                                      <p:cBhvr additive="repl">
                                        <p:cTn id="244" dur="500" fill="hold"/>
                                        <p:tgtEl>
                                          <p:spTgt spid="240"/>
                                        </p:tgtEl>
                                        <p:attrNameLst>
                                          <p:attrName>ppt_x</p:attrName>
                                        </p:attrNameLst>
                                      </p:cBhvr>
                                      <p:tavLst>
                                        <p:tav tm="0">
                                          <p:val>
                                            <p:strVal val="#ppt_x"/>
                                          </p:val>
                                        </p:tav>
                                        <p:tav tm="100000">
                                          <p:val>
                                            <p:strVal val="#ppt_x"/>
                                          </p:val>
                                        </p:tav>
                                      </p:tavLst>
                                    </p:anim>
                                    <p:anim calcmode="lin" valueType="num">
                                      <p:cBhvr additive="repl">
                                        <p:cTn id="245" dur="500" fill="hold"/>
                                        <p:tgtEl>
                                          <p:spTgt spid="240"/>
                                        </p:tgtEl>
                                        <p:attrNameLst>
                                          <p:attrName>ppt_y</p:attrName>
                                        </p:attrNameLst>
                                      </p:cBhvr>
                                      <p:tavLst>
                                        <p:tav tm="0">
                                          <p:val>
                                            <p:strVal val="1+#ppt_h/2"/>
                                          </p:val>
                                        </p:tav>
                                        <p:tav tm="100000">
                                          <p:val>
                                            <p:strVal val="#ppt_y"/>
                                          </p:val>
                                        </p:tav>
                                      </p:tavLst>
                                    </p:anim>
                                  </p:childTnLst>
                                </p:cTn>
                              </p:par>
                            </p:childTnLst>
                          </p:cTn>
                        </p:par>
                      </p:childTnLst>
                    </p:cTn>
                  </p:par>
                  <p:par>
                    <p:cTn id="246" fill="hold">
                      <p:stCondLst>
                        <p:cond delay="indefinite"/>
                      </p:stCondLst>
                      <p:childTnLst>
                        <p:par>
                          <p:cTn id="247" fill="hold">
                            <p:stCondLst>
                              <p:cond delay="0"/>
                            </p:stCondLst>
                            <p:childTnLst>
                              <p:par>
                                <p:cTn id="248" nodeType="clickEffect" fill="hold" presetClass="exit" presetID="42">
                                  <p:stCondLst>
                                    <p:cond delay="0"/>
                                  </p:stCondLst>
                                  <p:childTnLst>
                                    <p:animEffect filter="fade" transition="out">
                                      <p:cBhvr additive="repl">
                                        <p:cTn id="249" dur="1000"/>
                                        <p:tgtEl>
                                          <p:spTgt spid="238"/>
                                        </p:tgtEl>
                                      </p:cBhvr>
                                    </p:animEffect>
                                    <p:anim calcmode="lin" valueType="num">
                                      <p:cBhvr additive="repl">
                                        <p:cTn id="250" dur="1000"/>
                                        <p:tgtEl>
                                          <p:spTgt spid="238"/>
                                        </p:tgtEl>
                                        <p:attrNameLst>
                                          <p:attrName>ppt_x</p:attrName>
                                        </p:attrNameLst>
                                      </p:cBhvr>
                                      <p:tavLst>
                                        <p:tav tm="0">
                                          <p:val>
                                            <p:strVal val="#ppt_x"/>
                                          </p:val>
                                        </p:tav>
                                        <p:tav tm="100000">
                                          <p:val>
                                            <p:strVal val="#ppt_x"/>
                                          </p:val>
                                        </p:tav>
                                      </p:tavLst>
                                    </p:anim>
                                    <p:anim calcmode="lin" valueType="num">
                                      <p:cBhvr additive="repl">
                                        <p:cTn id="251" dur="1000"/>
                                        <p:tgtEl>
                                          <p:spTgt spid="238"/>
                                        </p:tgtEl>
                                        <p:attrNameLst>
                                          <p:attrName>ppt_y</p:attrName>
                                        </p:attrNameLst>
                                      </p:cBhvr>
                                      <p:tavLst>
                                        <p:tav tm="0">
                                          <p:val>
                                            <p:strVal val="#ppt_y"/>
                                          </p:val>
                                        </p:tav>
                                        <p:tav tm="100000">
                                          <p:val>
                                            <p:strVal val="#ppt_y+.1"/>
                                          </p:val>
                                        </p:tav>
                                      </p:tavLst>
                                    </p:anim>
                                    <p:set>
                                      <p:cBhvr>
                                        <p:cTn id="252" dur="1" fill="hold">
                                          <p:stCondLst>
                                            <p:cond delay="999"/>
                                          </p:stCondLst>
                                        </p:cTn>
                                        <p:tgtEl>
                                          <p:spTgt spid="238"/>
                                        </p:tgtEl>
                                        <p:attrNameLst>
                                          <p:attrName>style.visibility</p:attrName>
                                        </p:attrNameLst>
                                      </p:cBhvr>
                                      <p:to>
                                        <p:strVal val="hidden"/>
                                      </p:to>
                                    </p:set>
                                  </p:childTnLst>
                                </p:cTn>
                              </p:par>
                              <p:par>
                                <p:cTn id="253" nodeType="withEffect" fill="hold" presetClass="exit" presetID="42">
                                  <p:stCondLst>
                                    <p:cond delay="0"/>
                                  </p:stCondLst>
                                  <p:childTnLst>
                                    <p:animEffect filter="fade" transition="out">
                                      <p:cBhvr additive="repl">
                                        <p:cTn id="254" dur="1000"/>
                                        <p:tgtEl>
                                          <p:spTgt spid="237"/>
                                        </p:tgtEl>
                                      </p:cBhvr>
                                    </p:animEffect>
                                    <p:anim calcmode="lin" valueType="num">
                                      <p:cBhvr additive="repl">
                                        <p:cTn id="255" dur="1000"/>
                                        <p:tgtEl>
                                          <p:spTgt spid="237"/>
                                        </p:tgtEl>
                                        <p:attrNameLst>
                                          <p:attrName>ppt_x</p:attrName>
                                        </p:attrNameLst>
                                      </p:cBhvr>
                                      <p:tavLst>
                                        <p:tav tm="0">
                                          <p:val>
                                            <p:strVal val="#ppt_x"/>
                                          </p:val>
                                        </p:tav>
                                        <p:tav tm="100000">
                                          <p:val>
                                            <p:strVal val="#ppt_x"/>
                                          </p:val>
                                        </p:tav>
                                      </p:tavLst>
                                    </p:anim>
                                    <p:anim calcmode="lin" valueType="num">
                                      <p:cBhvr additive="repl">
                                        <p:cTn id="256" dur="1000"/>
                                        <p:tgtEl>
                                          <p:spTgt spid="237"/>
                                        </p:tgtEl>
                                        <p:attrNameLst>
                                          <p:attrName>ppt_y</p:attrName>
                                        </p:attrNameLst>
                                      </p:cBhvr>
                                      <p:tavLst>
                                        <p:tav tm="0">
                                          <p:val>
                                            <p:strVal val="#ppt_y"/>
                                          </p:val>
                                        </p:tav>
                                        <p:tav tm="100000">
                                          <p:val>
                                            <p:strVal val="#ppt_y+.1"/>
                                          </p:val>
                                        </p:tav>
                                      </p:tavLst>
                                    </p:anim>
                                    <p:set>
                                      <p:cBhvr>
                                        <p:cTn id="257" dur="1" fill="hold">
                                          <p:stCondLst>
                                            <p:cond delay="999"/>
                                          </p:stCondLst>
                                        </p:cTn>
                                        <p:tgtEl>
                                          <p:spTgt spid="237"/>
                                        </p:tgtEl>
                                        <p:attrNameLst>
                                          <p:attrName>style.visibility</p:attrName>
                                        </p:attrNameLst>
                                      </p:cBhvr>
                                      <p:to>
                                        <p:strVal val="hidden"/>
                                      </p:to>
                                    </p:set>
                                  </p:childTnLst>
                                </p:cTn>
                              </p:par>
                              <p:par>
                                <p:cTn id="258" nodeType="withEffect" fill="hold" presetClass="exit" presetID="42">
                                  <p:stCondLst>
                                    <p:cond delay="0"/>
                                  </p:stCondLst>
                                  <p:childTnLst>
                                    <p:animEffect filter="fade" transition="out">
                                      <p:cBhvr additive="repl">
                                        <p:cTn id="259" dur="1000"/>
                                        <p:tgtEl>
                                          <p:spTgt spid="243"/>
                                        </p:tgtEl>
                                      </p:cBhvr>
                                    </p:animEffect>
                                    <p:anim calcmode="lin" valueType="num">
                                      <p:cBhvr additive="repl">
                                        <p:cTn id="260" dur="1000"/>
                                        <p:tgtEl>
                                          <p:spTgt spid="243"/>
                                        </p:tgtEl>
                                        <p:attrNameLst>
                                          <p:attrName>ppt_x</p:attrName>
                                        </p:attrNameLst>
                                      </p:cBhvr>
                                      <p:tavLst>
                                        <p:tav tm="0">
                                          <p:val>
                                            <p:strVal val="#ppt_x"/>
                                          </p:val>
                                        </p:tav>
                                        <p:tav tm="100000">
                                          <p:val>
                                            <p:strVal val="#ppt_x"/>
                                          </p:val>
                                        </p:tav>
                                      </p:tavLst>
                                    </p:anim>
                                    <p:anim calcmode="lin" valueType="num">
                                      <p:cBhvr additive="repl">
                                        <p:cTn id="261" dur="1000"/>
                                        <p:tgtEl>
                                          <p:spTgt spid="243"/>
                                        </p:tgtEl>
                                        <p:attrNameLst>
                                          <p:attrName>ppt_y</p:attrName>
                                        </p:attrNameLst>
                                      </p:cBhvr>
                                      <p:tavLst>
                                        <p:tav tm="0">
                                          <p:val>
                                            <p:strVal val="#ppt_y"/>
                                          </p:val>
                                        </p:tav>
                                        <p:tav tm="100000">
                                          <p:val>
                                            <p:strVal val="#ppt_y+.1"/>
                                          </p:val>
                                        </p:tav>
                                      </p:tavLst>
                                    </p:anim>
                                    <p:set>
                                      <p:cBhvr>
                                        <p:cTn id="262" dur="1" fill="hold">
                                          <p:stCondLst>
                                            <p:cond delay="999"/>
                                          </p:stCondLst>
                                        </p:cTn>
                                        <p:tgtEl>
                                          <p:spTgt spid="243"/>
                                        </p:tgtEl>
                                        <p:attrNameLst>
                                          <p:attrName>style.visibility</p:attrName>
                                        </p:attrNameLst>
                                      </p:cBhvr>
                                      <p:to>
                                        <p:strVal val="hidden"/>
                                      </p:to>
                                    </p:set>
                                  </p:childTnLst>
                                </p:cTn>
                              </p:par>
                              <p:par>
                                <p:cTn id="263" nodeType="withEffect" fill="hold" presetClass="exit" presetID="42">
                                  <p:stCondLst>
                                    <p:cond delay="0"/>
                                  </p:stCondLst>
                                  <p:childTnLst>
                                    <p:animEffect filter="fade" transition="out">
                                      <p:cBhvr additive="repl">
                                        <p:cTn id="264" dur="1000"/>
                                        <p:tgtEl>
                                          <p:spTgt spid="244"/>
                                        </p:tgtEl>
                                      </p:cBhvr>
                                    </p:animEffect>
                                    <p:anim calcmode="lin" valueType="num">
                                      <p:cBhvr additive="repl">
                                        <p:cTn id="265" dur="1000"/>
                                        <p:tgtEl>
                                          <p:spTgt spid="244"/>
                                        </p:tgtEl>
                                        <p:attrNameLst>
                                          <p:attrName>ppt_x</p:attrName>
                                        </p:attrNameLst>
                                      </p:cBhvr>
                                      <p:tavLst>
                                        <p:tav tm="0">
                                          <p:val>
                                            <p:strVal val="#ppt_x"/>
                                          </p:val>
                                        </p:tav>
                                        <p:tav tm="100000">
                                          <p:val>
                                            <p:strVal val="#ppt_x"/>
                                          </p:val>
                                        </p:tav>
                                      </p:tavLst>
                                    </p:anim>
                                    <p:anim calcmode="lin" valueType="num">
                                      <p:cBhvr additive="repl">
                                        <p:cTn id="266" dur="1000"/>
                                        <p:tgtEl>
                                          <p:spTgt spid="244"/>
                                        </p:tgtEl>
                                        <p:attrNameLst>
                                          <p:attrName>ppt_y</p:attrName>
                                        </p:attrNameLst>
                                      </p:cBhvr>
                                      <p:tavLst>
                                        <p:tav tm="0">
                                          <p:val>
                                            <p:strVal val="#ppt_y"/>
                                          </p:val>
                                        </p:tav>
                                        <p:tav tm="100000">
                                          <p:val>
                                            <p:strVal val="#ppt_y+.1"/>
                                          </p:val>
                                        </p:tav>
                                      </p:tavLst>
                                    </p:anim>
                                    <p:set>
                                      <p:cBhvr>
                                        <p:cTn id="267" dur="1" fill="hold">
                                          <p:stCondLst>
                                            <p:cond delay="999"/>
                                          </p:stCondLst>
                                        </p:cTn>
                                        <p:tgtEl>
                                          <p:spTgt spid="244"/>
                                        </p:tgtEl>
                                        <p:attrNameLst>
                                          <p:attrName>style.visibility</p:attrName>
                                        </p:attrNameLst>
                                      </p:cBhvr>
                                      <p:to>
                                        <p:strVal val="hidden"/>
                                      </p:to>
                                    </p:set>
                                  </p:childTnLst>
                                </p:cTn>
                              </p:par>
                            </p:childTnLst>
                          </p:cTn>
                        </p:par>
                      </p:childTnLst>
                    </p:cTn>
                  </p:par>
                  <p:par>
                    <p:cTn id="268" fill="hold">
                      <p:stCondLst>
                        <p:cond delay="indefinite"/>
                      </p:stCondLst>
                      <p:childTnLst>
                        <p:par>
                          <p:cTn id="269" fill="hold">
                            <p:stCondLst>
                              <p:cond delay="0"/>
                            </p:stCondLst>
                            <p:childTnLst>
                              <p:par>
                                <p:cTn id="270" nodeType="clickEffect" fill="hold" presetClass="exit" presetID="42">
                                  <p:stCondLst>
                                    <p:cond delay="0"/>
                                  </p:stCondLst>
                                  <p:childTnLst>
                                    <p:animEffect filter="fade" transition="out">
                                      <p:cBhvr additive="repl">
                                        <p:cTn id="271" dur="1000"/>
                                        <p:tgtEl>
                                          <p:spTgt spid="241"/>
                                        </p:tgtEl>
                                      </p:cBhvr>
                                    </p:animEffect>
                                    <p:anim calcmode="lin" valueType="num">
                                      <p:cBhvr additive="repl">
                                        <p:cTn id="272" dur="1000"/>
                                        <p:tgtEl>
                                          <p:spTgt spid="241"/>
                                        </p:tgtEl>
                                        <p:attrNameLst>
                                          <p:attrName>ppt_x</p:attrName>
                                        </p:attrNameLst>
                                      </p:cBhvr>
                                      <p:tavLst>
                                        <p:tav tm="0">
                                          <p:val>
                                            <p:strVal val="#ppt_x"/>
                                          </p:val>
                                        </p:tav>
                                        <p:tav tm="100000">
                                          <p:val>
                                            <p:strVal val="#ppt_x"/>
                                          </p:val>
                                        </p:tav>
                                      </p:tavLst>
                                    </p:anim>
                                    <p:anim calcmode="lin" valueType="num">
                                      <p:cBhvr additive="repl">
                                        <p:cTn id="273" dur="1000"/>
                                        <p:tgtEl>
                                          <p:spTgt spid="241"/>
                                        </p:tgtEl>
                                        <p:attrNameLst>
                                          <p:attrName>ppt_y</p:attrName>
                                        </p:attrNameLst>
                                      </p:cBhvr>
                                      <p:tavLst>
                                        <p:tav tm="0">
                                          <p:val>
                                            <p:strVal val="#ppt_y"/>
                                          </p:val>
                                        </p:tav>
                                        <p:tav tm="100000">
                                          <p:val>
                                            <p:strVal val="#ppt_y+.1"/>
                                          </p:val>
                                        </p:tav>
                                      </p:tavLst>
                                    </p:anim>
                                    <p:set>
                                      <p:cBhvr>
                                        <p:cTn id="274" dur="1" fill="hold">
                                          <p:stCondLst>
                                            <p:cond delay="999"/>
                                          </p:stCondLst>
                                        </p:cTn>
                                        <p:tgtEl>
                                          <p:spTgt spid="241"/>
                                        </p:tgtEl>
                                        <p:attrNameLst>
                                          <p:attrName>style.visibility</p:attrName>
                                        </p:attrNameLst>
                                      </p:cBhvr>
                                      <p:to>
                                        <p:strVal val="hidden"/>
                                      </p:to>
                                    </p:set>
                                  </p:childTnLst>
                                </p:cTn>
                              </p:par>
                              <p:par>
                                <p:cTn id="275" nodeType="withEffect" fill="hold" presetClass="exit" presetID="42">
                                  <p:stCondLst>
                                    <p:cond delay="0"/>
                                  </p:stCondLst>
                                  <p:childTnLst>
                                    <p:animEffect filter="fade" transition="out">
                                      <p:cBhvr additive="repl">
                                        <p:cTn id="276" dur="1000"/>
                                        <p:tgtEl>
                                          <p:spTgt spid="245"/>
                                        </p:tgtEl>
                                      </p:cBhvr>
                                    </p:animEffect>
                                    <p:anim calcmode="lin" valueType="num">
                                      <p:cBhvr additive="repl">
                                        <p:cTn id="277" dur="1000"/>
                                        <p:tgtEl>
                                          <p:spTgt spid="245"/>
                                        </p:tgtEl>
                                        <p:attrNameLst>
                                          <p:attrName>ppt_x</p:attrName>
                                        </p:attrNameLst>
                                      </p:cBhvr>
                                      <p:tavLst>
                                        <p:tav tm="0">
                                          <p:val>
                                            <p:strVal val="#ppt_x"/>
                                          </p:val>
                                        </p:tav>
                                        <p:tav tm="100000">
                                          <p:val>
                                            <p:strVal val="#ppt_x"/>
                                          </p:val>
                                        </p:tav>
                                      </p:tavLst>
                                    </p:anim>
                                    <p:anim calcmode="lin" valueType="num">
                                      <p:cBhvr additive="repl">
                                        <p:cTn id="278" dur="1000"/>
                                        <p:tgtEl>
                                          <p:spTgt spid="245"/>
                                        </p:tgtEl>
                                        <p:attrNameLst>
                                          <p:attrName>ppt_y</p:attrName>
                                        </p:attrNameLst>
                                      </p:cBhvr>
                                      <p:tavLst>
                                        <p:tav tm="0">
                                          <p:val>
                                            <p:strVal val="#ppt_y"/>
                                          </p:val>
                                        </p:tav>
                                        <p:tav tm="100000">
                                          <p:val>
                                            <p:strVal val="#ppt_y+.1"/>
                                          </p:val>
                                        </p:tav>
                                      </p:tavLst>
                                    </p:anim>
                                    <p:set>
                                      <p:cBhvr>
                                        <p:cTn id="279" dur="1" fill="hold">
                                          <p:stCondLst>
                                            <p:cond delay="999"/>
                                          </p:stCondLst>
                                        </p:cTn>
                                        <p:tgtEl>
                                          <p:spTgt spid="245"/>
                                        </p:tgtEl>
                                        <p:attrNameLst>
                                          <p:attrName>style.visibility</p:attrName>
                                        </p:attrNameLst>
                                      </p:cBhvr>
                                      <p:to>
                                        <p:strVal val="hidden"/>
                                      </p:to>
                                    </p:set>
                                  </p:childTnLst>
                                </p:cTn>
                              </p:par>
                              <p:par>
                                <p:cTn id="280" nodeType="withEffect" fill="hold" presetClass="exit" presetID="42">
                                  <p:stCondLst>
                                    <p:cond delay="0"/>
                                  </p:stCondLst>
                                  <p:childTnLst>
                                    <p:animEffect filter="fade" transition="out">
                                      <p:cBhvr additive="repl">
                                        <p:cTn id="281" dur="1000"/>
                                        <p:tgtEl>
                                          <p:spTgt spid="242"/>
                                        </p:tgtEl>
                                      </p:cBhvr>
                                    </p:animEffect>
                                    <p:anim calcmode="lin" valueType="num">
                                      <p:cBhvr additive="repl">
                                        <p:cTn id="282" dur="1000"/>
                                        <p:tgtEl>
                                          <p:spTgt spid="242"/>
                                        </p:tgtEl>
                                        <p:attrNameLst>
                                          <p:attrName>ppt_x</p:attrName>
                                        </p:attrNameLst>
                                      </p:cBhvr>
                                      <p:tavLst>
                                        <p:tav tm="0">
                                          <p:val>
                                            <p:strVal val="#ppt_x"/>
                                          </p:val>
                                        </p:tav>
                                        <p:tav tm="100000">
                                          <p:val>
                                            <p:strVal val="#ppt_x"/>
                                          </p:val>
                                        </p:tav>
                                      </p:tavLst>
                                    </p:anim>
                                    <p:anim calcmode="lin" valueType="num">
                                      <p:cBhvr additive="repl">
                                        <p:cTn id="283" dur="1000"/>
                                        <p:tgtEl>
                                          <p:spTgt spid="242"/>
                                        </p:tgtEl>
                                        <p:attrNameLst>
                                          <p:attrName>ppt_y</p:attrName>
                                        </p:attrNameLst>
                                      </p:cBhvr>
                                      <p:tavLst>
                                        <p:tav tm="0">
                                          <p:val>
                                            <p:strVal val="#ppt_y"/>
                                          </p:val>
                                        </p:tav>
                                        <p:tav tm="100000">
                                          <p:val>
                                            <p:strVal val="#ppt_y+.1"/>
                                          </p:val>
                                        </p:tav>
                                      </p:tavLst>
                                    </p:anim>
                                    <p:set>
                                      <p:cBhvr>
                                        <p:cTn id="284" dur="1" fill="hold">
                                          <p:stCondLst>
                                            <p:cond delay="999"/>
                                          </p:stCondLst>
                                        </p:cTn>
                                        <p:tgtEl>
                                          <p:spTgt spid="242"/>
                                        </p:tgtEl>
                                        <p:attrNameLst>
                                          <p:attrName>style.visibility</p:attrName>
                                        </p:attrNameLst>
                                      </p:cBhvr>
                                      <p:to>
                                        <p:strVal val="hidden"/>
                                      </p:to>
                                    </p:set>
                                  </p:childTnLst>
                                </p:cTn>
                              </p:par>
                              <p:par>
                                <p:cTn id="285" nodeType="withEffect" fill="hold" presetClass="entr" presetID="42">
                                  <p:stCondLst>
                                    <p:cond delay="0"/>
                                  </p:stCondLst>
                                  <p:childTnLst>
                                    <p:set>
                                      <p:cBhvr>
                                        <p:cTn id="286" dur="1" fill="hold">
                                          <p:stCondLst>
                                            <p:cond delay="0"/>
                                          </p:stCondLst>
                                        </p:cTn>
                                        <p:tgtEl>
                                          <p:spTgt spid="246"/>
                                        </p:tgtEl>
                                        <p:attrNameLst>
                                          <p:attrName>style.visibility</p:attrName>
                                        </p:attrNameLst>
                                      </p:cBhvr>
                                      <p:to>
                                        <p:strVal val="visible"/>
                                      </p:to>
                                    </p:set>
                                    <p:animEffect filter="fade" transition="in">
                                      <p:cBhvr additive="repl">
                                        <p:cTn id="287" dur="1000"/>
                                        <p:tgtEl>
                                          <p:spTgt spid="246"/>
                                        </p:tgtEl>
                                      </p:cBhvr>
                                    </p:animEffect>
                                    <p:anim calcmode="lin" valueType="num">
                                      <p:cBhvr additive="repl">
                                        <p:cTn id="288" dur="1000" fill="hold"/>
                                        <p:tgtEl>
                                          <p:spTgt spid="246"/>
                                        </p:tgtEl>
                                        <p:attrNameLst>
                                          <p:attrName>ppt_x</p:attrName>
                                        </p:attrNameLst>
                                      </p:cBhvr>
                                      <p:tavLst>
                                        <p:tav tm="0">
                                          <p:val>
                                            <p:strVal val="#ppt_x"/>
                                          </p:val>
                                        </p:tav>
                                        <p:tav tm="100000">
                                          <p:val>
                                            <p:strVal val="#ppt_x"/>
                                          </p:val>
                                        </p:tav>
                                      </p:tavLst>
                                    </p:anim>
                                    <p:anim calcmode="lin" valueType="num">
                                      <p:cBhvr additive="repl">
                                        <p:cTn id="289" dur="1000" fill="hold"/>
                                        <p:tgtEl>
                                          <p:spTgt spid="2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sr-Latn-RS" sz="4400" spc="-1" strike="noStrike">
                <a:solidFill>
                  <a:srgbClr val="000000"/>
                </a:solidFill>
                <a:latin typeface="Calibri Light"/>
              </a:rPr>
              <a:t>Q matrica nakon 2 epizode</a:t>
            </a:r>
            <a:endParaRPr b="0" lang="en-US" sz="4400" spc="-1" strike="noStrike">
              <a:solidFill>
                <a:srgbClr val="000000"/>
              </a:solidFill>
              <a:latin typeface="Calibri"/>
            </a:endParaRPr>
          </a:p>
        </p:txBody>
      </p:sp>
      <p:graphicFrame>
        <p:nvGraphicFramePr>
          <p:cNvPr id="248" name="Table 2"/>
          <p:cNvGraphicFramePr/>
          <p:nvPr/>
        </p:nvGraphicFramePr>
        <p:xfrm>
          <a:off x="3776040" y="1690560"/>
          <a:ext cx="4385520" cy="4470120"/>
        </p:xfrm>
        <a:graphic>
          <a:graphicData uri="http://schemas.openxmlformats.org/drawingml/2006/table">
            <a:tbl>
              <a:tblPr/>
              <a:tblGrid>
                <a:gridCol w="876960"/>
                <a:gridCol w="876960"/>
                <a:gridCol w="876960"/>
                <a:gridCol w="876960"/>
                <a:gridCol w="877680"/>
              </a:tblGrid>
              <a:tr h="44676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Gore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Dole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Levo</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Desno</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46760">
                <a:tc>
                  <a:txBody>
                    <a:bodyPr>
                      <a:noAutofit/>
                    </a:bodyPr>
                    <a:p>
                      <a:pPr algn="ctr">
                        <a:lnSpc>
                          <a:spcPct val="100000"/>
                        </a:lnSpc>
                      </a:pPr>
                      <a:r>
                        <a:rPr b="0" lang="en-US" sz="1800" spc="-1" strike="noStrike">
                          <a:solidFill>
                            <a:srgbClr val="000000"/>
                          </a:solidFill>
                          <a:latin typeface="Calibri"/>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sr-Latn-RS" sz="1800" spc="-1" strike="noStrike">
                          <a:solidFill>
                            <a:srgbClr val="000000"/>
                          </a:solidFill>
                          <a:latin typeface="Calibri"/>
                        </a:rPr>
                        <a:t>-1</a:t>
                      </a: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6</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sr-Latn-RS" sz="1800" spc="-1" strike="noStrike">
                          <a:solidFill>
                            <a:srgbClr val="000000"/>
                          </a:solidFill>
                          <a:latin typeface="Calibri"/>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sr-Latn-RS" sz="1800" spc="-1" strike="noStrike">
                          <a:solidFill>
                            <a:srgbClr val="000000"/>
                          </a:solidFill>
                          <a:latin typeface="Calibri"/>
                        </a:rPr>
                        <a:t>+10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9280">
                <a:tc>
                  <a:txBody>
                    <a:bodyPr>
                      <a:noAutofit/>
                    </a:bodyPr>
                    <a:p>
                      <a:pPr algn="ctr">
                        <a:lnSpc>
                          <a:spcPct val="100000"/>
                        </a:lnSpc>
                      </a:pPr>
                      <a:r>
                        <a:rPr b="0" lang="en-US" sz="1800" spc="-1" strike="noStrike">
                          <a:solidFill>
                            <a:srgbClr val="000000"/>
                          </a:solidFill>
                          <a:latin typeface="Calibri"/>
                        </a:rPr>
                        <a:t>9</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
        <p:nvSpPr>
          <p:cNvPr id="249" name="CustomShape 3"/>
          <p:cNvSpPr/>
          <p:nvPr/>
        </p:nvSpPr>
        <p:spPr>
          <a:xfrm>
            <a:off x="8906760" y="2404440"/>
            <a:ext cx="2885040" cy="2559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sr-Latn-RS" sz="1800" spc="-1" strike="noStrike">
                <a:solidFill>
                  <a:srgbClr val="000000"/>
                </a:solidFill>
                <a:latin typeface="Calibri"/>
              </a:rPr>
              <a:t>Proces se nastavlja…</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sr-Latn-RS" sz="1800" spc="-1" strike="noStrike">
                <a:solidFill>
                  <a:srgbClr val="000000"/>
                </a:solidFill>
                <a:latin typeface="Calibri"/>
              </a:rPr>
              <a:t>Ova mala demonstracija je dovoljna da možete pretpostaviti da je potrebno dosta epizoda da bi agent dovoljno istražio prostor i naučio kako da ga prođe na optimalan način.</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90" dur="indefinite" restart="never" nodeType="tmRoot">
          <p:childTnLst>
            <p:seq>
              <p:cTn id="291" dur="indefinite" nodeType="mainSeq">
                <p:childTnLst>
                  <p:par>
                    <p:cTn id="292" fill="hold">
                      <p:stCondLst>
                        <p:cond delay="indefinite"/>
                      </p:stCondLst>
                      <p:childTnLst>
                        <p:par>
                          <p:cTn id="293" fill="hold">
                            <p:stCondLst>
                              <p:cond delay="0"/>
                            </p:stCondLst>
                            <p:childTnLst>
                              <p:par>
                                <p:cTn id="294" nodeType="clickEffect" fill="hold" presetClass="entr" presetID="2" presetSubtype="4">
                                  <p:stCondLst>
                                    <p:cond delay="0"/>
                                  </p:stCondLst>
                                  <p:childTnLst>
                                    <p:set>
                                      <p:cBhvr>
                                        <p:cTn id="295" dur="1" fill="hold">
                                          <p:stCondLst>
                                            <p:cond delay="0"/>
                                          </p:stCondLst>
                                        </p:cTn>
                                        <p:tgtEl>
                                          <p:spTgt spid="249"/>
                                        </p:tgtEl>
                                        <p:attrNameLst>
                                          <p:attrName>style.visibility</p:attrName>
                                        </p:attrNameLst>
                                      </p:cBhvr>
                                      <p:to>
                                        <p:strVal val="visible"/>
                                      </p:to>
                                    </p:set>
                                    <p:anim calcmode="lin" valueType="num">
                                      <p:cBhvr additive="repl">
                                        <p:cTn id="296" dur="500" fill="hold"/>
                                        <p:tgtEl>
                                          <p:spTgt spid="249"/>
                                        </p:tgtEl>
                                        <p:attrNameLst>
                                          <p:attrName>ppt_x</p:attrName>
                                        </p:attrNameLst>
                                      </p:cBhvr>
                                      <p:tavLst>
                                        <p:tav tm="0">
                                          <p:val>
                                            <p:strVal val="#ppt_x"/>
                                          </p:val>
                                        </p:tav>
                                        <p:tav tm="100000">
                                          <p:val>
                                            <p:strVal val="#ppt_x"/>
                                          </p:val>
                                        </p:tav>
                                      </p:tavLst>
                                    </p:anim>
                                    <p:anim calcmode="lin" valueType="num">
                                      <p:cBhvr additive="repl">
                                        <p:cTn id="297" dur="500" fill="hold"/>
                                        <p:tgtEl>
                                          <p:spTgt spid="2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sr-Latn-RS" sz="4400" spc="-1" strike="noStrike">
                <a:solidFill>
                  <a:srgbClr val="000000"/>
                </a:solidFill>
                <a:latin typeface="Calibri Light"/>
              </a:rPr>
              <a:t>Q learning</a:t>
            </a:r>
            <a:endParaRPr b="0" lang="en-US" sz="4400" spc="-1" strike="noStrike">
              <a:solidFill>
                <a:srgbClr val="000000"/>
              </a:solidFill>
              <a:latin typeface="Calibri"/>
            </a:endParaRPr>
          </a:p>
        </p:txBody>
      </p:sp>
      <p:sp>
        <p:nvSpPr>
          <p:cNvPr id="251" name="TextShape 2"/>
          <p:cNvSpPr txBox="1"/>
          <p:nvPr/>
        </p:nvSpPr>
        <p:spPr>
          <a:xfrm>
            <a:off x="838080" y="1825560"/>
            <a:ext cx="667152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sr-Latn-RS" sz="2800" spc="-1" strike="noStrike">
                <a:solidFill>
                  <a:srgbClr val="000000"/>
                </a:solidFill>
                <a:latin typeface="Calibri"/>
              </a:rPr>
              <a:t>Proces se ponavlja epizodu po epizodu</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sr-Latn-RS" sz="2800" spc="-1" strike="noStrike">
                <a:solidFill>
                  <a:srgbClr val="000000"/>
                </a:solidFill>
                <a:latin typeface="Calibri"/>
              </a:rPr>
              <a:t>Agent istražuje okruženje i uči šta je dobro a šta ne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sr-Latn-RS" sz="2800" spc="-1" strike="noStrike">
                <a:solidFill>
                  <a:srgbClr val="000000"/>
                </a:solidFill>
                <a:latin typeface="Calibri"/>
              </a:rPr>
              <a:t>Nekada će praviti „dobre“ akcije i biti nagrađen za to, a nekada će praviti „loše“ akcije i biti kažnjen za to</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ff0000"/>
              </a:buClr>
              <a:buFont typeface="Arial"/>
              <a:buChar char="•"/>
            </a:pPr>
            <a:r>
              <a:rPr b="0" lang="sr-Latn-RS" sz="2800" spc="-1" strike="noStrike">
                <a:solidFill>
                  <a:srgbClr val="ff0000"/>
                </a:solidFill>
                <a:latin typeface="Calibri"/>
              </a:rPr>
              <a:t>Da li agent pohlepan zbog biranja MAX akcije u svakom stanju?</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sr-Latn-RS" sz="2800" spc="-1" strike="noStrike">
                <a:solidFill>
                  <a:srgbClr val="000000"/>
                </a:solidFill>
                <a:latin typeface="Calibri"/>
              </a:rPr>
              <a:t> </a:t>
            </a:r>
            <a:endParaRPr b="0" lang="en-US" sz="2800" spc="-1" strike="noStrike">
              <a:solidFill>
                <a:srgbClr val="000000"/>
              </a:solidFill>
              <a:latin typeface="Calibri"/>
            </a:endParaRPr>
          </a:p>
        </p:txBody>
      </p:sp>
      <p:graphicFrame>
        <p:nvGraphicFramePr>
          <p:cNvPr id="252" name="Table 3"/>
          <p:cNvGraphicFramePr/>
          <p:nvPr/>
        </p:nvGraphicFramePr>
        <p:xfrm>
          <a:off x="7569360" y="1690560"/>
          <a:ext cx="4385520" cy="4470120"/>
        </p:xfrm>
        <a:graphic>
          <a:graphicData uri="http://schemas.openxmlformats.org/drawingml/2006/table">
            <a:tbl>
              <a:tblPr/>
              <a:tblGrid>
                <a:gridCol w="876960"/>
                <a:gridCol w="876960"/>
                <a:gridCol w="876960"/>
                <a:gridCol w="876960"/>
                <a:gridCol w="877680"/>
              </a:tblGrid>
              <a:tr h="44676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Gore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Dole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Levo</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Desno</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46760">
                <a:tc>
                  <a:txBody>
                    <a:bodyPr>
                      <a:noAutofit/>
                    </a:bodyPr>
                    <a:p>
                      <a:pPr algn="ctr">
                        <a:lnSpc>
                          <a:spcPct val="100000"/>
                        </a:lnSpc>
                      </a:pPr>
                      <a:r>
                        <a:rPr b="0" lang="en-US" sz="1800" spc="-1" strike="noStrike">
                          <a:solidFill>
                            <a:srgbClr val="000000"/>
                          </a:solidFill>
                          <a:latin typeface="Calibri"/>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sr-Latn-RS" sz="1800" spc="-1" strike="noStrike">
                          <a:solidFill>
                            <a:srgbClr val="000000"/>
                          </a:solidFill>
                          <a:latin typeface="Calibri"/>
                        </a:rPr>
                        <a:t>-1</a:t>
                      </a: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6</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sr-Latn-RS" sz="1800" spc="-1" strike="noStrike">
                          <a:solidFill>
                            <a:srgbClr val="000000"/>
                          </a:solidFill>
                          <a:latin typeface="Calibri"/>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sr-Latn-RS" sz="1800" spc="-1" strike="noStrike">
                          <a:solidFill>
                            <a:srgbClr val="000000"/>
                          </a:solidFill>
                          <a:latin typeface="Calibri"/>
                        </a:rPr>
                        <a:t>+10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9280">
                <a:tc>
                  <a:txBody>
                    <a:bodyPr>
                      <a:noAutofit/>
                    </a:bodyPr>
                    <a:p>
                      <a:pPr algn="ctr">
                        <a:lnSpc>
                          <a:spcPct val="100000"/>
                        </a:lnSpc>
                      </a:pPr>
                      <a:r>
                        <a:rPr b="0" lang="en-US" sz="1800" spc="-1" strike="noStrike">
                          <a:solidFill>
                            <a:srgbClr val="000000"/>
                          </a:solidFill>
                          <a:latin typeface="Calibri"/>
                        </a:rPr>
                        <a:t>9</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Tree>
  </p:cSld>
  <mc:AlternateContent>
    <mc:Choice Requires="p14">
      <p:transition spd="slow" p14:dur="2000"/>
    </mc:Choice>
    <mc:Fallback>
      <p:transition spd="slow"/>
    </mc:Fallback>
  </mc:AlternateContent>
  <p:timing>
    <p:tnLst>
      <p:par>
        <p:cTn id="298" dur="indefinite" restart="never" nodeType="tmRoot">
          <p:childTnLst>
            <p:seq>
              <p:cTn id="299" dur="indefinite" nodeType="mainSeq">
                <p:childTnLst>
                  <p:par>
                    <p:cTn id="300" fill="hold">
                      <p:stCondLst>
                        <p:cond delay="indefinite"/>
                      </p:stCondLst>
                      <p:childTnLst>
                        <p:par>
                          <p:cTn id="301" fill="hold">
                            <p:stCondLst>
                              <p:cond delay="0"/>
                            </p:stCondLst>
                            <p:childTnLst>
                              <p:par>
                                <p:cTn id="302" nodeType="clickEffect" fill="hold" presetClass="entr" presetID="42">
                                  <p:stCondLst>
                                    <p:cond delay="0"/>
                                  </p:stCondLst>
                                  <p:childTnLst>
                                    <p:set>
                                      <p:cBhvr>
                                        <p:cTn id="303" dur="1" fill="hold">
                                          <p:stCondLst>
                                            <p:cond delay="0"/>
                                          </p:stCondLst>
                                        </p:cTn>
                                        <p:tgtEl>
                                          <p:spTgt spid="251">
                                            <p:txEl>
                                              <p:pRg st="4" end="4"/>
                                            </p:txEl>
                                          </p:spTgt>
                                        </p:tgtEl>
                                        <p:attrNameLst>
                                          <p:attrName>style.visibility</p:attrName>
                                        </p:attrNameLst>
                                      </p:cBhvr>
                                      <p:to>
                                        <p:strVal val="visible"/>
                                      </p:to>
                                    </p:set>
                                    <p:animEffect filter="fade" transition="in">
                                      <p:cBhvr additive="repl">
                                        <p:cTn id="304" dur="1000"/>
                                        <p:tgtEl>
                                          <p:spTgt spid="251">
                                            <p:txEl>
                                              <p:pRg st="4" end="4"/>
                                            </p:txEl>
                                          </p:spTgt>
                                        </p:tgtEl>
                                      </p:cBhvr>
                                    </p:animEffect>
                                    <p:anim calcmode="lin" valueType="num">
                                      <p:cBhvr additive="repl">
                                        <p:cTn id="305" dur="1000" fill="hold"/>
                                        <p:tgtEl>
                                          <p:spTgt spid="251">
                                            <p:txEl>
                                              <p:pRg st="4" end="4"/>
                                            </p:txEl>
                                          </p:spTgt>
                                        </p:tgtEl>
                                        <p:attrNameLst>
                                          <p:attrName>ppt_x</p:attrName>
                                        </p:attrNameLst>
                                      </p:cBhvr>
                                      <p:tavLst>
                                        <p:tav tm="0">
                                          <p:val>
                                            <p:strVal val="#ppt_x"/>
                                          </p:val>
                                        </p:tav>
                                        <p:tav tm="100000">
                                          <p:val>
                                            <p:strVal val="#ppt_x"/>
                                          </p:val>
                                        </p:tav>
                                      </p:tavLst>
                                    </p:anim>
                                    <p:anim calcmode="lin" valueType="num">
                                      <p:cBhvr additive="repl">
                                        <p:cTn id="306" dur="1000" fill="hold"/>
                                        <p:tgtEl>
                                          <p:spTgt spid="25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7" fill="hold">
                      <p:stCondLst>
                        <p:cond delay="indefinite"/>
                      </p:stCondLst>
                      <p:childTnLst>
                        <p:par>
                          <p:cTn id="308" fill="hold">
                            <p:stCondLst>
                              <p:cond delay="0"/>
                            </p:stCondLst>
                            <p:childTnLst>
                              <p:par>
                                <p:cTn id="309" nodeType="clickEffect" fill="hold" presetClass="entr" presetID="42">
                                  <p:stCondLst>
                                    <p:cond delay="0"/>
                                  </p:stCondLst>
                                  <p:childTnLst>
                                    <p:set>
                                      <p:cBhvr>
                                        <p:cTn id="310" dur="1" fill="hold">
                                          <p:stCondLst>
                                            <p:cond delay="0"/>
                                          </p:stCondLst>
                                        </p:cTn>
                                        <p:tgtEl>
                                          <p:spTgt spid="251">
                                            <p:txEl>
                                              <p:pRg st="5" end="5"/>
                                            </p:txEl>
                                          </p:spTgt>
                                        </p:tgtEl>
                                        <p:attrNameLst>
                                          <p:attrName>style.visibility</p:attrName>
                                        </p:attrNameLst>
                                      </p:cBhvr>
                                      <p:to>
                                        <p:strVal val="visible"/>
                                      </p:to>
                                    </p:set>
                                    <p:animEffect filter="fade" transition="in">
                                      <p:cBhvr additive="repl">
                                        <p:cTn id="311" dur="1000"/>
                                        <p:tgtEl>
                                          <p:spTgt spid="251">
                                            <p:txEl>
                                              <p:pRg st="5" end="5"/>
                                            </p:txEl>
                                          </p:spTgt>
                                        </p:tgtEl>
                                      </p:cBhvr>
                                    </p:animEffect>
                                    <p:anim calcmode="lin" valueType="num">
                                      <p:cBhvr additive="repl">
                                        <p:cTn id="312" dur="1000" fill="hold"/>
                                        <p:tgtEl>
                                          <p:spTgt spid="251">
                                            <p:txEl>
                                              <p:pRg st="5" end="5"/>
                                            </p:txEl>
                                          </p:spTgt>
                                        </p:tgtEl>
                                        <p:attrNameLst>
                                          <p:attrName>ppt_x</p:attrName>
                                        </p:attrNameLst>
                                      </p:cBhvr>
                                      <p:tavLst>
                                        <p:tav tm="0">
                                          <p:val>
                                            <p:strVal val="#ppt_x"/>
                                          </p:val>
                                        </p:tav>
                                        <p:tav tm="100000">
                                          <p:val>
                                            <p:strVal val="#ppt_x"/>
                                          </p:val>
                                        </p:tav>
                                      </p:tavLst>
                                    </p:anim>
                                    <p:anim calcmode="lin" valueType="num">
                                      <p:cBhvr additive="repl">
                                        <p:cTn id="313" dur="1000" fill="hold"/>
                                        <p:tgtEl>
                                          <p:spTgt spid="25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sr-Latn-RS" sz="4400" spc="-1" strike="noStrike">
                <a:solidFill>
                  <a:srgbClr val="000000"/>
                </a:solidFill>
                <a:latin typeface="Calibri Light"/>
              </a:rPr>
              <a:t>Q learning – Exploration VS Exploitation</a:t>
            </a:r>
            <a:endParaRPr b="0" lang="en-US" sz="4400" spc="-1" strike="noStrike">
              <a:solidFill>
                <a:srgbClr val="000000"/>
              </a:solidFill>
              <a:latin typeface="Calibri"/>
            </a:endParaRPr>
          </a:p>
        </p:txBody>
      </p:sp>
      <p:sp>
        <p:nvSpPr>
          <p:cNvPr id="254" name="TextShape 2"/>
          <p:cNvSpPr txBox="1"/>
          <p:nvPr/>
        </p:nvSpPr>
        <p:spPr>
          <a:xfrm>
            <a:off x="838080" y="1825560"/>
            <a:ext cx="667152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sr-Latn-RS" sz="2800" spc="-1" strike="noStrike">
                <a:solidFill>
                  <a:srgbClr val="000000"/>
                </a:solidFill>
                <a:latin typeface="Calibri"/>
              </a:rPr>
              <a:t>Umesto da UVEK bira najbolju moguću akciju, agent sa nekom verovatnoćom može izabrati neku random akciju</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sr-Latn-RS" sz="2400" spc="-1" strike="noStrike">
                <a:solidFill>
                  <a:srgbClr val="000000"/>
                </a:solidFill>
                <a:latin typeface="Calibri"/>
              </a:rPr>
              <a:t>Ovime se agent podstiče da istražuje prostor, a ne da uvek pohlepno bira maksimalnu akciju</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sr-Latn-RS" sz="2400" spc="-1" strike="noStrike">
                <a:solidFill>
                  <a:srgbClr val="000000"/>
                </a:solidFill>
                <a:latin typeface="Calibri"/>
              </a:rPr>
              <a:t>Ovakvo ponašanje je poželjno u početku učenja</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sr-Latn-RS" sz="2400" spc="-1" strike="noStrike">
                <a:solidFill>
                  <a:srgbClr val="000000"/>
                </a:solidFill>
                <a:latin typeface="Calibri"/>
              </a:rPr>
              <a:t>Kako učenje napreduje, ovaj parametar se može smanjiti, kako bi agent više koristio naučeno znanje (exploitation), a manje istraživao (exploration)</a:t>
            </a:r>
            <a:endParaRPr b="0" lang="en-US" sz="2400" spc="-1" strike="noStrike">
              <a:solidFill>
                <a:srgbClr val="000000"/>
              </a:solidFill>
              <a:latin typeface="Calibri"/>
            </a:endParaRPr>
          </a:p>
          <a:p>
            <a:pPr lvl="1" marL="685800" indent="-228240">
              <a:lnSpc>
                <a:spcPct val="90000"/>
              </a:lnSpc>
              <a:spcBef>
                <a:spcPts val="499"/>
              </a:spcBef>
              <a:buClr>
                <a:srgbClr val="ff0000"/>
              </a:buClr>
              <a:buFont typeface="Arial"/>
              <a:buChar char="•"/>
            </a:pPr>
            <a:r>
              <a:rPr b="0" lang="sr-Latn-RS" sz="2400" spc="-1" strike="noStrike">
                <a:solidFill>
                  <a:srgbClr val="ff0000"/>
                </a:solidFill>
                <a:latin typeface="Calibri"/>
              </a:rPr>
              <a:t>Exploration and Exploitation </a:t>
            </a:r>
            <a:endParaRPr b="0" lang="en-US" sz="2400" spc="-1" strike="noStrike">
              <a:solidFill>
                <a:srgbClr val="000000"/>
              </a:solidFill>
              <a:latin typeface="Calibri"/>
            </a:endParaRPr>
          </a:p>
        </p:txBody>
      </p:sp>
      <p:graphicFrame>
        <p:nvGraphicFramePr>
          <p:cNvPr id="255" name="Table 3"/>
          <p:cNvGraphicFramePr/>
          <p:nvPr/>
        </p:nvGraphicFramePr>
        <p:xfrm>
          <a:off x="7569360" y="1690560"/>
          <a:ext cx="4385520" cy="4470120"/>
        </p:xfrm>
        <a:graphic>
          <a:graphicData uri="http://schemas.openxmlformats.org/drawingml/2006/table">
            <a:tbl>
              <a:tblPr/>
              <a:tblGrid>
                <a:gridCol w="876960"/>
                <a:gridCol w="876960"/>
                <a:gridCol w="876960"/>
                <a:gridCol w="876960"/>
                <a:gridCol w="877680"/>
              </a:tblGrid>
              <a:tr h="44676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Gore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Dole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Levo</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Desno</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46760">
                <a:tc>
                  <a:txBody>
                    <a:bodyPr>
                      <a:noAutofit/>
                    </a:bodyPr>
                    <a:p>
                      <a:pPr algn="ctr">
                        <a:lnSpc>
                          <a:spcPct val="100000"/>
                        </a:lnSpc>
                      </a:pPr>
                      <a:r>
                        <a:rPr b="0" lang="en-US" sz="1800" spc="-1" strike="noStrike">
                          <a:solidFill>
                            <a:srgbClr val="000000"/>
                          </a:solidFill>
                          <a:latin typeface="Calibri"/>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sr-Latn-RS" sz="1800" spc="-1" strike="noStrike">
                          <a:solidFill>
                            <a:srgbClr val="000000"/>
                          </a:solidFill>
                          <a:latin typeface="Calibri"/>
                        </a:rPr>
                        <a:t>-1</a:t>
                      </a: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6</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sr-Latn-RS" sz="1800" spc="-1" strike="noStrike">
                          <a:solidFill>
                            <a:srgbClr val="000000"/>
                          </a:solidFill>
                          <a:latin typeface="Calibri"/>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sr-Latn-RS" sz="1800" spc="-1" strike="noStrike">
                          <a:solidFill>
                            <a:srgbClr val="000000"/>
                          </a:solidFill>
                          <a:latin typeface="Calibri"/>
                        </a:rPr>
                        <a:t>+10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9280">
                <a:tc>
                  <a:txBody>
                    <a:bodyPr>
                      <a:noAutofit/>
                    </a:bodyPr>
                    <a:p>
                      <a:pPr algn="ctr">
                        <a:lnSpc>
                          <a:spcPct val="100000"/>
                        </a:lnSpc>
                      </a:pPr>
                      <a:r>
                        <a:rPr b="0" lang="en-US" sz="1800" spc="-1" strike="noStrike">
                          <a:solidFill>
                            <a:srgbClr val="000000"/>
                          </a:solidFill>
                          <a:latin typeface="Calibri"/>
                        </a:rPr>
                        <a:t>9</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Tree>
  </p:cSld>
  <mc:AlternateContent>
    <mc:Choice Requires="p14">
      <p:transition spd="slow" p14:dur="2000"/>
    </mc:Choice>
    <mc:Fallback>
      <p:transition spd="slow"/>
    </mc:Fallback>
  </mc:AlternateContent>
  <p:timing>
    <p:tnLst>
      <p:par>
        <p:cTn id="314" dur="indefinite" restart="never" nodeType="tmRoot">
          <p:childTnLst>
            <p:seq>
              <p:cTn id="315" dur="indefinite" nodeType="mainSeq">
                <p:childTnLst>
                  <p:par>
                    <p:cTn id="316" fill="hold">
                      <p:stCondLst>
                        <p:cond delay="indefinite"/>
                      </p:stCondLst>
                      <p:childTnLst>
                        <p:par>
                          <p:cTn id="317" fill="hold">
                            <p:stCondLst>
                              <p:cond delay="0"/>
                            </p:stCondLst>
                            <p:childTnLst>
                              <p:par>
                                <p:cTn id="318" nodeType="clickEffect" fill="hold" presetClass="entr" presetID="2" presetSubtype="4">
                                  <p:stCondLst>
                                    <p:cond delay="0"/>
                                  </p:stCondLst>
                                  <p:childTnLst>
                                    <p:set>
                                      <p:cBhvr>
                                        <p:cTn id="319" dur="1" fill="hold">
                                          <p:stCondLst>
                                            <p:cond delay="0"/>
                                          </p:stCondLst>
                                        </p:cTn>
                                        <p:tgtEl>
                                          <p:spTgt spid="254">
                                            <p:txEl>
                                              <p:pRg st="1" end="1"/>
                                            </p:txEl>
                                          </p:spTgt>
                                        </p:tgtEl>
                                        <p:attrNameLst>
                                          <p:attrName>style.visibility</p:attrName>
                                        </p:attrNameLst>
                                      </p:cBhvr>
                                      <p:to>
                                        <p:strVal val="visible"/>
                                      </p:to>
                                    </p:set>
                                    <p:anim calcmode="lin" valueType="num">
                                      <p:cBhvr additive="repl">
                                        <p:cTn id="320" dur="500" fill="hold"/>
                                        <p:tgtEl>
                                          <p:spTgt spid="254">
                                            <p:txEl>
                                              <p:pRg st="1" end="1"/>
                                            </p:txEl>
                                          </p:spTgt>
                                        </p:tgtEl>
                                        <p:attrNameLst>
                                          <p:attrName>ppt_x</p:attrName>
                                        </p:attrNameLst>
                                      </p:cBhvr>
                                      <p:tavLst>
                                        <p:tav tm="0">
                                          <p:val>
                                            <p:strVal val="#ppt_x"/>
                                          </p:val>
                                        </p:tav>
                                        <p:tav tm="100000">
                                          <p:val>
                                            <p:strVal val="#ppt_x"/>
                                          </p:val>
                                        </p:tav>
                                      </p:tavLst>
                                    </p:anim>
                                    <p:anim calcmode="lin" valueType="num">
                                      <p:cBhvr additive="repl">
                                        <p:cTn id="321" dur="500" fill="hold"/>
                                        <p:tgtEl>
                                          <p:spTgt spid="25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22" fill="hold">
                      <p:stCondLst>
                        <p:cond delay="indefinite"/>
                      </p:stCondLst>
                      <p:childTnLst>
                        <p:par>
                          <p:cTn id="323" fill="hold">
                            <p:stCondLst>
                              <p:cond delay="0"/>
                            </p:stCondLst>
                            <p:childTnLst>
                              <p:par>
                                <p:cTn id="324" nodeType="clickEffect" fill="hold" presetClass="entr" presetID="2" presetSubtype="4">
                                  <p:stCondLst>
                                    <p:cond delay="0"/>
                                  </p:stCondLst>
                                  <p:childTnLst>
                                    <p:set>
                                      <p:cBhvr>
                                        <p:cTn id="325" dur="1" fill="hold">
                                          <p:stCondLst>
                                            <p:cond delay="0"/>
                                          </p:stCondLst>
                                        </p:cTn>
                                        <p:tgtEl>
                                          <p:spTgt spid="254">
                                            <p:txEl>
                                              <p:pRg st="2" end="2"/>
                                            </p:txEl>
                                          </p:spTgt>
                                        </p:tgtEl>
                                        <p:attrNameLst>
                                          <p:attrName>style.visibility</p:attrName>
                                        </p:attrNameLst>
                                      </p:cBhvr>
                                      <p:to>
                                        <p:strVal val="visible"/>
                                      </p:to>
                                    </p:set>
                                    <p:anim calcmode="lin" valueType="num">
                                      <p:cBhvr additive="repl">
                                        <p:cTn id="326" dur="500" fill="hold"/>
                                        <p:tgtEl>
                                          <p:spTgt spid="254">
                                            <p:txEl>
                                              <p:pRg st="2" end="2"/>
                                            </p:txEl>
                                          </p:spTgt>
                                        </p:tgtEl>
                                        <p:attrNameLst>
                                          <p:attrName>ppt_x</p:attrName>
                                        </p:attrNameLst>
                                      </p:cBhvr>
                                      <p:tavLst>
                                        <p:tav tm="0">
                                          <p:val>
                                            <p:strVal val="#ppt_x"/>
                                          </p:val>
                                        </p:tav>
                                        <p:tav tm="100000">
                                          <p:val>
                                            <p:strVal val="#ppt_x"/>
                                          </p:val>
                                        </p:tav>
                                      </p:tavLst>
                                    </p:anim>
                                    <p:anim calcmode="lin" valueType="num">
                                      <p:cBhvr additive="repl">
                                        <p:cTn id="327" dur="500" fill="hold"/>
                                        <p:tgtEl>
                                          <p:spTgt spid="25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8" fill="hold">
                      <p:stCondLst>
                        <p:cond delay="indefinite"/>
                      </p:stCondLst>
                      <p:childTnLst>
                        <p:par>
                          <p:cTn id="329" fill="hold">
                            <p:stCondLst>
                              <p:cond delay="0"/>
                            </p:stCondLst>
                            <p:childTnLst>
                              <p:par>
                                <p:cTn id="330" nodeType="clickEffect" fill="hold" presetClass="entr" presetID="2" presetSubtype="4">
                                  <p:stCondLst>
                                    <p:cond delay="0"/>
                                  </p:stCondLst>
                                  <p:childTnLst>
                                    <p:set>
                                      <p:cBhvr>
                                        <p:cTn id="331" dur="1" fill="hold">
                                          <p:stCondLst>
                                            <p:cond delay="0"/>
                                          </p:stCondLst>
                                        </p:cTn>
                                        <p:tgtEl>
                                          <p:spTgt spid="254">
                                            <p:txEl>
                                              <p:pRg st="3" end="3"/>
                                            </p:txEl>
                                          </p:spTgt>
                                        </p:tgtEl>
                                        <p:attrNameLst>
                                          <p:attrName>style.visibility</p:attrName>
                                        </p:attrNameLst>
                                      </p:cBhvr>
                                      <p:to>
                                        <p:strVal val="visible"/>
                                      </p:to>
                                    </p:set>
                                    <p:anim calcmode="lin" valueType="num">
                                      <p:cBhvr additive="repl">
                                        <p:cTn id="332" dur="500" fill="hold"/>
                                        <p:tgtEl>
                                          <p:spTgt spid="254">
                                            <p:txEl>
                                              <p:pRg st="3" end="3"/>
                                            </p:txEl>
                                          </p:spTgt>
                                        </p:tgtEl>
                                        <p:attrNameLst>
                                          <p:attrName>ppt_x</p:attrName>
                                        </p:attrNameLst>
                                      </p:cBhvr>
                                      <p:tavLst>
                                        <p:tav tm="0">
                                          <p:val>
                                            <p:strVal val="#ppt_x"/>
                                          </p:val>
                                        </p:tav>
                                        <p:tav tm="100000">
                                          <p:val>
                                            <p:strVal val="#ppt_x"/>
                                          </p:val>
                                        </p:tav>
                                      </p:tavLst>
                                    </p:anim>
                                    <p:anim calcmode="lin" valueType="num">
                                      <p:cBhvr additive="repl">
                                        <p:cTn id="333" dur="500" fill="hold"/>
                                        <p:tgtEl>
                                          <p:spTgt spid="25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4" fill="hold">
                      <p:stCondLst>
                        <p:cond delay="indefinite"/>
                      </p:stCondLst>
                      <p:childTnLst>
                        <p:par>
                          <p:cTn id="335" fill="hold">
                            <p:stCondLst>
                              <p:cond delay="0"/>
                            </p:stCondLst>
                            <p:childTnLst>
                              <p:par>
                                <p:cTn id="336" nodeType="clickEffect" fill="hold" presetClass="entr" presetID="2" presetSubtype="4">
                                  <p:stCondLst>
                                    <p:cond delay="0"/>
                                  </p:stCondLst>
                                  <p:childTnLst>
                                    <p:set>
                                      <p:cBhvr>
                                        <p:cTn id="337" dur="1" fill="hold">
                                          <p:stCondLst>
                                            <p:cond delay="0"/>
                                          </p:stCondLst>
                                        </p:cTn>
                                        <p:tgtEl>
                                          <p:spTgt spid="254">
                                            <p:txEl>
                                              <p:pRg st="4" end="4"/>
                                            </p:txEl>
                                          </p:spTgt>
                                        </p:tgtEl>
                                        <p:attrNameLst>
                                          <p:attrName>style.visibility</p:attrName>
                                        </p:attrNameLst>
                                      </p:cBhvr>
                                      <p:to>
                                        <p:strVal val="visible"/>
                                      </p:to>
                                    </p:set>
                                    <p:anim calcmode="lin" valueType="num">
                                      <p:cBhvr additive="repl">
                                        <p:cTn id="338" dur="500" fill="hold"/>
                                        <p:tgtEl>
                                          <p:spTgt spid="254">
                                            <p:txEl>
                                              <p:pRg st="4" end="4"/>
                                            </p:txEl>
                                          </p:spTgt>
                                        </p:tgtEl>
                                        <p:attrNameLst>
                                          <p:attrName>ppt_x</p:attrName>
                                        </p:attrNameLst>
                                      </p:cBhvr>
                                      <p:tavLst>
                                        <p:tav tm="0">
                                          <p:val>
                                            <p:strVal val="#ppt_x"/>
                                          </p:val>
                                        </p:tav>
                                        <p:tav tm="100000">
                                          <p:val>
                                            <p:strVal val="#ppt_x"/>
                                          </p:val>
                                        </p:tav>
                                      </p:tavLst>
                                    </p:anim>
                                    <p:anim calcmode="lin" valueType="num">
                                      <p:cBhvr additive="repl">
                                        <p:cTn id="339" dur="500" fill="hold"/>
                                        <p:tgtEl>
                                          <p:spTgt spid="25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sr-Latn-RS" sz="4400" spc="-1" strike="noStrike">
                <a:solidFill>
                  <a:srgbClr val="000000"/>
                </a:solidFill>
                <a:latin typeface="Calibri Light"/>
              </a:rPr>
              <a:t>Q learning – Formula učenja</a:t>
            </a:r>
            <a:endParaRPr b="0" lang="en-US" sz="4400" spc="-1" strike="noStrike">
              <a:solidFill>
                <a:srgbClr val="000000"/>
              </a:solidFill>
              <a:latin typeface="Calibri"/>
            </a:endParaRPr>
          </a:p>
        </p:txBody>
      </p:sp>
      <p:sp>
        <p:nvSpPr>
          <p:cNvPr id="257"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1" i="1" lang="sr-Latn-RS" sz="2800" spc="-1" strike="noStrike">
                <a:solidFill>
                  <a:srgbClr val="000000"/>
                </a:solidFill>
                <a:latin typeface="Calibri"/>
              </a:rPr>
              <a:t>Naša implementacija nije pojednostavljena kao ovaj primer i koristi sledeću formulu učenja</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i="1" lang="sr-Latn-RS" sz="2400" spc="-1" strike="noStrike">
                <a:solidFill>
                  <a:srgbClr val="000000"/>
                </a:solidFill>
                <a:latin typeface="Calibri"/>
              </a:rPr>
              <a:t>Q(s,a) = Q(s,a) + alpha [r + gama * max(Q(s', a')) - Q(s, a)]</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1" lang="en-US" sz="2000" spc="-1" strike="noStrike">
                <a:solidFill>
                  <a:srgbClr val="000000"/>
                </a:solidFill>
                <a:latin typeface="Calibri"/>
              </a:rPr>
              <a:t>alpha</a:t>
            </a:r>
            <a:r>
              <a:rPr b="0" lang="en-US" sz="2000" spc="-1" strike="noStrike">
                <a:solidFill>
                  <a:srgbClr val="000000"/>
                </a:solidFill>
                <a:latin typeface="Calibri"/>
              </a:rPr>
              <a:t> is the </a:t>
            </a:r>
            <a:r>
              <a:rPr b="1" lang="en-US" sz="2000" spc="-1" strike="noStrike">
                <a:solidFill>
                  <a:srgbClr val="000000"/>
                </a:solidFill>
                <a:latin typeface="Calibri"/>
              </a:rPr>
              <a:t>learning rate,</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1" lang="en-US" sz="2000" spc="-1" strike="noStrike">
                <a:solidFill>
                  <a:srgbClr val="000000"/>
                </a:solidFill>
                <a:latin typeface="Calibri"/>
              </a:rPr>
              <a:t>gamma</a:t>
            </a:r>
            <a:r>
              <a:rPr b="0" lang="en-US" sz="2000" spc="-1" strike="noStrike">
                <a:solidFill>
                  <a:srgbClr val="000000"/>
                </a:solidFill>
                <a:latin typeface="Calibri"/>
              </a:rPr>
              <a:t> is the </a:t>
            </a:r>
            <a:r>
              <a:rPr b="1" lang="en-US" sz="2000" spc="-1" strike="noStrike">
                <a:solidFill>
                  <a:srgbClr val="000000"/>
                </a:solidFill>
                <a:latin typeface="Calibri"/>
              </a:rPr>
              <a:t>discount factor</a:t>
            </a:r>
            <a:r>
              <a:rPr b="0" lang="en-US" sz="2000" spc="-1" strike="noStrike">
                <a:solidFill>
                  <a:srgbClr val="000000"/>
                </a:solidFill>
                <a:latin typeface="Calibri"/>
              </a:rPr>
              <a:t>. It quantifies how much importance we give for future rewards. It’s also handy to approximate the noise in future rewards. Gamma varies from 0 to 1. If Gamma is closer to zero, the agent will tend to consider only immediate rewards. If Gamma is closer to one, the agent will consider future rewards with greater weight, willing to delay the reward.</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Max[Q(s’, A)] gives a </a:t>
            </a:r>
            <a:r>
              <a:rPr b="1" lang="en-US" sz="2000" spc="-1" strike="noStrike">
                <a:solidFill>
                  <a:srgbClr val="000000"/>
                </a:solidFill>
                <a:latin typeface="Calibri"/>
              </a:rPr>
              <a:t>maximum value of Q for all possible actions in the next state</a:t>
            </a:r>
            <a:r>
              <a:rPr b="0" lang="en-US" sz="2000" spc="-1" strike="noStrike">
                <a:solidFill>
                  <a:srgbClr val="000000"/>
                </a:solidFill>
                <a:latin typeface="Calibri"/>
              </a:rPr>
              <a:t>.</a:t>
            </a:r>
            <a:endParaRPr b="0" lang="en-US" sz="2000" spc="-1" strike="noStrike">
              <a:solidFill>
                <a:srgbClr val="000000"/>
              </a:solidFill>
              <a:latin typeface="Calibri"/>
            </a:endParaRPr>
          </a:p>
          <a:p>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p:txBody>
      </p:sp>
    </p:spTree>
  </p:cSld>
  <p:transition spd="slow">
    <p:push dir="u"/>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Legenda</a:t>
            </a:r>
            <a:endParaRPr b="0" lang="en-US" sz="4400" spc="-1" strike="noStrike">
              <a:solidFill>
                <a:srgbClr val="000000"/>
              </a:solidFill>
              <a:latin typeface="Calibri"/>
            </a:endParaRPr>
          </a:p>
        </p:txBody>
      </p:sp>
      <p:sp>
        <p:nvSpPr>
          <p:cNvPr id="126"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Agent</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Nagrada</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solidFill>
                <a:srgbClr val="000000"/>
              </a:solidFill>
              <a:latin typeface="Calibri"/>
            </a:endParaRPr>
          </a:p>
        </p:txBody>
      </p:sp>
      <p:pic>
        <p:nvPicPr>
          <p:cNvPr id="127" name="Picture 3" descr=""/>
          <p:cNvPicPr/>
          <p:nvPr/>
        </p:nvPicPr>
        <p:blipFill>
          <a:blip r:embed="rId1"/>
          <a:stretch/>
        </p:blipFill>
        <p:spPr>
          <a:xfrm>
            <a:off x="2599200" y="3960360"/>
            <a:ext cx="842040" cy="842040"/>
          </a:xfrm>
          <a:prstGeom prst="rect">
            <a:avLst/>
          </a:prstGeom>
          <a:ln>
            <a:noFill/>
          </a:ln>
        </p:spPr>
      </p:pic>
      <p:pic>
        <p:nvPicPr>
          <p:cNvPr id="128" name="Picture 4" descr=""/>
          <p:cNvPicPr/>
          <p:nvPr/>
        </p:nvPicPr>
        <p:blipFill>
          <a:blip r:embed="rId2"/>
          <a:stretch/>
        </p:blipFill>
        <p:spPr>
          <a:xfrm>
            <a:off x="1380960" y="5540760"/>
            <a:ext cx="950040" cy="1006200"/>
          </a:xfrm>
          <a:prstGeom prst="rect">
            <a:avLst/>
          </a:prstGeom>
          <a:ln>
            <a:noFill/>
          </a:ln>
        </p:spPr>
      </p:pic>
      <p:pic>
        <p:nvPicPr>
          <p:cNvPr id="129" name="Picture 5" descr=""/>
          <p:cNvPicPr/>
          <p:nvPr/>
        </p:nvPicPr>
        <p:blipFill>
          <a:blip r:embed="rId3"/>
          <a:stretch/>
        </p:blipFill>
        <p:spPr>
          <a:xfrm>
            <a:off x="1262880" y="2370600"/>
            <a:ext cx="1335960" cy="771840"/>
          </a:xfrm>
          <a:prstGeom prst="rect">
            <a:avLst/>
          </a:prstGeom>
          <a:ln>
            <a:noFill/>
          </a:ln>
        </p:spPr>
      </p:pic>
      <p:pic>
        <p:nvPicPr>
          <p:cNvPr id="130" name="Picture 6" descr=""/>
          <p:cNvPicPr/>
          <p:nvPr/>
        </p:nvPicPr>
        <p:blipFill>
          <a:blip r:embed="rId4"/>
          <a:stretch/>
        </p:blipFill>
        <p:spPr>
          <a:xfrm>
            <a:off x="1530720" y="3883320"/>
            <a:ext cx="799920" cy="995760"/>
          </a:xfrm>
          <a:prstGeom prst="rect">
            <a:avLst/>
          </a:prstGeom>
          <a:ln>
            <a:noFill/>
          </a:ln>
        </p:spPr>
      </p:pic>
      <p:sp>
        <p:nvSpPr>
          <p:cNvPr id="131" name="CustomShape 3"/>
          <p:cNvSpPr/>
          <p:nvPr/>
        </p:nvSpPr>
        <p:spPr>
          <a:xfrm>
            <a:off x="3423600" y="3816720"/>
            <a:ext cx="719280" cy="577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3200" spc="-1" strike="noStrike">
                <a:solidFill>
                  <a:srgbClr val="000000"/>
                </a:solidFill>
                <a:latin typeface="Agency FB"/>
              </a:rPr>
              <a:t>+5</a:t>
            </a:r>
            <a:endParaRPr b="0" lang="en-US" sz="3200" spc="-1" strike="noStrike">
              <a:latin typeface="Arial"/>
            </a:endParaRPr>
          </a:p>
        </p:txBody>
      </p:sp>
      <p:sp>
        <p:nvSpPr>
          <p:cNvPr id="132" name="CustomShape 4"/>
          <p:cNvSpPr/>
          <p:nvPr/>
        </p:nvSpPr>
        <p:spPr>
          <a:xfrm>
            <a:off x="802080" y="3803760"/>
            <a:ext cx="990360" cy="577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3200" spc="-1" strike="noStrike">
                <a:solidFill>
                  <a:srgbClr val="000000"/>
                </a:solidFill>
                <a:latin typeface="Agency FB"/>
              </a:rPr>
              <a:t>+10</a:t>
            </a:r>
            <a:endParaRPr b="0" lang="en-US" sz="3200" spc="-1" strike="noStrike">
              <a:latin typeface="Arial"/>
            </a:endParaRPr>
          </a:p>
        </p:txBody>
      </p:sp>
      <p:sp>
        <p:nvSpPr>
          <p:cNvPr id="133" name="CustomShape 5"/>
          <p:cNvSpPr/>
          <p:nvPr/>
        </p:nvSpPr>
        <p:spPr>
          <a:xfrm>
            <a:off x="2200320" y="5612760"/>
            <a:ext cx="857880" cy="577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3200" spc="-1" strike="noStrike">
                <a:solidFill>
                  <a:srgbClr val="000000"/>
                </a:solidFill>
                <a:latin typeface="Agency FB"/>
              </a:rPr>
              <a:t>-10</a:t>
            </a:r>
            <a:endParaRPr b="0" lang="en-US" sz="3200" spc="-1" strike="noStrike">
              <a:latin typeface="Arial"/>
            </a:endParaRPr>
          </a:p>
        </p:txBody>
      </p:sp>
      <p:sp>
        <p:nvSpPr>
          <p:cNvPr id="134" name="CustomShape 6"/>
          <p:cNvSpPr/>
          <p:nvPr/>
        </p:nvSpPr>
        <p:spPr>
          <a:xfrm>
            <a:off x="5188320" y="2951640"/>
            <a:ext cx="6339600" cy="8218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sr-Latn-RS" sz="2400" spc="-1" strike="noStrike">
                <a:solidFill>
                  <a:srgbClr val="ff0000"/>
                </a:solidFill>
                <a:latin typeface="Calibri"/>
              </a:rPr>
              <a:t>Super Mario treba da pokupi pečurku i princezu, </a:t>
            </a:r>
            <a:endParaRPr b="0" lang="en-US" sz="2400" spc="-1" strike="noStrike">
              <a:latin typeface="Arial"/>
            </a:endParaRPr>
          </a:p>
          <a:p>
            <a:pPr algn="ctr">
              <a:lnSpc>
                <a:spcPct val="100000"/>
              </a:lnSpc>
            </a:pPr>
            <a:r>
              <a:rPr b="1" lang="sr-Latn-RS" sz="2400" spc="-1" strike="noStrike">
                <a:solidFill>
                  <a:srgbClr val="ff0000"/>
                </a:solidFill>
                <a:latin typeface="Calibri"/>
              </a:rPr>
              <a:t>a da zaobiđe zmaja.</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4">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anim calcmode="lin" valueType="num">
                                      <p:cBhvr additive="repl">
                                        <p:cTn id="7" dur="500" fill="hold"/>
                                        <p:tgtEl>
                                          <p:spTgt spid="126">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26">
                                            <p:txEl>
                                              <p:pRg st="0" end="0"/>
                                            </p:txEl>
                                          </p:spTgt>
                                        </p:tgtEl>
                                        <p:attrNameLst>
                                          <p:attrName>ppt_y</p:attrName>
                                        </p:attrNameLst>
                                      </p:cBhvr>
                                      <p:tavLst>
                                        <p:tav tm="0">
                                          <p:val>
                                            <p:strVal val="1+#ppt_h/2"/>
                                          </p:val>
                                        </p:tav>
                                        <p:tav tm="100000">
                                          <p:val>
                                            <p:strVal val="#ppt_y"/>
                                          </p:val>
                                        </p:tav>
                                      </p:tavLst>
                                    </p:anim>
                                  </p:childTnLst>
                                </p:cTn>
                              </p:par>
                              <p:par>
                                <p:cTn id="9" nodeType="withEffect" fill="hold" presetClass="entr" presetID="2" presetSubtype="4">
                                  <p:stCondLst>
                                    <p:cond delay="0"/>
                                  </p:stCondLst>
                                  <p:childTnLst>
                                    <p:set>
                                      <p:cBhvr>
                                        <p:cTn id="10" dur="1" fill="hold">
                                          <p:stCondLst>
                                            <p:cond delay="0"/>
                                          </p:stCondLst>
                                        </p:cTn>
                                        <p:tgtEl>
                                          <p:spTgt spid="129"/>
                                        </p:tgtEl>
                                        <p:attrNameLst>
                                          <p:attrName>style.visibility</p:attrName>
                                        </p:attrNameLst>
                                      </p:cBhvr>
                                      <p:to>
                                        <p:strVal val="visible"/>
                                      </p:to>
                                    </p:set>
                                    <p:anim calcmode="lin" valueType="num">
                                      <p:cBhvr additive="repl">
                                        <p:cTn id="11" dur="500" fill="hold"/>
                                        <p:tgtEl>
                                          <p:spTgt spid="129"/>
                                        </p:tgtEl>
                                        <p:attrNameLst>
                                          <p:attrName>ppt_x</p:attrName>
                                        </p:attrNameLst>
                                      </p:cBhvr>
                                      <p:tavLst>
                                        <p:tav tm="0">
                                          <p:val>
                                            <p:strVal val="#ppt_x"/>
                                          </p:val>
                                        </p:tav>
                                        <p:tav tm="100000">
                                          <p:val>
                                            <p:strVal val="#ppt_x"/>
                                          </p:val>
                                        </p:tav>
                                      </p:tavLst>
                                    </p:anim>
                                    <p:anim calcmode="lin" valueType="num">
                                      <p:cBhvr additive="repl">
                                        <p:cTn id="12"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2" presetSubtype="4">
                                  <p:stCondLst>
                                    <p:cond delay="0"/>
                                  </p:stCondLst>
                                  <p:childTnLst>
                                    <p:set>
                                      <p:cBhvr>
                                        <p:cTn id="16" dur="1" fill="hold">
                                          <p:stCondLst>
                                            <p:cond delay="0"/>
                                          </p:stCondLst>
                                        </p:cTn>
                                        <p:tgtEl>
                                          <p:spTgt spid="126">
                                            <p:txEl>
                                              <p:pRg st="3" end="3"/>
                                            </p:txEl>
                                          </p:spTgt>
                                        </p:tgtEl>
                                        <p:attrNameLst>
                                          <p:attrName>style.visibility</p:attrName>
                                        </p:attrNameLst>
                                      </p:cBhvr>
                                      <p:to>
                                        <p:strVal val="visible"/>
                                      </p:to>
                                    </p:set>
                                    <p:anim calcmode="lin" valueType="num">
                                      <p:cBhvr additive="repl">
                                        <p:cTn id="17" dur="500" fill="hold"/>
                                        <p:tgtEl>
                                          <p:spTgt spid="126">
                                            <p:txEl>
                                              <p:pRg st="3" end="3"/>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1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2" presetSubtype="4">
                                  <p:stCondLst>
                                    <p:cond delay="0"/>
                                  </p:stCondLst>
                                  <p:childTnLst>
                                    <p:set>
                                      <p:cBhvr>
                                        <p:cTn id="22" dur="1" fill="hold">
                                          <p:stCondLst>
                                            <p:cond delay="0"/>
                                          </p:stCondLst>
                                        </p:cTn>
                                        <p:tgtEl>
                                          <p:spTgt spid="130"/>
                                        </p:tgtEl>
                                        <p:attrNameLst>
                                          <p:attrName>style.visibility</p:attrName>
                                        </p:attrNameLst>
                                      </p:cBhvr>
                                      <p:to>
                                        <p:strVal val="visible"/>
                                      </p:to>
                                    </p:set>
                                    <p:anim calcmode="lin" valueType="num">
                                      <p:cBhvr additive="repl">
                                        <p:cTn id="23" dur="500" fill="hold"/>
                                        <p:tgtEl>
                                          <p:spTgt spid="130"/>
                                        </p:tgtEl>
                                        <p:attrNameLst>
                                          <p:attrName>ppt_x</p:attrName>
                                        </p:attrNameLst>
                                      </p:cBhvr>
                                      <p:tavLst>
                                        <p:tav tm="0">
                                          <p:val>
                                            <p:strVal val="#ppt_x"/>
                                          </p:val>
                                        </p:tav>
                                        <p:tav tm="100000">
                                          <p:val>
                                            <p:strVal val="#ppt_x"/>
                                          </p:val>
                                        </p:tav>
                                      </p:tavLst>
                                    </p:anim>
                                    <p:anim calcmode="lin" valueType="num">
                                      <p:cBhvr additive="repl">
                                        <p:cTn id="24"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2" presetSubtype="4">
                                  <p:stCondLst>
                                    <p:cond delay="0"/>
                                  </p:stCondLst>
                                  <p:childTnLst>
                                    <p:set>
                                      <p:cBhvr>
                                        <p:cTn id="28" dur="1" fill="hold">
                                          <p:stCondLst>
                                            <p:cond delay="0"/>
                                          </p:stCondLst>
                                        </p:cTn>
                                        <p:tgtEl>
                                          <p:spTgt spid="132"/>
                                        </p:tgtEl>
                                        <p:attrNameLst>
                                          <p:attrName>style.visibility</p:attrName>
                                        </p:attrNameLst>
                                      </p:cBhvr>
                                      <p:to>
                                        <p:strVal val="visible"/>
                                      </p:to>
                                    </p:set>
                                    <p:anim calcmode="lin" valueType="num">
                                      <p:cBhvr additive="repl">
                                        <p:cTn id="29" dur="500" fill="hold"/>
                                        <p:tgtEl>
                                          <p:spTgt spid="132"/>
                                        </p:tgtEl>
                                        <p:attrNameLst>
                                          <p:attrName>ppt_x</p:attrName>
                                        </p:attrNameLst>
                                      </p:cBhvr>
                                      <p:tavLst>
                                        <p:tav tm="0">
                                          <p:val>
                                            <p:strVal val="#ppt_x"/>
                                          </p:val>
                                        </p:tav>
                                        <p:tav tm="100000">
                                          <p:val>
                                            <p:strVal val="#ppt_x"/>
                                          </p:val>
                                        </p:tav>
                                      </p:tavLst>
                                    </p:anim>
                                    <p:anim calcmode="lin" valueType="num">
                                      <p:cBhvr additive="repl">
                                        <p:cTn id="30"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2" presetSubtype="4">
                                  <p:stCondLst>
                                    <p:cond delay="0"/>
                                  </p:stCondLst>
                                  <p:childTnLst>
                                    <p:set>
                                      <p:cBhvr>
                                        <p:cTn id="34" dur="1" fill="hold">
                                          <p:stCondLst>
                                            <p:cond delay="0"/>
                                          </p:stCondLst>
                                        </p:cTn>
                                        <p:tgtEl>
                                          <p:spTgt spid="127"/>
                                        </p:tgtEl>
                                        <p:attrNameLst>
                                          <p:attrName>style.visibility</p:attrName>
                                        </p:attrNameLst>
                                      </p:cBhvr>
                                      <p:to>
                                        <p:strVal val="visible"/>
                                      </p:to>
                                    </p:set>
                                    <p:anim calcmode="lin" valueType="num">
                                      <p:cBhvr additive="repl">
                                        <p:cTn id="35" dur="500" fill="hold"/>
                                        <p:tgtEl>
                                          <p:spTgt spid="127"/>
                                        </p:tgtEl>
                                        <p:attrNameLst>
                                          <p:attrName>ppt_x</p:attrName>
                                        </p:attrNameLst>
                                      </p:cBhvr>
                                      <p:tavLst>
                                        <p:tav tm="0">
                                          <p:val>
                                            <p:strVal val="#ppt_x"/>
                                          </p:val>
                                        </p:tav>
                                        <p:tav tm="100000">
                                          <p:val>
                                            <p:strVal val="#ppt_x"/>
                                          </p:val>
                                        </p:tav>
                                      </p:tavLst>
                                    </p:anim>
                                    <p:anim calcmode="lin" valueType="num">
                                      <p:cBhvr additive="repl">
                                        <p:cTn id="36" dur="500" fill="hold"/>
                                        <p:tgtEl>
                                          <p:spTgt spid="12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2" presetSubtype="4">
                                  <p:stCondLst>
                                    <p:cond delay="0"/>
                                  </p:stCondLst>
                                  <p:childTnLst>
                                    <p:set>
                                      <p:cBhvr>
                                        <p:cTn id="40" dur="1" fill="hold">
                                          <p:stCondLst>
                                            <p:cond delay="0"/>
                                          </p:stCondLst>
                                        </p:cTn>
                                        <p:tgtEl>
                                          <p:spTgt spid="131"/>
                                        </p:tgtEl>
                                        <p:attrNameLst>
                                          <p:attrName>style.visibility</p:attrName>
                                        </p:attrNameLst>
                                      </p:cBhvr>
                                      <p:to>
                                        <p:strVal val="visible"/>
                                      </p:to>
                                    </p:set>
                                    <p:anim calcmode="lin" valueType="num">
                                      <p:cBhvr additive="repl">
                                        <p:cTn id="41" dur="500" fill="hold"/>
                                        <p:tgtEl>
                                          <p:spTgt spid="131"/>
                                        </p:tgtEl>
                                        <p:attrNameLst>
                                          <p:attrName>ppt_x</p:attrName>
                                        </p:attrNameLst>
                                      </p:cBhvr>
                                      <p:tavLst>
                                        <p:tav tm="0">
                                          <p:val>
                                            <p:strVal val="#ppt_x"/>
                                          </p:val>
                                        </p:tav>
                                        <p:tav tm="100000">
                                          <p:val>
                                            <p:strVal val="#ppt_x"/>
                                          </p:val>
                                        </p:tav>
                                      </p:tavLst>
                                    </p:anim>
                                    <p:anim calcmode="lin" valueType="num">
                                      <p:cBhvr additive="repl">
                                        <p:cTn id="42" dur="500" fill="hold"/>
                                        <p:tgtEl>
                                          <p:spTgt spid="13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2" presetSubtype="4">
                                  <p:stCondLst>
                                    <p:cond delay="0"/>
                                  </p:stCondLst>
                                  <p:childTnLst>
                                    <p:set>
                                      <p:cBhvr>
                                        <p:cTn id="46" dur="1" fill="hold">
                                          <p:stCondLst>
                                            <p:cond delay="0"/>
                                          </p:stCondLst>
                                        </p:cTn>
                                        <p:tgtEl>
                                          <p:spTgt spid="126">
                                            <p:txEl>
                                              <p:pRg st="6" end="6"/>
                                            </p:txEl>
                                          </p:spTgt>
                                        </p:tgtEl>
                                        <p:attrNameLst>
                                          <p:attrName>style.visibility</p:attrName>
                                        </p:attrNameLst>
                                      </p:cBhvr>
                                      <p:to>
                                        <p:strVal val="visible"/>
                                      </p:to>
                                    </p:set>
                                    <p:anim calcmode="lin" valueType="num">
                                      <p:cBhvr additive="repl">
                                        <p:cTn id="47" dur="500" fill="hold"/>
                                        <p:tgtEl>
                                          <p:spTgt spid="126">
                                            <p:txEl>
                                              <p:pRg st="6" end="6"/>
                                            </p:txEl>
                                          </p:spTgt>
                                        </p:tgtEl>
                                        <p:attrNameLst>
                                          <p:attrName>ppt_x</p:attrName>
                                        </p:attrNameLst>
                                      </p:cBhvr>
                                      <p:tavLst>
                                        <p:tav tm="0">
                                          <p:val>
                                            <p:strVal val="#ppt_x"/>
                                          </p:val>
                                        </p:tav>
                                        <p:tav tm="100000">
                                          <p:val>
                                            <p:strVal val="#ppt_x"/>
                                          </p:val>
                                        </p:tav>
                                      </p:tavLst>
                                    </p:anim>
                                    <p:anim calcmode="lin" valueType="num">
                                      <p:cBhvr additive="repl">
                                        <p:cTn id="48" dur="500" fill="hold"/>
                                        <p:tgtEl>
                                          <p:spTgt spid="12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2" presetSubtype="4">
                                  <p:stCondLst>
                                    <p:cond delay="0"/>
                                  </p:stCondLst>
                                  <p:childTnLst>
                                    <p:set>
                                      <p:cBhvr>
                                        <p:cTn id="52" dur="1" fill="hold">
                                          <p:stCondLst>
                                            <p:cond delay="0"/>
                                          </p:stCondLst>
                                        </p:cTn>
                                        <p:tgtEl>
                                          <p:spTgt spid="128"/>
                                        </p:tgtEl>
                                        <p:attrNameLst>
                                          <p:attrName>style.visibility</p:attrName>
                                        </p:attrNameLst>
                                      </p:cBhvr>
                                      <p:to>
                                        <p:strVal val="visible"/>
                                      </p:to>
                                    </p:set>
                                    <p:anim calcmode="lin" valueType="num">
                                      <p:cBhvr additive="repl">
                                        <p:cTn id="53" dur="500" fill="hold"/>
                                        <p:tgtEl>
                                          <p:spTgt spid="128"/>
                                        </p:tgtEl>
                                        <p:attrNameLst>
                                          <p:attrName>ppt_x</p:attrName>
                                        </p:attrNameLst>
                                      </p:cBhvr>
                                      <p:tavLst>
                                        <p:tav tm="0">
                                          <p:val>
                                            <p:strVal val="#ppt_x"/>
                                          </p:val>
                                        </p:tav>
                                        <p:tav tm="100000">
                                          <p:val>
                                            <p:strVal val="#ppt_x"/>
                                          </p:val>
                                        </p:tav>
                                      </p:tavLst>
                                    </p:anim>
                                    <p:anim calcmode="lin" valueType="num">
                                      <p:cBhvr additive="repl">
                                        <p:cTn id="54"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2" presetSubtype="4">
                                  <p:stCondLst>
                                    <p:cond delay="0"/>
                                  </p:stCondLst>
                                  <p:childTnLst>
                                    <p:set>
                                      <p:cBhvr>
                                        <p:cTn id="58" dur="1" fill="hold">
                                          <p:stCondLst>
                                            <p:cond delay="0"/>
                                          </p:stCondLst>
                                        </p:cTn>
                                        <p:tgtEl>
                                          <p:spTgt spid="133"/>
                                        </p:tgtEl>
                                        <p:attrNameLst>
                                          <p:attrName>style.visibility</p:attrName>
                                        </p:attrNameLst>
                                      </p:cBhvr>
                                      <p:to>
                                        <p:strVal val="visible"/>
                                      </p:to>
                                    </p:set>
                                    <p:anim calcmode="lin" valueType="num">
                                      <p:cBhvr additive="repl">
                                        <p:cTn id="59" dur="500" fill="hold"/>
                                        <p:tgtEl>
                                          <p:spTgt spid="133"/>
                                        </p:tgtEl>
                                        <p:attrNameLst>
                                          <p:attrName>ppt_x</p:attrName>
                                        </p:attrNameLst>
                                      </p:cBhvr>
                                      <p:tavLst>
                                        <p:tav tm="0">
                                          <p:val>
                                            <p:strVal val="#ppt_x"/>
                                          </p:val>
                                        </p:tav>
                                        <p:tav tm="100000">
                                          <p:val>
                                            <p:strVal val="#ppt_x"/>
                                          </p:val>
                                        </p:tav>
                                      </p:tavLst>
                                    </p:anim>
                                    <p:anim calcmode="lin" valueType="num">
                                      <p:cBhvr additive="repl">
                                        <p:cTn id="60"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2" presetSubtype="4">
                                  <p:stCondLst>
                                    <p:cond delay="0"/>
                                  </p:stCondLst>
                                  <p:childTnLst>
                                    <p:set>
                                      <p:cBhvr>
                                        <p:cTn id="64" dur="1" fill="hold">
                                          <p:stCondLst>
                                            <p:cond delay="0"/>
                                          </p:stCondLst>
                                        </p:cTn>
                                        <p:tgtEl>
                                          <p:spTgt spid="134"/>
                                        </p:tgtEl>
                                        <p:attrNameLst>
                                          <p:attrName>style.visibility</p:attrName>
                                        </p:attrNameLst>
                                      </p:cBhvr>
                                      <p:to>
                                        <p:strVal val="visible"/>
                                      </p:to>
                                    </p:set>
                                    <p:anim calcmode="lin" valueType="num">
                                      <p:cBhvr additive="repl">
                                        <p:cTn id="65" dur="500" fill="hold"/>
                                        <p:tgtEl>
                                          <p:spTgt spid="134"/>
                                        </p:tgtEl>
                                        <p:attrNameLst>
                                          <p:attrName>ppt_x</p:attrName>
                                        </p:attrNameLst>
                                      </p:cBhvr>
                                      <p:tavLst>
                                        <p:tav tm="0">
                                          <p:val>
                                            <p:strVal val="#ppt_x"/>
                                          </p:val>
                                        </p:tav>
                                        <p:tav tm="100000">
                                          <p:val>
                                            <p:strVal val="#ppt_x"/>
                                          </p:val>
                                        </p:tav>
                                      </p:tavLst>
                                    </p:anim>
                                    <p:anim calcmode="lin" valueType="num">
                                      <p:cBhvr additive="repl">
                                        <p:cTn id="66" dur="500" fill="hold"/>
                                        <p:tgtEl>
                                          <p:spTgt spid="1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831960" y="1709640"/>
            <a:ext cx="10515240" cy="2852280"/>
          </a:xfrm>
          <a:prstGeom prst="rect">
            <a:avLst/>
          </a:prstGeom>
          <a:noFill/>
          <a:ln>
            <a:noFill/>
          </a:ln>
        </p:spPr>
        <p:txBody>
          <a:bodyPr anchor="b">
            <a:noAutofit/>
          </a:bodyPr>
          <a:p>
            <a:pPr>
              <a:lnSpc>
                <a:spcPct val="90000"/>
              </a:lnSpc>
            </a:pPr>
            <a:r>
              <a:rPr b="0" lang="sr-Latn-RS" sz="6000" spc="-1" strike="noStrike">
                <a:solidFill>
                  <a:srgbClr val="000000"/>
                </a:solidFill>
                <a:latin typeface="Calibri Light"/>
              </a:rPr>
              <a:t>Epizoda 1</a:t>
            </a:r>
            <a:endParaRPr b="0" lang="en-US" sz="6000" spc="-1" strike="noStrike">
              <a:solidFill>
                <a:srgbClr val="000000"/>
              </a:solidFill>
              <a:latin typeface="Calibri"/>
            </a:endParaRPr>
          </a:p>
        </p:txBody>
      </p:sp>
      <p:sp>
        <p:nvSpPr>
          <p:cNvPr id="136" name="TextShape 2"/>
          <p:cNvSpPr txBox="1"/>
          <p:nvPr/>
        </p:nvSpPr>
        <p:spPr>
          <a:xfrm>
            <a:off x="831960" y="4589640"/>
            <a:ext cx="10515240" cy="1499760"/>
          </a:xfrm>
          <a:prstGeom prst="rect">
            <a:avLst/>
          </a:prstGeom>
          <a:noFill/>
          <a:ln>
            <a:noFill/>
          </a:ln>
        </p:spPr>
        <p:txBody>
          <a:bodyPr>
            <a:no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Environment</a:t>
            </a:r>
            <a:endParaRPr b="0" lang="en-US" sz="4400" spc="-1" strike="noStrike">
              <a:solidFill>
                <a:srgbClr val="000000"/>
              </a:solidFill>
              <a:latin typeface="Calibri"/>
            </a:endParaRPr>
          </a:p>
        </p:txBody>
      </p:sp>
      <p:graphicFrame>
        <p:nvGraphicFramePr>
          <p:cNvPr id="138" name="Table 2"/>
          <p:cNvGraphicFramePr/>
          <p:nvPr/>
        </p:nvGraphicFramePr>
        <p:xfrm>
          <a:off x="838080" y="1825560"/>
          <a:ext cx="5088240" cy="4473360"/>
        </p:xfrm>
        <a:graphic>
          <a:graphicData uri="http://schemas.openxmlformats.org/drawingml/2006/table">
            <a:tbl>
              <a:tblPr/>
              <a:tblGrid>
                <a:gridCol w="1695960"/>
                <a:gridCol w="1695960"/>
                <a:gridCol w="1696320"/>
              </a:tblGrid>
              <a:tr h="1491120">
                <a:tc>
                  <a:txBody>
                    <a:bodyPr>
                      <a:noAutofit/>
                    </a:bodyPr>
                    <a:p>
                      <a:pPr>
                        <a:lnSpc>
                          <a:spcPct val="100000"/>
                        </a:lnSpc>
                      </a:pPr>
                      <a:r>
                        <a:rPr b="0" lang="en-US"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491120">
                <a:tc>
                  <a:txBody>
                    <a:bodyPr>
                      <a:noAutofit/>
                    </a:bodyPr>
                    <a:p>
                      <a:pPr>
                        <a:lnSpc>
                          <a:spcPct val="100000"/>
                        </a:lnSpc>
                      </a:pPr>
                      <a:r>
                        <a:rPr b="0" lang="en-US" sz="1800" spc="-1" strike="noStrike">
                          <a:solidFill>
                            <a:srgbClr val="000000"/>
                          </a:solidFill>
                          <a:latin typeface="Calibri"/>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491120">
                <a:tc>
                  <a:txBody>
                    <a:bodyPr>
                      <a:noAutofit/>
                    </a:bodyPr>
                    <a:p>
                      <a:pPr>
                        <a:lnSpc>
                          <a:spcPct val="100000"/>
                        </a:lnSpc>
                      </a:pPr>
                      <a:r>
                        <a:rPr b="0" lang="en-US" sz="1800" spc="-1" strike="noStrike">
                          <a:solidFill>
                            <a:srgbClr val="000000"/>
                          </a:solidFill>
                          <a:latin typeface="Calibri"/>
                        </a:rPr>
                        <a:t>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8</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139" name="Table 3"/>
          <p:cNvGraphicFramePr/>
          <p:nvPr/>
        </p:nvGraphicFramePr>
        <p:xfrm>
          <a:off x="6968160" y="1778040"/>
          <a:ext cx="4385520" cy="4470120"/>
        </p:xfrm>
        <a:graphic>
          <a:graphicData uri="http://schemas.openxmlformats.org/drawingml/2006/table">
            <a:tbl>
              <a:tblPr/>
              <a:tblGrid>
                <a:gridCol w="876960"/>
                <a:gridCol w="876960"/>
                <a:gridCol w="876960"/>
                <a:gridCol w="876960"/>
                <a:gridCol w="877680"/>
              </a:tblGrid>
              <a:tr h="44676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Gore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Dole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Levo</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Desno</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46760">
                <a:tc>
                  <a:txBody>
                    <a:bodyPr>
                      <a:noAutofit/>
                    </a:bodyPr>
                    <a:p>
                      <a:pPr algn="ctr">
                        <a:lnSpc>
                          <a:spcPct val="100000"/>
                        </a:lnSpc>
                      </a:pPr>
                      <a:r>
                        <a:rPr b="0" lang="en-US" sz="1800" spc="-1" strike="noStrike">
                          <a:solidFill>
                            <a:srgbClr val="000000"/>
                          </a:solidFill>
                          <a:latin typeface="Calibri"/>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6</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9280">
                <a:tc>
                  <a:txBody>
                    <a:bodyPr>
                      <a:noAutofit/>
                    </a:bodyPr>
                    <a:p>
                      <a:pPr algn="ctr">
                        <a:lnSpc>
                          <a:spcPct val="100000"/>
                        </a:lnSpc>
                      </a:pPr>
                      <a:r>
                        <a:rPr b="0" lang="en-US" sz="1800" spc="-1" strike="noStrike">
                          <a:solidFill>
                            <a:srgbClr val="000000"/>
                          </a:solidFill>
                          <a:latin typeface="Calibri"/>
                        </a:rPr>
                        <a:t>9</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pic>
        <p:nvPicPr>
          <p:cNvPr id="140" name="Picture 5" descr=""/>
          <p:cNvPicPr/>
          <p:nvPr/>
        </p:nvPicPr>
        <p:blipFill>
          <a:blip r:embed="rId1"/>
          <a:stretch/>
        </p:blipFill>
        <p:spPr>
          <a:xfrm>
            <a:off x="1000440" y="5156280"/>
            <a:ext cx="1335960" cy="771840"/>
          </a:xfrm>
          <a:prstGeom prst="rect">
            <a:avLst/>
          </a:prstGeom>
          <a:ln>
            <a:noFill/>
          </a:ln>
        </p:spPr>
      </p:pic>
      <p:pic>
        <p:nvPicPr>
          <p:cNvPr id="141" name="Picture 6" descr=""/>
          <p:cNvPicPr/>
          <p:nvPr/>
        </p:nvPicPr>
        <p:blipFill>
          <a:blip r:embed="rId2"/>
          <a:stretch/>
        </p:blipFill>
        <p:spPr>
          <a:xfrm>
            <a:off x="2947320" y="3525480"/>
            <a:ext cx="950040" cy="1006200"/>
          </a:xfrm>
          <a:prstGeom prst="rect">
            <a:avLst/>
          </a:prstGeom>
          <a:ln>
            <a:noFill/>
          </a:ln>
        </p:spPr>
      </p:pic>
      <p:pic>
        <p:nvPicPr>
          <p:cNvPr id="142" name="Picture 7" descr=""/>
          <p:cNvPicPr/>
          <p:nvPr/>
        </p:nvPicPr>
        <p:blipFill>
          <a:blip r:embed="rId3"/>
          <a:stretch/>
        </p:blipFill>
        <p:spPr>
          <a:xfrm>
            <a:off x="4722840" y="5044320"/>
            <a:ext cx="799920" cy="995760"/>
          </a:xfrm>
          <a:prstGeom prst="rect">
            <a:avLst/>
          </a:prstGeom>
          <a:ln>
            <a:noFill/>
          </a:ln>
        </p:spPr>
      </p:pic>
      <p:pic>
        <p:nvPicPr>
          <p:cNvPr id="143" name="Picture 8" descr=""/>
          <p:cNvPicPr/>
          <p:nvPr/>
        </p:nvPicPr>
        <p:blipFill>
          <a:blip r:embed="rId4"/>
          <a:stretch/>
        </p:blipFill>
        <p:spPr>
          <a:xfrm>
            <a:off x="1247400" y="2103840"/>
            <a:ext cx="842040" cy="8420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Environment</a:t>
            </a:r>
            <a:endParaRPr b="0" lang="en-US" sz="4400" spc="-1" strike="noStrike">
              <a:solidFill>
                <a:srgbClr val="000000"/>
              </a:solidFill>
              <a:latin typeface="Calibri"/>
            </a:endParaRPr>
          </a:p>
        </p:txBody>
      </p:sp>
      <p:graphicFrame>
        <p:nvGraphicFramePr>
          <p:cNvPr id="145" name="Table 2"/>
          <p:cNvGraphicFramePr/>
          <p:nvPr/>
        </p:nvGraphicFramePr>
        <p:xfrm>
          <a:off x="838080" y="1825560"/>
          <a:ext cx="5088240" cy="4473360"/>
        </p:xfrm>
        <a:graphic>
          <a:graphicData uri="http://schemas.openxmlformats.org/drawingml/2006/table">
            <a:tbl>
              <a:tblPr/>
              <a:tblGrid>
                <a:gridCol w="1695960"/>
                <a:gridCol w="1695960"/>
                <a:gridCol w="1696320"/>
              </a:tblGrid>
              <a:tr h="1491120">
                <a:tc>
                  <a:txBody>
                    <a:bodyPr>
                      <a:noAutofit/>
                    </a:bodyPr>
                    <a:p>
                      <a:pPr>
                        <a:lnSpc>
                          <a:spcPct val="100000"/>
                        </a:lnSpc>
                      </a:pPr>
                      <a:r>
                        <a:rPr b="0" lang="en-US"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491120">
                <a:tc>
                  <a:txBody>
                    <a:bodyPr>
                      <a:noAutofit/>
                    </a:bodyPr>
                    <a:p>
                      <a:pPr>
                        <a:lnSpc>
                          <a:spcPct val="100000"/>
                        </a:lnSpc>
                      </a:pPr>
                      <a:r>
                        <a:rPr b="0" lang="en-US" sz="1800" spc="-1" strike="noStrike">
                          <a:solidFill>
                            <a:srgbClr val="000000"/>
                          </a:solidFill>
                          <a:latin typeface="Calibri"/>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491120">
                <a:tc>
                  <a:txBody>
                    <a:bodyPr>
                      <a:noAutofit/>
                    </a:bodyPr>
                    <a:p>
                      <a:pPr>
                        <a:lnSpc>
                          <a:spcPct val="100000"/>
                        </a:lnSpc>
                      </a:pPr>
                      <a:r>
                        <a:rPr b="0" lang="en-US" sz="1800" spc="-1" strike="noStrike">
                          <a:solidFill>
                            <a:srgbClr val="000000"/>
                          </a:solidFill>
                          <a:latin typeface="Calibri"/>
                        </a:rPr>
                        <a:t>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8</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146" name="Table 3"/>
          <p:cNvGraphicFramePr/>
          <p:nvPr/>
        </p:nvGraphicFramePr>
        <p:xfrm>
          <a:off x="6968160" y="1778040"/>
          <a:ext cx="4385520" cy="4470120"/>
        </p:xfrm>
        <a:graphic>
          <a:graphicData uri="http://schemas.openxmlformats.org/drawingml/2006/table">
            <a:tbl>
              <a:tblPr/>
              <a:tblGrid>
                <a:gridCol w="876960"/>
                <a:gridCol w="876960"/>
                <a:gridCol w="876960"/>
                <a:gridCol w="876960"/>
                <a:gridCol w="877680"/>
              </a:tblGrid>
              <a:tr h="44676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Gore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Dole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Levo</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Desno</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46760">
                <a:tc>
                  <a:txBody>
                    <a:bodyPr>
                      <a:noAutofit/>
                    </a:bodyPr>
                    <a:p>
                      <a:pPr algn="ctr">
                        <a:lnSpc>
                          <a:spcPct val="100000"/>
                        </a:lnSpc>
                      </a:pPr>
                      <a:r>
                        <a:rPr b="0" lang="en-US" sz="1800" spc="-1" strike="noStrike">
                          <a:solidFill>
                            <a:srgbClr val="000000"/>
                          </a:solidFill>
                          <a:latin typeface="Calibri"/>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6</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9280">
                <a:tc>
                  <a:txBody>
                    <a:bodyPr>
                      <a:noAutofit/>
                    </a:bodyPr>
                    <a:p>
                      <a:pPr algn="ctr">
                        <a:lnSpc>
                          <a:spcPct val="100000"/>
                        </a:lnSpc>
                      </a:pPr>
                      <a:r>
                        <a:rPr b="0" lang="en-US" sz="1800" spc="-1" strike="noStrike">
                          <a:solidFill>
                            <a:srgbClr val="000000"/>
                          </a:solidFill>
                          <a:latin typeface="Calibri"/>
                        </a:rPr>
                        <a:t>9</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pic>
        <p:nvPicPr>
          <p:cNvPr id="147" name="Picture 5" descr=""/>
          <p:cNvPicPr/>
          <p:nvPr/>
        </p:nvPicPr>
        <p:blipFill>
          <a:blip r:embed="rId1"/>
          <a:stretch/>
        </p:blipFill>
        <p:spPr>
          <a:xfrm>
            <a:off x="1000440" y="5156280"/>
            <a:ext cx="1335960" cy="771840"/>
          </a:xfrm>
          <a:prstGeom prst="rect">
            <a:avLst/>
          </a:prstGeom>
          <a:ln>
            <a:noFill/>
          </a:ln>
        </p:spPr>
      </p:pic>
      <p:pic>
        <p:nvPicPr>
          <p:cNvPr id="148" name="Picture 6" descr=""/>
          <p:cNvPicPr/>
          <p:nvPr/>
        </p:nvPicPr>
        <p:blipFill>
          <a:blip r:embed="rId2"/>
          <a:stretch/>
        </p:blipFill>
        <p:spPr>
          <a:xfrm>
            <a:off x="2947320" y="3525480"/>
            <a:ext cx="950040" cy="1006200"/>
          </a:xfrm>
          <a:prstGeom prst="rect">
            <a:avLst/>
          </a:prstGeom>
          <a:ln>
            <a:noFill/>
          </a:ln>
        </p:spPr>
      </p:pic>
      <p:pic>
        <p:nvPicPr>
          <p:cNvPr id="149" name="Picture 7" descr=""/>
          <p:cNvPicPr/>
          <p:nvPr/>
        </p:nvPicPr>
        <p:blipFill>
          <a:blip r:embed="rId3"/>
          <a:stretch/>
        </p:blipFill>
        <p:spPr>
          <a:xfrm>
            <a:off x="4722840" y="5044320"/>
            <a:ext cx="799920" cy="995760"/>
          </a:xfrm>
          <a:prstGeom prst="rect">
            <a:avLst/>
          </a:prstGeom>
          <a:ln>
            <a:noFill/>
          </a:ln>
        </p:spPr>
      </p:pic>
      <p:pic>
        <p:nvPicPr>
          <p:cNvPr id="150" name="Picture 8" descr=""/>
          <p:cNvPicPr/>
          <p:nvPr/>
        </p:nvPicPr>
        <p:blipFill>
          <a:blip r:embed="rId4"/>
          <a:stretch/>
        </p:blipFill>
        <p:spPr>
          <a:xfrm>
            <a:off x="1247400" y="2103840"/>
            <a:ext cx="842040" cy="842040"/>
          </a:xfrm>
          <a:prstGeom prst="rect">
            <a:avLst/>
          </a:prstGeom>
          <a:ln>
            <a:noFill/>
          </a:ln>
        </p:spPr>
      </p:pic>
      <p:sp>
        <p:nvSpPr>
          <p:cNvPr id="151" name="CustomShape 4"/>
          <p:cNvSpPr/>
          <p:nvPr/>
        </p:nvSpPr>
        <p:spPr>
          <a:xfrm>
            <a:off x="2336760" y="5554080"/>
            <a:ext cx="998640" cy="360"/>
          </a:xfrm>
          <a:custGeom>
            <a:avLst/>
            <a:gdLst/>
            <a:ahLst/>
            <a:rect l="l" t="t" r="r" b="b"/>
            <a:pathLst>
              <a:path w="21600" h="21600">
                <a:moveTo>
                  <a:pt x="0" y="0"/>
                </a:moveTo>
                <a:lnTo>
                  <a:pt x="21600" y="21600"/>
                </a:lnTo>
              </a:path>
            </a:pathLst>
          </a:custGeom>
          <a:noFill/>
          <a:ln>
            <a:tailEnd len="med" type="triangle" w="med"/>
          </a:ln>
        </p:spPr>
        <p:style>
          <a:lnRef idx="3">
            <a:schemeClr val="accent2"/>
          </a:lnRef>
          <a:fillRef idx="0">
            <a:schemeClr val="accent2"/>
          </a:fillRef>
          <a:effectRef idx="2">
            <a:schemeClr val="accent2"/>
          </a:effectRef>
          <a:fontRef idx="minor"/>
        </p:style>
      </p:sp>
      <p:sp>
        <p:nvSpPr>
          <p:cNvPr id="152" name="CustomShape 5"/>
          <p:cNvSpPr/>
          <p:nvPr/>
        </p:nvSpPr>
        <p:spPr>
          <a:xfrm flipV="1">
            <a:off x="1632600" y="4157280"/>
            <a:ext cx="1080" cy="998640"/>
          </a:xfrm>
          <a:custGeom>
            <a:avLst/>
            <a:gdLst/>
            <a:ahLst/>
            <a:rect l="l" t="t" r="r" b="b"/>
            <a:pathLst>
              <a:path w="21600" h="21600">
                <a:moveTo>
                  <a:pt x="0" y="0"/>
                </a:moveTo>
                <a:lnTo>
                  <a:pt x="21600" y="21600"/>
                </a:lnTo>
              </a:path>
            </a:pathLst>
          </a:custGeom>
          <a:noFill/>
          <a:ln>
            <a:tailEnd len="med" type="triangle" w="med"/>
          </a:ln>
        </p:spPr>
        <p:style>
          <a:lnRef idx="3">
            <a:schemeClr val="accent2"/>
          </a:lnRef>
          <a:fillRef idx="0">
            <a:schemeClr val="accent2"/>
          </a:fillRef>
          <a:effectRef idx="2">
            <a:schemeClr val="accent2"/>
          </a:effectRef>
          <a:fontRef idx="minor"/>
        </p:style>
      </p:sp>
      <p:sp>
        <p:nvSpPr>
          <p:cNvPr id="153" name="CustomShape 6"/>
          <p:cNvSpPr/>
          <p:nvPr/>
        </p:nvSpPr>
        <p:spPr>
          <a:xfrm>
            <a:off x="1198080" y="4028760"/>
            <a:ext cx="4082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Agency FB"/>
              </a:rPr>
              <a:t>-1</a:t>
            </a:r>
            <a:endParaRPr b="0" lang="en-US" sz="1800" spc="-1" strike="noStrike">
              <a:latin typeface="Arial"/>
            </a:endParaRPr>
          </a:p>
        </p:txBody>
      </p:sp>
      <p:sp>
        <p:nvSpPr>
          <p:cNvPr id="154" name="CustomShape 7"/>
          <p:cNvSpPr/>
          <p:nvPr/>
        </p:nvSpPr>
        <p:spPr>
          <a:xfrm>
            <a:off x="3218400" y="5582880"/>
            <a:ext cx="4082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Agency FB"/>
              </a:rPr>
              <a:t>-1</a:t>
            </a:r>
            <a:endParaRPr b="0" lang="en-US" sz="1800" spc="-1" strike="noStrike">
              <a:latin typeface="Arial"/>
            </a:endParaRPr>
          </a:p>
        </p:txBody>
      </p:sp>
      <p:sp>
        <p:nvSpPr>
          <p:cNvPr id="155" name="CustomShape 8"/>
          <p:cNvSpPr/>
          <p:nvPr/>
        </p:nvSpPr>
        <p:spPr>
          <a:xfrm>
            <a:off x="51480" y="4337640"/>
            <a:ext cx="1396800" cy="818280"/>
          </a:xfrm>
          <a:prstGeom prst="cloudCallout">
            <a:avLst>
              <a:gd name="adj1" fmla="val 45401"/>
              <a:gd name="adj2" fmla="val 6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200" spc="-1" strike="noStrike">
                <a:solidFill>
                  <a:srgbClr val="ffffff"/>
                </a:solidFill>
                <a:latin typeface="Calibri"/>
              </a:rPr>
              <a:t>Agent npr bira da ide gore</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67" dur="indefinite" restart="never" nodeType="tmRoot">
          <p:childTnLst>
            <p:seq>
              <p:cTn id="68" dur="indefinite" nodeType="mainSeq">
                <p:childTnLst>
                  <p:par>
                    <p:cTn id="69" fill="hold">
                      <p:stCondLst>
                        <p:cond delay="indefinite"/>
                      </p:stCondLst>
                      <p:childTnLst>
                        <p:par>
                          <p:cTn id="70" fill="hold">
                            <p:stCondLst>
                              <p:cond delay="0"/>
                            </p:stCondLst>
                            <p:childTnLst>
                              <p:par>
                                <p:cTn id="71" nodeType="clickEffect" fill="hold" presetClass="entr" presetID="42">
                                  <p:stCondLst>
                                    <p:cond delay="0"/>
                                  </p:stCondLst>
                                  <p:childTnLst>
                                    <p:set>
                                      <p:cBhvr>
                                        <p:cTn id="72" dur="1" fill="hold">
                                          <p:stCondLst>
                                            <p:cond delay="0"/>
                                          </p:stCondLst>
                                        </p:cTn>
                                        <p:tgtEl>
                                          <p:spTgt spid="153"/>
                                        </p:tgtEl>
                                        <p:attrNameLst>
                                          <p:attrName>style.visibility</p:attrName>
                                        </p:attrNameLst>
                                      </p:cBhvr>
                                      <p:to>
                                        <p:strVal val="visible"/>
                                      </p:to>
                                    </p:set>
                                    <p:animEffect filter="fade" transition="in">
                                      <p:cBhvr additive="repl">
                                        <p:cTn id="73" dur="1000"/>
                                        <p:tgtEl>
                                          <p:spTgt spid="153"/>
                                        </p:tgtEl>
                                      </p:cBhvr>
                                    </p:animEffect>
                                    <p:anim calcmode="lin" valueType="num">
                                      <p:cBhvr additive="repl">
                                        <p:cTn id="74" dur="1000" fill="hold"/>
                                        <p:tgtEl>
                                          <p:spTgt spid="153"/>
                                        </p:tgtEl>
                                        <p:attrNameLst>
                                          <p:attrName>ppt_x</p:attrName>
                                        </p:attrNameLst>
                                      </p:cBhvr>
                                      <p:tavLst>
                                        <p:tav tm="0">
                                          <p:val>
                                            <p:strVal val="#ppt_x"/>
                                          </p:val>
                                        </p:tav>
                                        <p:tav tm="100000">
                                          <p:val>
                                            <p:strVal val="#ppt_x"/>
                                          </p:val>
                                        </p:tav>
                                      </p:tavLst>
                                    </p:anim>
                                    <p:anim calcmode="lin" valueType="num">
                                      <p:cBhvr additive="repl">
                                        <p:cTn id="75" dur="1000" fill="hold"/>
                                        <p:tgtEl>
                                          <p:spTgt spid="153"/>
                                        </p:tgtEl>
                                        <p:attrNameLst>
                                          <p:attrName>ppt_y</p:attrName>
                                        </p:attrNameLst>
                                      </p:cBhvr>
                                      <p:tavLst>
                                        <p:tav tm="0">
                                          <p:val>
                                            <p:strVal val="#ppt_y+.1"/>
                                          </p:val>
                                        </p:tav>
                                        <p:tav tm="100000">
                                          <p:val>
                                            <p:strVal val="#ppt_y"/>
                                          </p:val>
                                        </p:tav>
                                      </p:tavLst>
                                    </p:anim>
                                  </p:childTnLst>
                                </p:cTn>
                              </p:par>
                              <p:par>
                                <p:cTn id="76" nodeType="withEffect" fill="hold" presetClass="entr" presetID="42">
                                  <p:stCondLst>
                                    <p:cond delay="0"/>
                                  </p:stCondLst>
                                  <p:childTnLst>
                                    <p:set>
                                      <p:cBhvr>
                                        <p:cTn id="77" dur="1" fill="hold">
                                          <p:stCondLst>
                                            <p:cond delay="0"/>
                                          </p:stCondLst>
                                        </p:cTn>
                                        <p:tgtEl>
                                          <p:spTgt spid="154"/>
                                        </p:tgtEl>
                                        <p:attrNameLst>
                                          <p:attrName>style.visibility</p:attrName>
                                        </p:attrNameLst>
                                      </p:cBhvr>
                                      <p:to>
                                        <p:strVal val="visible"/>
                                      </p:to>
                                    </p:set>
                                    <p:animEffect filter="fade" transition="in">
                                      <p:cBhvr additive="repl">
                                        <p:cTn id="78" dur="1000"/>
                                        <p:tgtEl>
                                          <p:spTgt spid="154"/>
                                        </p:tgtEl>
                                      </p:cBhvr>
                                    </p:animEffect>
                                    <p:anim calcmode="lin" valueType="num">
                                      <p:cBhvr additive="repl">
                                        <p:cTn id="79" dur="1000" fill="hold"/>
                                        <p:tgtEl>
                                          <p:spTgt spid="154"/>
                                        </p:tgtEl>
                                        <p:attrNameLst>
                                          <p:attrName>ppt_x</p:attrName>
                                        </p:attrNameLst>
                                      </p:cBhvr>
                                      <p:tavLst>
                                        <p:tav tm="0">
                                          <p:val>
                                            <p:strVal val="#ppt_x"/>
                                          </p:val>
                                        </p:tav>
                                        <p:tav tm="100000">
                                          <p:val>
                                            <p:strVal val="#ppt_x"/>
                                          </p:val>
                                        </p:tav>
                                      </p:tavLst>
                                    </p:anim>
                                    <p:anim calcmode="lin" valueType="num">
                                      <p:cBhvr additive="repl">
                                        <p:cTn id="80" dur="1000" fill="hold"/>
                                        <p:tgtEl>
                                          <p:spTgt spid="154"/>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2" presetSubtype="4">
                                  <p:stCondLst>
                                    <p:cond delay="0"/>
                                  </p:stCondLst>
                                  <p:childTnLst>
                                    <p:set>
                                      <p:cBhvr>
                                        <p:cTn id="84" dur="1" fill="hold">
                                          <p:stCondLst>
                                            <p:cond delay="0"/>
                                          </p:stCondLst>
                                        </p:cTn>
                                        <p:tgtEl>
                                          <p:spTgt spid="155"/>
                                        </p:tgtEl>
                                        <p:attrNameLst>
                                          <p:attrName>style.visibility</p:attrName>
                                        </p:attrNameLst>
                                      </p:cBhvr>
                                      <p:to>
                                        <p:strVal val="visible"/>
                                      </p:to>
                                    </p:set>
                                    <p:anim calcmode="lin" valueType="num">
                                      <p:cBhvr additive="repl">
                                        <p:cTn id="85" dur="500" fill="hold"/>
                                        <p:tgtEl>
                                          <p:spTgt spid="155"/>
                                        </p:tgtEl>
                                        <p:attrNameLst>
                                          <p:attrName>ppt_x</p:attrName>
                                        </p:attrNameLst>
                                      </p:cBhvr>
                                      <p:tavLst>
                                        <p:tav tm="0">
                                          <p:val>
                                            <p:strVal val="#ppt_x"/>
                                          </p:val>
                                        </p:tav>
                                        <p:tav tm="100000">
                                          <p:val>
                                            <p:strVal val="#ppt_x"/>
                                          </p:val>
                                        </p:tav>
                                      </p:tavLst>
                                    </p:anim>
                                    <p:anim calcmode="lin" valueType="num">
                                      <p:cBhvr additive="repl">
                                        <p:cTn id="86" dur="500" fill="hold"/>
                                        <p:tgtEl>
                                          <p:spTgt spid="1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Environment</a:t>
            </a:r>
            <a:endParaRPr b="0" lang="en-US" sz="4400" spc="-1" strike="noStrike">
              <a:solidFill>
                <a:srgbClr val="000000"/>
              </a:solidFill>
              <a:latin typeface="Calibri"/>
            </a:endParaRPr>
          </a:p>
        </p:txBody>
      </p:sp>
      <p:graphicFrame>
        <p:nvGraphicFramePr>
          <p:cNvPr id="157" name="Table 2"/>
          <p:cNvGraphicFramePr/>
          <p:nvPr/>
        </p:nvGraphicFramePr>
        <p:xfrm>
          <a:off x="838080" y="1825560"/>
          <a:ext cx="5088240" cy="4473360"/>
        </p:xfrm>
        <a:graphic>
          <a:graphicData uri="http://schemas.openxmlformats.org/drawingml/2006/table">
            <a:tbl>
              <a:tblPr/>
              <a:tblGrid>
                <a:gridCol w="1695960"/>
                <a:gridCol w="1695960"/>
                <a:gridCol w="1696320"/>
              </a:tblGrid>
              <a:tr h="1491120">
                <a:tc>
                  <a:txBody>
                    <a:bodyPr>
                      <a:noAutofit/>
                    </a:bodyPr>
                    <a:p>
                      <a:pPr>
                        <a:lnSpc>
                          <a:spcPct val="100000"/>
                        </a:lnSpc>
                      </a:pPr>
                      <a:r>
                        <a:rPr b="0" lang="en-US"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491120">
                <a:tc>
                  <a:txBody>
                    <a:bodyPr>
                      <a:noAutofit/>
                    </a:bodyPr>
                    <a:p>
                      <a:pPr>
                        <a:lnSpc>
                          <a:spcPct val="100000"/>
                        </a:lnSpc>
                      </a:pPr>
                      <a:r>
                        <a:rPr b="0" lang="en-US" sz="1800" spc="-1" strike="noStrike">
                          <a:solidFill>
                            <a:srgbClr val="000000"/>
                          </a:solidFill>
                          <a:latin typeface="Calibri"/>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491120">
                <a:tc>
                  <a:txBody>
                    <a:bodyPr>
                      <a:noAutofit/>
                    </a:bodyPr>
                    <a:p>
                      <a:pPr>
                        <a:lnSpc>
                          <a:spcPct val="100000"/>
                        </a:lnSpc>
                      </a:pPr>
                      <a:r>
                        <a:rPr b="0" lang="en-US" sz="1800" spc="-1" strike="noStrike">
                          <a:solidFill>
                            <a:srgbClr val="000000"/>
                          </a:solidFill>
                          <a:latin typeface="Calibri"/>
                        </a:rPr>
                        <a:t>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8</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158" name="Table 3"/>
          <p:cNvGraphicFramePr/>
          <p:nvPr/>
        </p:nvGraphicFramePr>
        <p:xfrm>
          <a:off x="6968160" y="1778040"/>
          <a:ext cx="4385520" cy="4470120"/>
        </p:xfrm>
        <a:graphic>
          <a:graphicData uri="http://schemas.openxmlformats.org/drawingml/2006/table">
            <a:tbl>
              <a:tblPr/>
              <a:tblGrid>
                <a:gridCol w="876960"/>
                <a:gridCol w="876960"/>
                <a:gridCol w="876960"/>
                <a:gridCol w="876960"/>
                <a:gridCol w="877680"/>
              </a:tblGrid>
              <a:tr h="44676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Gore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Dole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Levo</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Desno</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46760">
                <a:tc>
                  <a:txBody>
                    <a:bodyPr>
                      <a:noAutofit/>
                    </a:bodyPr>
                    <a:p>
                      <a:pPr algn="ctr">
                        <a:lnSpc>
                          <a:spcPct val="100000"/>
                        </a:lnSpc>
                      </a:pPr>
                      <a:r>
                        <a:rPr b="0" lang="en-US" sz="1800" spc="-1" strike="noStrike">
                          <a:solidFill>
                            <a:srgbClr val="000000"/>
                          </a:solidFill>
                          <a:latin typeface="Calibri"/>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6</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9280">
                <a:tc>
                  <a:txBody>
                    <a:bodyPr>
                      <a:noAutofit/>
                    </a:bodyPr>
                    <a:p>
                      <a:pPr algn="ctr">
                        <a:lnSpc>
                          <a:spcPct val="100000"/>
                        </a:lnSpc>
                      </a:pPr>
                      <a:r>
                        <a:rPr b="0" lang="en-US" sz="1800" spc="-1" strike="noStrike">
                          <a:solidFill>
                            <a:srgbClr val="000000"/>
                          </a:solidFill>
                          <a:latin typeface="Calibri"/>
                        </a:rPr>
                        <a:t>9</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pic>
        <p:nvPicPr>
          <p:cNvPr id="159" name="Picture 5" descr=""/>
          <p:cNvPicPr/>
          <p:nvPr/>
        </p:nvPicPr>
        <p:blipFill>
          <a:blip r:embed="rId1"/>
          <a:stretch/>
        </p:blipFill>
        <p:spPr>
          <a:xfrm>
            <a:off x="1000440" y="3642840"/>
            <a:ext cx="1335960" cy="771840"/>
          </a:xfrm>
          <a:prstGeom prst="rect">
            <a:avLst/>
          </a:prstGeom>
          <a:ln>
            <a:noFill/>
          </a:ln>
        </p:spPr>
      </p:pic>
      <p:pic>
        <p:nvPicPr>
          <p:cNvPr id="160" name="Picture 6" descr=""/>
          <p:cNvPicPr/>
          <p:nvPr/>
        </p:nvPicPr>
        <p:blipFill>
          <a:blip r:embed="rId2"/>
          <a:stretch/>
        </p:blipFill>
        <p:spPr>
          <a:xfrm>
            <a:off x="2947320" y="3525480"/>
            <a:ext cx="950040" cy="1006200"/>
          </a:xfrm>
          <a:prstGeom prst="rect">
            <a:avLst/>
          </a:prstGeom>
          <a:ln>
            <a:noFill/>
          </a:ln>
        </p:spPr>
      </p:pic>
      <p:pic>
        <p:nvPicPr>
          <p:cNvPr id="161" name="Picture 7" descr=""/>
          <p:cNvPicPr/>
          <p:nvPr/>
        </p:nvPicPr>
        <p:blipFill>
          <a:blip r:embed="rId3"/>
          <a:stretch/>
        </p:blipFill>
        <p:spPr>
          <a:xfrm>
            <a:off x="4722840" y="5044320"/>
            <a:ext cx="799920" cy="995760"/>
          </a:xfrm>
          <a:prstGeom prst="rect">
            <a:avLst/>
          </a:prstGeom>
          <a:ln>
            <a:noFill/>
          </a:ln>
        </p:spPr>
      </p:pic>
      <p:pic>
        <p:nvPicPr>
          <p:cNvPr id="162" name="Picture 8" descr=""/>
          <p:cNvPicPr/>
          <p:nvPr/>
        </p:nvPicPr>
        <p:blipFill>
          <a:blip r:embed="rId4"/>
          <a:stretch/>
        </p:blipFill>
        <p:spPr>
          <a:xfrm>
            <a:off x="1247400" y="2103840"/>
            <a:ext cx="842040" cy="842040"/>
          </a:xfrm>
          <a:prstGeom prst="rect">
            <a:avLst/>
          </a:prstGeom>
          <a:ln>
            <a:noFill/>
          </a:ln>
        </p:spPr>
      </p:pic>
      <p:sp>
        <p:nvSpPr>
          <p:cNvPr id="163" name="CustomShape 4"/>
          <p:cNvSpPr/>
          <p:nvPr/>
        </p:nvSpPr>
        <p:spPr>
          <a:xfrm>
            <a:off x="2336760" y="4016880"/>
            <a:ext cx="998640" cy="360"/>
          </a:xfrm>
          <a:custGeom>
            <a:avLst/>
            <a:gdLst/>
            <a:ahLst/>
            <a:rect l="l" t="t" r="r" b="b"/>
            <a:pathLst>
              <a:path w="21600" h="21600">
                <a:moveTo>
                  <a:pt x="0" y="0"/>
                </a:moveTo>
                <a:lnTo>
                  <a:pt x="21600" y="21600"/>
                </a:lnTo>
              </a:path>
            </a:pathLst>
          </a:custGeom>
          <a:noFill/>
          <a:ln>
            <a:tailEnd len="med" type="triangle" w="med"/>
          </a:ln>
        </p:spPr>
        <p:style>
          <a:lnRef idx="3">
            <a:schemeClr val="accent2"/>
          </a:lnRef>
          <a:fillRef idx="0">
            <a:schemeClr val="accent2"/>
          </a:fillRef>
          <a:effectRef idx="2">
            <a:schemeClr val="accent2"/>
          </a:effectRef>
          <a:fontRef idx="minor"/>
        </p:style>
      </p:sp>
      <p:sp>
        <p:nvSpPr>
          <p:cNvPr id="164" name="CustomShape 5"/>
          <p:cNvSpPr/>
          <p:nvPr/>
        </p:nvSpPr>
        <p:spPr>
          <a:xfrm flipV="1">
            <a:off x="1632600" y="2620080"/>
            <a:ext cx="1080" cy="998640"/>
          </a:xfrm>
          <a:custGeom>
            <a:avLst/>
            <a:gdLst/>
            <a:ahLst/>
            <a:rect l="l" t="t" r="r" b="b"/>
            <a:pathLst>
              <a:path w="21600" h="21600">
                <a:moveTo>
                  <a:pt x="0" y="0"/>
                </a:moveTo>
                <a:lnTo>
                  <a:pt x="21600" y="21600"/>
                </a:lnTo>
              </a:path>
            </a:pathLst>
          </a:custGeom>
          <a:noFill/>
          <a:ln>
            <a:tailEnd len="med" type="triangle" w="med"/>
          </a:ln>
        </p:spPr>
        <p:style>
          <a:lnRef idx="3">
            <a:schemeClr val="accent2"/>
          </a:lnRef>
          <a:fillRef idx="0">
            <a:schemeClr val="accent2"/>
          </a:fillRef>
          <a:effectRef idx="2">
            <a:schemeClr val="accent2"/>
          </a:effectRef>
          <a:fontRef idx="minor"/>
        </p:style>
      </p:sp>
      <p:sp>
        <p:nvSpPr>
          <p:cNvPr id="165" name="CustomShape 6"/>
          <p:cNvSpPr/>
          <p:nvPr/>
        </p:nvSpPr>
        <p:spPr>
          <a:xfrm>
            <a:off x="1228320" y="2970000"/>
            <a:ext cx="4827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Agency FB"/>
              </a:rPr>
              <a:t>+5</a:t>
            </a:r>
            <a:endParaRPr b="0" lang="en-US" sz="1800" spc="-1" strike="noStrike">
              <a:latin typeface="Arial"/>
            </a:endParaRPr>
          </a:p>
        </p:txBody>
      </p:sp>
      <p:sp>
        <p:nvSpPr>
          <p:cNvPr id="166" name="CustomShape 7"/>
          <p:cNvSpPr/>
          <p:nvPr/>
        </p:nvSpPr>
        <p:spPr>
          <a:xfrm>
            <a:off x="2399760" y="3990240"/>
            <a:ext cx="5605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Agency FB"/>
              </a:rPr>
              <a:t>-10</a:t>
            </a:r>
            <a:endParaRPr b="0" lang="en-US" sz="1800" spc="-1" strike="noStrike">
              <a:latin typeface="Arial"/>
            </a:endParaRPr>
          </a:p>
        </p:txBody>
      </p:sp>
      <p:sp>
        <p:nvSpPr>
          <p:cNvPr id="167" name="CustomShape 8"/>
          <p:cNvSpPr/>
          <p:nvPr/>
        </p:nvSpPr>
        <p:spPr>
          <a:xfrm>
            <a:off x="2336760" y="1265040"/>
            <a:ext cx="2793600" cy="1680840"/>
          </a:xfrm>
          <a:prstGeom prst="cloudCallout">
            <a:avLst>
              <a:gd name="adj1" fmla="val -63993"/>
              <a:gd name="adj2" fmla="val 85301"/>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200" spc="-1" strike="noStrike">
                <a:solidFill>
                  <a:srgbClr val="ffffff"/>
                </a:solidFill>
                <a:latin typeface="Calibri"/>
              </a:rPr>
              <a:t>Agent nikada nije </a:t>
            </a:r>
            <a:r>
              <a:rPr b="0" lang="sr-Latn-RS" sz="1200" spc="-1" strike="noStrike">
                <a:solidFill>
                  <a:srgbClr val="ffffff"/>
                </a:solidFill>
                <a:latin typeface="Calibri"/>
              </a:rPr>
              <a:t> išao ni GORE ni DESNO ni DOLE iz polja 4</a:t>
            </a:r>
            <a:r>
              <a:rPr b="0" lang="en-US" sz="1200" spc="-1" strike="noStrike">
                <a:solidFill>
                  <a:srgbClr val="ffffff"/>
                </a:solidFill>
                <a:latin typeface="Calibri"/>
              </a:rPr>
              <a:t> </a:t>
            </a:r>
            <a:r>
              <a:rPr b="0" lang="sr-Latn-RS" sz="1200" spc="-1" strike="noStrike">
                <a:solidFill>
                  <a:srgbClr val="ffffff"/>
                </a:solidFill>
                <a:latin typeface="Calibri"/>
              </a:rPr>
              <a:t>i</a:t>
            </a:r>
            <a:r>
              <a:rPr b="0" lang="en-US" sz="1200" spc="-1" strike="noStrike">
                <a:solidFill>
                  <a:srgbClr val="ffffff"/>
                </a:solidFill>
                <a:latin typeface="Calibri"/>
              </a:rPr>
              <a:t> ne zna </a:t>
            </a:r>
            <a:r>
              <a:rPr b="0" lang="sr-Latn-RS" sz="1200" spc="-1" strike="noStrike">
                <a:solidFill>
                  <a:srgbClr val="ffffff"/>
                </a:solidFill>
                <a:latin typeface="Calibri"/>
              </a:rPr>
              <a:t>šta se tamo može desiti (sve akcije imaju istu cenu), što se vidi iz Q matrice</a:t>
            </a:r>
            <a:endParaRPr b="0" lang="en-US" sz="1200" spc="-1" strike="noStrike">
              <a:latin typeface="Arial"/>
            </a:endParaRPr>
          </a:p>
        </p:txBody>
      </p:sp>
      <p:sp>
        <p:nvSpPr>
          <p:cNvPr id="168" name="CustomShape 9"/>
          <p:cNvSpPr/>
          <p:nvPr/>
        </p:nvSpPr>
        <p:spPr>
          <a:xfrm>
            <a:off x="7941600" y="3619080"/>
            <a:ext cx="651600" cy="300600"/>
          </a:xfrm>
          <a:prstGeom prst="rect">
            <a:avLst/>
          </a:prstGeom>
          <a:noFill/>
          <a:ln w="57240">
            <a:solidFill>
              <a:srgbClr val="ff0000"/>
            </a:solidFill>
          </a:ln>
        </p:spPr>
        <p:style>
          <a:lnRef idx="2">
            <a:schemeClr val="accent1">
              <a:shade val="50000"/>
            </a:schemeClr>
          </a:lnRef>
          <a:fillRef idx="1">
            <a:schemeClr val="accent1"/>
          </a:fillRef>
          <a:effectRef idx="0">
            <a:schemeClr val="accent1"/>
          </a:effectRef>
          <a:fontRef idx="minor"/>
        </p:style>
      </p:sp>
      <p:sp>
        <p:nvSpPr>
          <p:cNvPr id="169" name="CustomShape 10"/>
          <p:cNvSpPr/>
          <p:nvPr/>
        </p:nvSpPr>
        <p:spPr>
          <a:xfrm>
            <a:off x="10575000" y="3619080"/>
            <a:ext cx="651600" cy="300600"/>
          </a:xfrm>
          <a:prstGeom prst="rect">
            <a:avLst/>
          </a:prstGeom>
          <a:noFill/>
          <a:ln w="57240">
            <a:solidFill>
              <a:srgbClr val="ff0000"/>
            </a:solidFill>
          </a:ln>
        </p:spPr>
        <p:style>
          <a:lnRef idx="2">
            <a:schemeClr val="accent1">
              <a:shade val="50000"/>
            </a:schemeClr>
          </a:lnRef>
          <a:fillRef idx="1">
            <a:schemeClr val="accent1"/>
          </a:fillRef>
          <a:effectRef idx="0">
            <a:schemeClr val="accent1"/>
          </a:effectRef>
          <a:fontRef idx="minor"/>
        </p:style>
      </p:sp>
      <p:sp>
        <p:nvSpPr>
          <p:cNvPr id="170" name="CustomShape 11"/>
          <p:cNvSpPr/>
          <p:nvPr/>
        </p:nvSpPr>
        <p:spPr>
          <a:xfrm>
            <a:off x="1631880" y="4419720"/>
            <a:ext cx="360" cy="1122120"/>
          </a:xfrm>
          <a:custGeom>
            <a:avLst/>
            <a:gdLst/>
            <a:ahLst/>
            <a:rect l="l" t="t" r="r" b="b"/>
            <a:pathLst>
              <a:path w="21600" h="21600">
                <a:moveTo>
                  <a:pt x="0" y="0"/>
                </a:moveTo>
                <a:lnTo>
                  <a:pt x="21600" y="21600"/>
                </a:lnTo>
              </a:path>
            </a:pathLst>
          </a:custGeom>
          <a:noFill/>
          <a:ln>
            <a:tailEnd len="med" type="triangle" w="med"/>
          </a:ln>
        </p:spPr>
        <p:style>
          <a:lnRef idx="3">
            <a:schemeClr val="accent2"/>
          </a:lnRef>
          <a:fillRef idx="0">
            <a:schemeClr val="accent2"/>
          </a:fillRef>
          <a:effectRef idx="2">
            <a:schemeClr val="accent2"/>
          </a:effectRef>
          <a:fontRef idx="minor"/>
        </p:style>
      </p:sp>
      <p:sp>
        <p:nvSpPr>
          <p:cNvPr id="171" name="CustomShape 12"/>
          <p:cNvSpPr/>
          <p:nvPr/>
        </p:nvSpPr>
        <p:spPr>
          <a:xfrm>
            <a:off x="1221480" y="5172840"/>
            <a:ext cx="4082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sr-Latn-RS" sz="1800" spc="-1" strike="noStrike">
                <a:solidFill>
                  <a:srgbClr val="000000"/>
                </a:solidFill>
                <a:latin typeface="Agency FB"/>
              </a:rPr>
              <a:t>-1</a:t>
            </a:r>
            <a:endParaRPr b="0" lang="en-US" sz="1800" spc="-1" strike="noStrike">
              <a:latin typeface="Arial"/>
            </a:endParaRPr>
          </a:p>
        </p:txBody>
      </p:sp>
      <p:sp>
        <p:nvSpPr>
          <p:cNvPr id="172" name="CustomShape 13"/>
          <p:cNvSpPr/>
          <p:nvPr/>
        </p:nvSpPr>
        <p:spPr>
          <a:xfrm>
            <a:off x="8822160" y="3619080"/>
            <a:ext cx="651600" cy="300600"/>
          </a:xfrm>
          <a:prstGeom prst="rect">
            <a:avLst/>
          </a:prstGeom>
          <a:noFill/>
          <a:ln w="57240">
            <a:solidFill>
              <a:srgbClr val="ff0000"/>
            </a:solid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87" dur="indefinite" restart="never" nodeType="tmRoot">
          <p:childTnLst>
            <p:seq>
              <p:cTn id="88" dur="indefinite" nodeType="mainSeq">
                <p:childTnLst>
                  <p:par>
                    <p:cTn id="89" fill="hold">
                      <p:stCondLst>
                        <p:cond delay="indefinite"/>
                      </p:stCondLst>
                      <p:childTnLst>
                        <p:par>
                          <p:cTn id="90" fill="hold">
                            <p:stCondLst>
                              <p:cond delay="0"/>
                            </p:stCondLst>
                            <p:childTnLst>
                              <p:par>
                                <p:cTn id="91" nodeType="clickEffect" fill="hold" presetClass="entr" presetID="42">
                                  <p:stCondLst>
                                    <p:cond delay="0"/>
                                  </p:stCondLst>
                                  <p:childTnLst>
                                    <p:set>
                                      <p:cBhvr>
                                        <p:cTn id="92" dur="1" fill="hold">
                                          <p:stCondLst>
                                            <p:cond delay="0"/>
                                          </p:stCondLst>
                                        </p:cTn>
                                        <p:tgtEl>
                                          <p:spTgt spid="165"/>
                                        </p:tgtEl>
                                        <p:attrNameLst>
                                          <p:attrName>style.visibility</p:attrName>
                                        </p:attrNameLst>
                                      </p:cBhvr>
                                      <p:to>
                                        <p:strVal val="visible"/>
                                      </p:to>
                                    </p:set>
                                    <p:animEffect filter="fade" transition="in">
                                      <p:cBhvr additive="repl">
                                        <p:cTn id="93" dur="1000"/>
                                        <p:tgtEl>
                                          <p:spTgt spid="165"/>
                                        </p:tgtEl>
                                      </p:cBhvr>
                                    </p:animEffect>
                                    <p:anim calcmode="lin" valueType="num">
                                      <p:cBhvr additive="repl">
                                        <p:cTn id="94" dur="1000" fill="hold"/>
                                        <p:tgtEl>
                                          <p:spTgt spid="165"/>
                                        </p:tgtEl>
                                        <p:attrNameLst>
                                          <p:attrName>ppt_x</p:attrName>
                                        </p:attrNameLst>
                                      </p:cBhvr>
                                      <p:tavLst>
                                        <p:tav tm="0">
                                          <p:val>
                                            <p:strVal val="#ppt_x"/>
                                          </p:val>
                                        </p:tav>
                                        <p:tav tm="100000">
                                          <p:val>
                                            <p:strVal val="#ppt_x"/>
                                          </p:val>
                                        </p:tav>
                                      </p:tavLst>
                                    </p:anim>
                                    <p:anim calcmode="lin" valueType="num">
                                      <p:cBhvr additive="repl">
                                        <p:cTn id="95" dur="1000" fill="hold"/>
                                        <p:tgtEl>
                                          <p:spTgt spid="165"/>
                                        </p:tgtEl>
                                        <p:attrNameLst>
                                          <p:attrName>ppt_y</p:attrName>
                                        </p:attrNameLst>
                                      </p:cBhvr>
                                      <p:tavLst>
                                        <p:tav tm="0">
                                          <p:val>
                                            <p:strVal val="#ppt_y+.1"/>
                                          </p:val>
                                        </p:tav>
                                        <p:tav tm="100000">
                                          <p:val>
                                            <p:strVal val="#ppt_y"/>
                                          </p:val>
                                        </p:tav>
                                      </p:tavLst>
                                    </p:anim>
                                  </p:childTnLst>
                                </p:cTn>
                              </p:par>
                              <p:par>
                                <p:cTn id="96" nodeType="withEffect" fill="hold" presetClass="entr" presetID="42">
                                  <p:stCondLst>
                                    <p:cond delay="0"/>
                                  </p:stCondLst>
                                  <p:childTnLst>
                                    <p:set>
                                      <p:cBhvr>
                                        <p:cTn id="97" dur="1" fill="hold">
                                          <p:stCondLst>
                                            <p:cond delay="0"/>
                                          </p:stCondLst>
                                        </p:cTn>
                                        <p:tgtEl>
                                          <p:spTgt spid="166"/>
                                        </p:tgtEl>
                                        <p:attrNameLst>
                                          <p:attrName>style.visibility</p:attrName>
                                        </p:attrNameLst>
                                      </p:cBhvr>
                                      <p:to>
                                        <p:strVal val="visible"/>
                                      </p:to>
                                    </p:set>
                                    <p:animEffect filter="fade" transition="in">
                                      <p:cBhvr additive="repl">
                                        <p:cTn id="98" dur="1000"/>
                                        <p:tgtEl>
                                          <p:spTgt spid="166"/>
                                        </p:tgtEl>
                                      </p:cBhvr>
                                    </p:animEffect>
                                    <p:anim calcmode="lin" valueType="num">
                                      <p:cBhvr additive="repl">
                                        <p:cTn id="99" dur="1000" fill="hold"/>
                                        <p:tgtEl>
                                          <p:spTgt spid="166"/>
                                        </p:tgtEl>
                                        <p:attrNameLst>
                                          <p:attrName>ppt_x</p:attrName>
                                        </p:attrNameLst>
                                      </p:cBhvr>
                                      <p:tavLst>
                                        <p:tav tm="0">
                                          <p:val>
                                            <p:strVal val="#ppt_x"/>
                                          </p:val>
                                        </p:tav>
                                        <p:tav tm="100000">
                                          <p:val>
                                            <p:strVal val="#ppt_x"/>
                                          </p:val>
                                        </p:tav>
                                      </p:tavLst>
                                    </p:anim>
                                    <p:anim calcmode="lin" valueType="num">
                                      <p:cBhvr additive="repl">
                                        <p:cTn id="100" dur="1000" fill="hold"/>
                                        <p:tgtEl>
                                          <p:spTgt spid="166"/>
                                        </p:tgtEl>
                                        <p:attrNameLst>
                                          <p:attrName>ppt_y</p:attrName>
                                        </p:attrNameLst>
                                      </p:cBhvr>
                                      <p:tavLst>
                                        <p:tav tm="0">
                                          <p:val>
                                            <p:strVal val="#ppt_y+.1"/>
                                          </p:val>
                                        </p:tav>
                                        <p:tav tm="100000">
                                          <p:val>
                                            <p:strVal val="#ppt_y"/>
                                          </p:val>
                                        </p:tav>
                                      </p:tavLst>
                                    </p:anim>
                                  </p:childTnLst>
                                </p:cTn>
                              </p:par>
                              <p:par>
                                <p:cTn id="101" nodeType="withEffect" fill="hold" presetClass="entr" presetID="42">
                                  <p:stCondLst>
                                    <p:cond delay="0"/>
                                  </p:stCondLst>
                                  <p:childTnLst>
                                    <p:set>
                                      <p:cBhvr>
                                        <p:cTn id="102" dur="1" fill="hold">
                                          <p:stCondLst>
                                            <p:cond delay="0"/>
                                          </p:stCondLst>
                                        </p:cTn>
                                        <p:tgtEl>
                                          <p:spTgt spid="171"/>
                                        </p:tgtEl>
                                        <p:attrNameLst>
                                          <p:attrName>style.visibility</p:attrName>
                                        </p:attrNameLst>
                                      </p:cBhvr>
                                      <p:to>
                                        <p:strVal val="visible"/>
                                      </p:to>
                                    </p:set>
                                    <p:animEffect filter="fade" transition="in">
                                      <p:cBhvr additive="repl">
                                        <p:cTn id="103" dur="1000"/>
                                        <p:tgtEl>
                                          <p:spTgt spid="171"/>
                                        </p:tgtEl>
                                      </p:cBhvr>
                                    </p:animEffect>
                                    <p:anim calcmode="lin" valueType="num">
                                      <p:cBhvr additive="repl">
                                        <p:cTn id="104" dur="1000" fill="hold"/>
                                        <p:tgtEl>
                                          <p:spTgt spid="171"/>
                                        </p:tgtEl>
                                        <p:attrNameLst>
                                          <p:attrName>ppt_x</p:attrName>
                                        </p:attrNameLst>
                                      </p:cBhvr>
                                      <p:tavLst>
                                        <p:tav tm="0">
                                          <p:val>
                                            <p:strVal val="#ppt_x"/>
                                          </p:val>
                                        </p:tav>
                                        <p:tav tm="100000">
                                          <p:val>
                                            <p:strVal val="#ppt_x"/>
                                          </p:val>
                                        </p:tav>
                                      </p:tavLst>
                                    </p:anim>
                                    <p:anim calcmode="lin" valueType="num">
                                      <p:cBhvr additive="repl">
                                        <p:cTn id="105" dur="1000" fill="hold"/>
                                        <p:tgtEl>
                                          <p:spTgt spid="171"/>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nodeType="clickEffect" fill="hold" presetClass="entr" presetID="2" presetSubtype="4">
                                  <p:stCondLst>
                                    <p:cond delay="0"/>
                                  </p:stCondLst>
                                  <p:childTnLst>
                                    <p:set>
                                      <p:cBhvr>
                                        <p:cTn id="109" dur="1" fill="hold">
                                          <p:stCondLst>
                                            <p:cond delay="0"/>
                                          </p:stCondLst>
                                        </p:cTn>
                                        <p:tgtEl>
                                          <p:spTgt spid="167"/>
                                        </p:tgtEl>
                                        <p:attrNameLst>
                                          <p:attrName>style.visibility</p:attrName>
                                        </p:attrNameLst>
                                      </p:cBhvr>
                                      <p:to>
                                        <p:strVal val="visible"/>
                                      </p:to>
                                    </p:set>
                                    <p:anim calcmode="lin" valueType="num">
                                      <p:cBhvr additive="repl">
                                        <p:cTn id="110" dur="500" fill="hold"/>
                                        <p:tgtEl>
                                          <p:spTgt spid="167"/>
                                        </p:tgtEl>
                                        <p:attrNameLst>
                                          <p:attrName>ppt_x</p:attrName>
                                        </p:attrNameLst>
                                      </p:cBhvr>
                                      <p:tavLst>
                                        <p:tav tm="0">
                                          <p:val>
                                            <p:strVal val="#ppt_x"/>
                                          </p:val>
                                        </p:tav>
                                        <p:tav tm="100000">
                                          <p:val>
                                            <p:strVal val="#ppt_x"/>
                                          </p:val>
                                        </p:tav>
                                      </p:tavLst>
                                    </p:anim>
                                    <p:anim calcmode="lin" valueType="num">
                                      <p:cBhvr additive="repl">
                                        <p:cTn id="111" dur="500" fill="hold"/>
                                        <p:tgtEl>
                                          <p:spTgt spid="167"/>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nodeType="clickEffect" fill="hold" presetClass="entr" presetID="2" presetSubtype="4">
                                  <p:stCondLst>
                                    <p:cond delay="0"/>
                                  </p:stCondLst>
                                  <p:childTnLst>
                                    <p:set>
                                      <p:cBhvr>
                                        <p:cTn id="115" dur="1" fill="hold">
                                          <p:stCondLst>
                                            <p:cond delay="0"/>
                                          </p:stCondLst>
                                        </p:cTn>
                                        <p:tgtEl>
                                          <p:spTgt spid="168"/>
                                        </p:tgtEl>
                                        <p:attrNameLst>
                                          <p:attrName>style.visibility</p:attrName>
                                        </p:attrNameLst>
                                      </p:cBhvr>
                                      <p:to>
                                        <p:strVal val="visible"/>
                                      </p:to>
                                    </p:set>
                                    <p:anim calcmode="lin" valueType="num">
                                      <p:cBhvr additive="repl">
                                        <p:cTn id="116" dur="500" fill="hold"/>
                                        <p:tgtEl>
                                          <p:spTgt spid="168"/>
                                        </p:tgtEl>
                                        <p:attrNameLst>
                                          <p:attrName>ppt_x</p:attrName>
                                        </p:attrNameLst>
                                      </p:cBhvr>
                                      <p:tavLst>
                                        <p:tav tm="0">
                                          <p:val>
                                            <p:strVal val="#ppt_x"/>
                                          </p:val>
                                        </p:tav>
                                        <p:tav tm="100000">
                                          <p:val>
                                            <p:strVal val="#ppt_x"/>
                                          </p:val>
                                        </p:tav>
                                      </p:tavLst>
                                    </p:anim>
                                    <p:anim calcmode="lin" valueType="num">
                                      <p:cBhvr additive="repl">
                                        <p:cTn id="117" dur="500" fill="hold"/>
                                        <p:tgtEl>
                                          <p:spTgt spid="168"/>
                                        </p:tgtEl>
                                        <p:attrNameLst>
                                          <p:attrName>ppt_y</p:attrName>
                                        </p:attrNameLst>
                                      </p:cBhvr>
                                      <p:tavLst>
                                        <p:tav tm="0">
                                          <p:val>
                                            <p:strVal val="1+#ppt_h/2"/>
                                          </p:val>
                                        </p:tav>
                                        <p:tav tm="100000">
                                          <p:val>
                                            <p:strVal val="#ppt_y"/>
                                          </p:val>
                                        </p:tav>
                                      </p:tavLst>
                                    </p:anim>
                                  </p:childTnLst>
                                </p:cTn>
                              </p:par>
                              <p:par>
                                <p:cTn id="118" nodeType="withEffect" fill="hold" presetClass="entr" presetID="2" presetSubtype="4">
                                  <p:stCondLst>
                                    <p:cond delay="0"/>
                                  </p:stCondLst>
                                  <p:childTnLst>
                                    <p:set>
                                      <p:cBhvr>
                                        <p:cTn id="119" dur="1" fill="hold">
                                          <p:stCondLst>
                                            <p:cond delay="0"/>
                                          </p:stCondLst>
                                        </p:cTn>
                                        <p:tgtEl>
                                          <p:spTgt spid="169"/>
                                        </p:tgtEl>
                                        <p:attrNameLst>
                                          <p:attrName>style.visibility</p:attrName>
                                        </p:attrNameLst>
                                      </p:cBhvr>
                                      <p:to>
                                        <p:strVal val="visible"/>
                                      </p:to>
                                    </p:set>
                                    <p:anim calcmode="lin" valueType="num">
                                      <p:cBhvr additive="repl">
                                        <p:cTn id="120" dur="500" fill="hold"/>
                                        <p:tgtEl>
                                          <p:spTgt spid="169"/>
                                        </p:tgtEl>
                                        <p:attrNameLst>
                                          <p:attrName>ppt_x</p:attrName>
                                        </p:attrNameLst>
                                      </p:cBhvr>
                                      <p:tavLst>
                                        <p:tav tm="0">
                                          <p:val>
                                            <p:strVal val="#ppt_x"/>
                                          </p:val>
                                        </p:tav>
                                        <p:tav tm="100000">
                                          <p:val>
                                            <p:strVal val="#ppt_x"/>
                                          </p:val>
                                        </p:tav>
                                      </p:tavLst>
                                    </p:anim>
                                    <p:anim calcmode="lin" valueType="num">
                                      <p:cBhvr additive="repl">
                                        <p:cTn id="121" dur="500" fill="hold"/>
                                        <p:tgtEl>
                                          <p:spTgt spid="169"/>
                                        </p:tgtEl>
                                        <p:attrNameLst>
                                          <p:attrName>ppt_y</p:attrName>
                                        </p:attrNameLst>
                                      </p:cBhvr>
                                      <p:tavLst>
                                        <p:tav tm="0">
                                          <p:val>
                                            <p:strVal val="1+#ppt_h/2"/>
                                          </p:val>
                                        </p:tav>
                                        <p:tav tm="100000">
                                          <p:val>
                                            <p:strVal val="#ppt_y"/>
                                          </p:val>
                                        </p:tav>
                                      </p:tavLst>
                                    </p:anim>
                                  </p:childTnLst>
                                </p:cTn>
                              </p:par>
                              <p:par>
                                <p:cTn id="122" nodeType="withEffect" fill="hold" presetClass="entr" presetID="2" presetSubtype="4">
                                  <p:stCondLst>
                                    <p:cond delay="0"/>
                                  </p:stCondLst>
                                  <p:childTnLst>
                                    <p:set>
                                      <p:cBhvr>
                                        <p:cTn id="123" dur="1" fill="hold">
                                          <p:stCondLst>
                                            <p:cond delay="0"/>
                                          </p:stCondLst>
                                        </p:cTn>
                                        <p:tgtEl>
                                          <p:spTgt spid="172"/>
                                        </p:tgtEl>
                                        <p:attrNameLst>
                                          <p:attrName>style.visibility</p:attrName>
                                        </p:attrNameLst>
                                      </p:cBhvr>
                                      <p:to>
                                        <p:strVal val="visible"/>
                                      </p:to>
                                    </p:set>
                                    <p:anim calcmode="lin" valueType="num">
                                      <p:cBhvr additive="repl">
                                        <p:cTn id="124" dur="500" fill="hold"/>
                                        <p:tgtEl>
                                          <p:spTgt spid="172"/>
                                        </p:tgtEl>
                                        <p:attrNameLst>
                                          <p:attrName>ppt_x</p:attrName>
                                        </p:attrNameLst>
                                      </p:cBhvr>
                                      <p:tavLst>
                                        <p:tav tm="0">
                                          <p:val>
                                            <p:strVal val="#ppt_x"/>
                                          </p:val>
                                        </p:tav>
                                        <p:tav tm="100000">
                                          <p:val>
                                            <p:strVal val="#ppt_x"/>
                                          </p:val>
                                        </p:tav>
                                      </p:tavLst>
                                    </p:anim>
                                    <p:anim calcmode="lin" valueType="num">
                                      <p:cBhvr additive="repl">
                                        <p:cTn id="125" dur="500" fill="hold"/>
                                        <p:tgtEl>
                                          <p:spTgt spid="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Environment</a:t>
            </a:r>
            <a:endParaRPr b="0" lang="en-US" sz="4400" spc="-1" strike="noStrike">
              <a:solidFill>
                <a:srgbClr val="000000"/>
              </a:solidFill>
              <a:latin typeface="Calibri"/>
            </a:endParaRPr>
          </a:p>
        </p:txBody>
      </p:sp>
      <p:graphicFrame>
        <p:nvGraphicFramePr>
          <p:cNvPr id="174" name="Table 2"/>
          <p:cNvGraphicFramePr/>
          <p:nvPr/>
        </p:nvGraphicFramePr>
        <p:xfrm>
          <a:off x="838080" y="1825560"/>
          <a:ext cx="5088240" cy="4473360"/>
        </p:xfrm>
        <a:graphic>
          <a:graphicData uri="http://schemas.openxmlformats.org/drawingml/2006/table">
            <a:tbl>
              <a:tblPr/>
              <a:tblGrid>
                <a:gridCol w="1695960"/>
                <a:gridCol w="1695960"/>
                <a:gridCol w="1696320"/>
              </a:tblGrid>
              <a:tr h="1491120">
                <a:tc>
                  <a:txBody>
                    <a:bodyPr>
                      <a:noAutofit/>
                    </a:bodyPr>
                    <a:p>
                      <a:pPr>
                        <a:lnSpc>
                          <a:spcPct val="100000"/>
                        </a:lnSpc>
                      </a:pPr>
                      <a:r>
                        <a:rPr b="0" lang="en-US"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491120">
                <a:tc>
                  <a:txBody>
                    <a:bodyPr>
                      <a:noAutofit/>
                    </a:bodyPr>
                    <a:p>
                      <a:pPr>
                        <a:lnSpc>
                          <a:spcPct val="100000"/>
                        </a:lnSpc>
                      </a:pPr>
                      <a:r>
                        <a:rPr b="0" lang="en-US" sz="1800" spc="-1" strike="noStrike">
                          <a:solidFill>
                            <a:srgbClr val="000000"/>
                          </a:solidFill>
                          <a:latin typeface="Calibri"/>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491120">
                <a:tc>
                  <a:txBody>
                    <a:bodyPr>
                      <a:noAutofit/>
                    </a:bodyPr>
                    <a:p>
                      <a:pPr>
                        <a:lnSpc>
                          <a:spcPct val="100000"/>
                        </a:lnSpc>
                      </a:pPr>
                      <a:r>
                        <a:rPr b="0" lang="en-US" sz="1800" spc="-1" strike="noStrike">
                          <a:solidFill>
                            <a:srgbClr val="000000"/>
                          </a:solidFill>
                          <a:latin typeface="Calibri"/>
                        </a:rPr>
                        <a:t>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8</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175" name="Table 3"/>
          <p:cNvGraphicFramePr/>
          <p:nvPr/>
        </p:nvGraphicFramePr>
        <p:xfrm>
          <a:off x="6968160" y="1778040"/>
          <a:ext cx="4385520" cy="4470120"/>
        </p:xfrm>
        <a:graphic>
          <a:graphicData uri="http://schemas.openxmlformats.org/drawingml/2006/table">
            <a:tbl>
              <a:tblPr/>
              <a:tblGrid>
                <a:gridCol w="876960"/>
                <a:gridCol w="876960"/>
                <a:gridCol w="876960"/>
                <a:gridCol w="876960"/>
                <a:gridCol w="877680"/>
              </a:tblGrid>
              <a:tr h="44676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Gore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Dole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Levo</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Desno</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46760">
                <a:tc>
                  <a:txBody>
                    <a:bodyPr>
                      <a:noAutofit/>
                    </a:bodyPr>
                    <a:p>
                      <a:pPr algn="ctr">
                        <a:lnSpc>
                          <a:spcPct val="100000"/>
                        </a:lnSpc>
                      </a:pPr>
                      <a:r>
                        <a:rPr b="0" lang="en-US" sz="1800" spc="-1" strike="noStrike">
                          <a:solidFill>
                            <a:srgbClr val="000000"/>
                          </a:solidFill>
                          <a:latin typeface="Calibri"/>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6</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9280">
                <a:tc>
                  <a:txBody>
                    <a:bodyPr>
                      <a:noAutofit/>
                    </a:bodyPr>
                    <a:p>
                      <a:pPr algn="ctr">
                        <a:lnSpc>
                          <a:spcPct val="100000"/>
                        </a:lnSpc>
                      </a:pPr>
                      <a:r>
                        <a:rPr b="0" lang="en-US" sz="1800" spc="-1" strike="noStrike">
                          <a:solidFill>
                            <a:srgbClr val="000000"/>
                          </a:solidFill>
                          <a:latin typeface="Calibri"/>
                        </a:rPr>
                        <a:t>9</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pic>
        <p:nvPicPr>
          <p:cNvPr id="176" name="Picture 5" descr=""/>
          <p:cNvPicPr/>
          <p:nvPr/>
        </p:nvPicPr>
        <p:blipFill>
          <a:blip r:embed="rId1"/>
          <a:stretch/>
        </p:blipFill>
        <p:spPr>
          <a:xfrm>
            <a:off x="1000440" y="3642840"/>
            <a:ext cx="1335960" cy="771840"/>
          </a:xfrm>
          <a:prstGeom prst="rect">
            <a:avLst/>
          </a:prstGeom>
          <a:ln>
            <a:noFill/>
          </a:ln>
        </p:spPr>
      </p:pic>
      <p:pic>
        <p:nvPicPr>
          <p:cNvPr id="177" name="Picture 6" descr=""/>
          <p:cNvPicPr/>
          <p:nvPr/>
        </p:nvPicPr>
        <p:blipFill>
          <a:blip r:embed="rId2"/>
          <a:stretch/>
        </p:blipFill>
        <p:spPr>
          <a:xfrm>
            <a:off x="2947320" y="3525480"/>
            <a:ext cx="950040" cy="1006200"/>
          </a:xfrm>
          <a:prstGeom prst="rect">
            <a:avLst/>
          </a:prstGeom>
          <a:ln>
            <a:noFill/>
          </a:ln>
        </p:spPr>
      </p:pic>
      <p:pic>
        <p:nvPicPr>
          <p:cNvPr id="178" name="Picture 7" descr=""/>
          <p:cNvPicPr/>
          <p:nvPr/>
        </p:nvPicPr>
        <p:blipFill>
          <a:blip r:embed="rId3"/>
          <a:stretch/>
        </p:blipFill>
        <p:spPr>
          <a:xfrm>
            <a:off x="4722840" y="5044320"/>
            <a:ext cx="799920" cy="995760"/>
          </a:xfrm>
          <a:prstGeom prst="rect">
            <a:avLst/>
          </a:prstGeom>
          <a:ln>
            <a:noFill/>
          </a:ln>
        </p:spPr>
      </p:pic>
      <p:pic>
        <p:nvPicPr>
          <p:cNvPr id="179" name="Picture 8" descr=""/>
          <p:cNvPicPr/>
          <p:nvPr/>
        </p:nvPicPr>
        <p:blipFill>
          <a:blip r:embed="rId4"/>
          <a:stretch/>
        </p:blipFill>
        <p:spPr>
          <a:xfrm>
            <a:off x="1247400" y="2103840"/>
            <a:ext cx="842040" cy="842040"/>
          </a:xfrm>
          <a:prstGeom prst="rect">
            <a:avLst/>
          </a:prstGeom>
          <a:ln>
            <a:noFill/>
          </a:ln>
        </p:spPr>
      </p:pic>
      <p:sp>
        <p:nvSpPr>
          <p:cNvPr id="180" name="CustomShape 4"/>
          <p:cNvSpPr/>
          <p:nvPr/>
        </p:nvSpPr>
        <p:spPr>
          <a:xfrm>
            <a:off x="2336760" y="4016880"/>
            <a:ext cx="998640" cy="360"/>
          </a:xfrm>
          <a:custGeom>
            <a:avLst/>
            <a:gdLst/>
            <a:ahLst/>
            <a:rect l="l" t="t" r="r" b="b"/>
            <a:pathLst>
              <a:path w="21600" h="21600">
                <a:moveTo>
                  <a:pt x="0" y="0"/>
                </a:moveTo>
                <a:lnTo>
                  <a:pt x="21600" y="21600"/>
                </a:lnTo>
              </a:path>
            </a:pathLst>
          </a:custGeom>
          <a:noFill/>
          <a:ln>
            <a:tailEnd len="med" type="triangle" w="med"/>
          </a:ln>
        </p:spPr>
        <p:style>
          <a:lnRef idx="3">
            <a:schemeClr val="accent2"/>
          </a:lnRef>
          <a:fillRef idx="0">
            <a:schemeClr val="accent2"/>
          </a:fillRef>
          <a:effectRef idx="2">
            <a:schemeClr val="accent2"/>
          </a:effectRef>
          <a:fontRef idx="minor"/>
        </p:style>
      </p:sp>
      <p:sp>
        <p:nvSpPr>
          <p:cNvPr id="181" name="CustomShape 5"/>
          <p:cNvSpPr/>
          <p:nvPr/>
        </p:nvSpPr>
        <p:spPr>
          <a:xfrm flipV="1">
            <a:off x="1632600" y="2620080"/>
            <a:ext cx="1080" cy="998640"/>
          </a:xfrm>
          <a:custGeom>
            <a:avLst/>
            <a:gdLst/>
            <a:ahLst/>
            <a:rect l="l" t="t" r="r" b="b"/>
            <a:pathLst>
              <a:path w="21600" h="21600">
                <a:moveTo>
                  <a:pt x="0" y="0"/>
                </a:moveTo>
                <a:lnTo>
                  <a:pt x="21600" y="21600"/>
                </a:lnTo>
              </a:path>
            </a:pathLst>
          </a:custGeom>
          <a:noFill/>
          <a:ln>
            <a:tailEnd len="med" type="triangle" w="med"/>
          </a:ln>
        </p:spPr>
        <p:style>
          <a:lnRef idx="3">
            <a:schemeClr val="accent2"/>
          </a:lnRef>
          <a:fillRef idx="0">
            <a:schemeClr val="accent2"/>
          </a:fillRef>
          <a:effectRef idx="2">
            <a:schemeClr val="accent2"/>
          </a:effectRef>
          <a:fontRef idx="minor"/>
        </p:style>
      </p:sp>
      <p:sp>
        <p:nvSpPr>
          <p:cNvPr id="182" name="CustomShape 6"/>
          <p:cNvSpPr/>
          <p:nvPr/>
        </p:nvSpPr>
        <p:spPr>
          <a:xfrm>
            <a:off x="1228320" y="2970000"/>
            <a:ext cx="4827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Agency FB"/>
              </a:rPr>
              <a:t>+5</a:t>
            </a:r>
            <a:endParaRPr b="0" lang="en-US" sz="1800" spc="-1" strike="noStrike">
              <a:latin typeface="Arial"/>
            </a:endParaRPr>
          </a:p>
        </p:txBody>
      </p:sp>
      <p:sp>
        <p:nvSpPr>
          <p:cNvPr id="183" name="CustomShape 7"/>
          <p:cNvSpPr/>
          <p:nvPr/>
        </p:nvSpPr>
        <p:spPr>
          <a:xfrm>
            <a:off x="2399760" y="3990240"/>
            <a:ext cx="5605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Agency FB"/>
              </a:rPr>
              <a:t>-10</a:t>
            </a:r>
            <a:endParaRPr b="0" lang="en-US" sz="1800" spc="-1" strike="noStrike">
              <a:latin typeface="Arial"/>
            </a:endParaRPr>
          </a:p>
        </p:txBody>
      </p:sp>
      <p:sp>
        <p:nvSpPr>
          <p:cNvPr id="184" name="CustomShape 8"/>
          <p:cNvSpPr/>
          <p:nvPr/>
        </p:nvSpPr>
        <p:spPr>
          <a:xfrm>
            <a:off x="2336760" y="1265040"/>
            <a:ext cx="2793600" cy="1680840"/>
          </a:xfrm>
          <a:prstGeom prst="cloudCallout">
            <a:avLst>
              <a:gd name="adj1" fmla="val -63993"/>
              <a:gd name="adj2" fmla="val 85301"/>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sr-Latn-RS" sz="1200" spc="-1" strike="noStrike">
                <a:solidFill>
                  <a:srgbClr val="ffffff"/>
                </a:solidFill>
                <a:latin typeface="Calibri"/>
              </a:rPr>
              <a:t>Agent bira random akciju jer nijedna nije MAX.</a:t>
            </a:r>
            <a:endParaRPr b="0" lang="en-US" sz="1200" spc="-1" strike="noStrike">
              <a:latin typeface="Arial"/>
            </a:endParaRPr>
          </a:p>
          <a:p>
            <a:pPr algn="ctr">
              <a:lnSpc>
                <a:spcPct val="100000"/>
              </a:lnSpc>
            </a:pPr>
            <a:endParaRPr b="0" lang="en-US" sz="1200" spc="-1" strike="noStrike">
              <a:latin typeface="Arial"/>
            </a:endParaRPr>
          </a:p>
          <a:p>
            <a:pPr algn="ctr">
              <a:lnSpc>
                <a:spcPct val="100000"/>
              </a:lnSpc>
            </a:pPr>
            <a:r>
              <a:rPr b="0" lang="sr-Latn-RS" sz="1200" spc="-1" strike="noStrike">
                <a:solidFill>
                  <a:srgbClr val="ffffff"/>
                </a:solidFill>
                <a:latin typeface="Calibri"/>
              </a:rPr>
              <a:t>Odabrao je da ode desno.</a:t>
            </a:r>
            <a:endParaRPr b="0" lang="en-US" sz="1200" spc="-1" strike="noStrike">
              <a:latin typeface="Arial"/>
            </a:endParaRPr>
          </a:p>
        </p:txBody>
      </p:sp>
      <p:sp>
        <p:nvSpPr>
          <p:cNvPr id="185" name="CustomShape 9"/>
          <p:cNvSpPr/>
          <p:nvPr/>
        </p:nvSpPr>
        <p:spPr>
          <a:xfrm>
            <a:off x="10617120" y="3619080"/>
            <a:ext cx="609120" cy="28368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sr-Latn-RS" sz="1800" spc="-1" strike="noStrike">
                <a:solidFill>
                  <a:srgbClr val="ffffff"/>
                </a:solidFill>
                <a:latin typeface="Calibri"/>
              </a:rPr>
              <a:t>-10</a:t>
            </a:r>
            <a:endParaRPr b="0" lang="en-US" sz="1800" spc="-1" strike="noStrike">
              <a:latin typeface="Arial"/>
            </a:endParaRPr>
          </a:p>
        </p:txBody>
      </p:sp>
      <p:sp>
        <p:nvSpPr>
          <p:cNvPr id="186" name="CustomShape 10"/>
          <p:cNvSpPr/>
          <p:nvPr/>
        </p:nvSpPr>
        <p:spPr>
          <a:xfrm>
            <a:off x="743400" y="6273360"/>
            <a:ext cx="1116936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sr-Latn-RS" sz="1600" spc="-1" strike="noStrike">
                <a:solidFill>
                  <a:srgbClr val="ff0000"/>
                </a:solidFill>
                <a:latin typeface="Calibri"/>
              </a:rPr>
              <a:t>U zavisnosti od pravila igre, ona sada može biti završena PORAZOM, ili se igra može nastaviti uz kaznu. Da bi bilo jednostavnije, neka se igra sada završi, jer smo naleteli na zmaja koga ne možemo pobediti.</a:t>
            </a:r>
            <a:endParaRPr b="0" lang="en-US" sz="1600" spc="-1" strike="noStrike">
              <a:latin typeface="Arial"/>
            </a:endParaRPr>
          </a:p>
        </p:txBody>
      </p:sp>
      <p:sp>
        <p:nvSpPr>
          <p:cNvPr id="187" name="CustomShape 11"/>
          <p:cNvSpPr/>
          <p:nvPr/>
        </p:nvSpPr>
        <p:spPr>
          <a:xfrm>
            <a:off x="1631880" y="4419720"/>
            <a:ext cx="360" cy="1122120"/>
          </a:xfrm>
          <a:custGeom>
            <a:avLst/>
            <a:gdLst/>
            <a:ahLst/>
            <a:rect l="l" t="t" r="r" b="b"/>
            <a:pathLst>
              <a:path w="21600" h="21600">
                <a:moveTo>
                  <a:pt x="0" y="0"/>
                </a:moveTo>
                <a:lnTo>
                  <a:pt x="21600" y="21600"/>
                </a:lnTo>
              </a:path>
            </a:pathLst>
          </a:custGeom>
          <a:noFill/>
          <a:ln>
            <a:tailEnd len="med" type="triangle" w="med"/>
          </a:ln>
        </p:spPr>
        <p:style>
          <a:lnRef idx="3">
            <a:schemeClr val="accent2"/>
          </a:lnRef>
          <a:fillRef idx="0">
            <a:schemeClr val="accent2"/>
          </a:fillRef>
          <a:effectRef idx="2">
            <a:schemeClr val="accent2"/>
          </a:effectRef>
          <a:fontRef idx="minor"/>
        </p:style>
      </p:sp>
      <p:sp>
        <p:nvSpPr>
          <p:cNvPr id="188" name="CustomShape 12"/>
          <p:cNvSpPr/>
          <p:nvPr/>
        </p:nvSpPr>
        <p:spPr>
          <a:xfrm>
            <a:off x="1221480" y="5172840"/>
            <a:ext cx="4082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sr-Latn-RS" sz="1800" spc="-1" strike="noStrike">
                <a:solidFill>
                  <a:srgbClr val="000000"/>
                </a:solidFill>
                <a:latin typeface="Agency FB"/>
              </a:rPr>
              <a:t>-1</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26" dur="indefinite" restart="never" nodeType="tmRoot">
          <p:childTnLst>
            <p:seq>
              <p:cTn id="127" dur="indefinite" nodeType="mainSeq">
                <p:childTnLst>
                  <p:par>
                    <p:cTn id="128" fill="hold">
                      <p:stCondLst>
                        <p:cond delay="indefinite"/>
                      </p:stCondLst>
                      <p:childTnLst>
                        <p:par>
                          <p:cTn id="129" fill="hold">
                            <p:stCondLst>
                              <p:cond delay="0"/>
                            </p:stCondLst>
                            <p:childTnLst>
                              <p:par>
                                <p:cTn id="130" nodeType="clickEffect" fill="hold" presetClass="entr" presetID="2" presetSubtype="4">
                                  <p:stCondLst>
                                    <p:cond delay="0"/>
                                  </p:stCondLst>
                                  <p:childTnLst>
                                    <p:set>
                                      <p:cBhvr>
                                        <p:cTn id="131" dur="1" fill="hold">
                                          <p:stCondLst>
                                            <p:cond delay="0"/>
                                          </p:stCondLst>
                                        </p:cTn>
                                        <p:tgtEl>
                                          <p:spTgt spid="184"/>
                                        </p:tgtEl>
                                        <p:attrNameLst>
                                          <p:attrName>style.visibility</p:attrName>
                                        </p:attrNameLst>
                                      </p:cBhvr>
                                      <p:to>
                                        <p:strVal val="visible"/>
                                      </p:to>
                                    </p:set>
                                    <p:anim calcmode="lin" valueType="num">
                                      <p:cBhvr additive="repl">
                                        <p:cTn id="132" dur="500" fill="hold"/>
                                        <p:tgtEl>
                                          <p:spTgt spid="184"/>
                                        </p:tgtEl>
                                        <p:attrNameLst>
                                          <p:attrName>ppt_x</p:attrName>
                                        </p:attrNameLst>
                                      </p:cBhvr>
                                      <p:tavLst>
                                        <p:tav tm="0">
                                          <p:val>
                                            <p:strVal val="#ppt_x"/>
                                          </p:val>
                                        </p:tav>
                                        <p:tav tm="100000">
                                          <p:val>
                                            <p:strVal val="#ppt_x"/>
                                          </p:val>
                                        </p:tav>
                                      </p:tavLst>
                                    </p:anim>
                                    <p:anim calcmode="lin" valueType="num">
                                      <p:cBhvr additive="repl">
                                        <p:cTn id="133" dur="500" fill="hold"/>
                                        <p:tgtEl>
                                          <p:spTgt spid="184"/>
                                        </p:tgtEl>
                                        <p:attrNameLst>
                                          <p:attrName>ppt_y</p:attrName>
                                        </p:attrNameLst>
                                      </p:cBhvr>
                                      <p:tavLst>
                                        <p:tav tm="0">
                                          <p:val>
                                            <p:strVal val="1+#ppt_h/2"/>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nodeType="clickEffect" fill="hold" presetClass="exit" presetID="42">
                                  <p:stCondLst>
                                    <p:cond delay="0"/>
                                  </p:stCondLst>
                                  <p:childTnLst>
                                    <p:animEffect filter="fade" transition="out">
                                      <p:cBhvr additive="repl">
                                        <p:cTn id="137" dur="1000"/>
                                        <p:tgtEl>
                                          <p:spTgt spid="182"/>
                                        </p:tgtEl>
                                      </p:cBhvr>
                                    </p:animEffect>
                                    <p:anim calcmode="lin" valueType="num">
                                      <p:cBhvr additive="repl">
                                        <p:cTn id="138" dur="1000"/>
                                        <p:tgtEl>
                                          <p:spTgt spid="182"/>
                                        </p:tgtEl>
                                        <p:attrNameLst>
                                          <p:attrName>ppt_x</p:attrName>
                                        </p:attrNameLst>
                                      </p:cBhvr>
                                      <p:tavLst>
                                        <p:tav tm="0">
                                          <p:val>
                                            <p:strVal val="#ppt_x"/>
                                          </p:val>
                                        </p:tav>
                                        <p:tav tm="100000">
                                          <p:val>
                                            <p:strVal val="#ppt_x"/>
                                          </p:val>
                                        </p:tav>
                                      </p:tavLst>
                                    </p:anim>
                                    <p:anim calcmode="lin" valueType="num">
                                      <p:cBhvr additive="repl">
                                        <p:cTn id="139" dur="1000"/>
                                        <p:tgtEl>
                                          <p:spTgt spid="182"/>
                                        </p:tgtEl>
                                        <p:attrNameLst>
                                          <p:attrName>ppt_y</p:attrName>
                                        </p:attrNameLst>
                                      </p:cBhvr>
                                      <p:tavLst>
                                        <p:tav tm="0">
                                          <p:val>
                                            <p:strVal val="#ppt_y"/>
                                          </p:val>
                                        </p:tav>
                                        <p:tav tm="100000">
                                          <p:val>
                                            <p:strVal val="#ppt_y+.1"/>
                                          </p:val>
                                        </p:tav>
                                      </p:tavLst>
                                    </p:anim>
                                    <p:set>
                                      <p:cBhvr>
                                        <p:cTn id="140" dur="1" fill="hold">
                                          <p:stCondLst>
                                            <p:cond delay="999"/>
                                          </p:stCondLst>
                                        </p:cTn>
                                        <p:tgtEl>
                                          <p:spTgt spid="182"/>
                                        </p:tgtEl>
                                        <p:attrNameLst>
                                          <p:attrName>style.visibility</p:attrName>
                                        </p:attrNameLst>
                                      </p:cBhvr>
                                      <p:to>
                                        <p:strVal val="hidden"/>
                                      </p:to>
                                    </p:set>
                                  </p:childTnLst>
                                </p:cTn>
                              </p:par>
                              <p:par>
                                <p:cTn id="141" nodeType="withEffect" fill="hold" presetClass="exit" presetID="42">
                                  <p:stCondLst>
                                    <p:cond delay="0"/>
                                  </p:stCondLst>
                                  <p:childTnLst>
                                    <p:animEffect filter="fade" transition="out">
                                      <p:cBhvr additive="repl">
                                        <p:cTn id="142" dur="1000"/>
                                        <p:tgtEl>
                                          <p:spTgt spid="181"/>
                                        </p:tgtEl>
                                      </p:cBhvr>
                                    </p:animEffect>
                                    <p:anim calcmode="lin" valueType="num">
                                      <p:cBhvr additive="repl">
                                        <p:cTn id="143" dur="1000"/>
                                        <p:tgtEl>
                                          <p:spTgt spid="181"/>
                                        </p:tgtEl>
                                        <p:attrNameLst>
                                          <p:attrName>ppt_x</p:attrName>
                                        </p:attrNameLst>
                                      </p:cBhvr>
                                      <p:tavLst>
                                        <p:tav tm="0">
                                          <p:val>
                                            <p:strVal val="#ppt_x"/>
                                          </p:val>
                                        </p:tav>
                                        <p:tav tm="100000">
                                          <p:val>
                                            <p:strVal val="#ppt_x"/>
                                          </p:val>
                                        </p:tav>
                                      </p:tavLst>
                                    </p:anim>
                                    <p:anim calcmode="lin" valueType="num">
                                      <p:cBhvr additive="repl">
                                        <p:cTn id="144" dur="1000"/>
                                        <p:tgtEl>
                                          <p:spTgt spid="181"/>
                                        </p:tgtEl>
                                        <p:attrNameLst>
                                          <p:attrName>ppt_y</p:attrName>
                                        </p:attrNameLst>
                                      </p:cBhvr>
                                      <p:tavLst>
                                        <p:tav tm="0">
                                          <p:val>
                                            <p:strVal val="#ppt_y"/>
                                          </p:val>
                                        </p:tav>
                                        <p:tav tm="100000">
                                          <p:val>
                                            <p:strVal val="#ppt_y+.1"/>
                                          </p:val>
                                        </p:tav>
                                      </p:tavLst>
                                    </p:anim>
                                    <p:set>
                                      <p:cBhvr>
                                        <p:cTn id="145" dur="1" fill="hold">
                                          <p:stCondLst>
                                            <p:cond delay="999"/>
                                          </p:stCondLst>
                                        </p:cTn>
                                        <p:tgtEl>
                                          <p:spTgt spid="181"/>
                                        </p:tgtEl>
                                        <p:attrNameLst>
                                          <p:attrName>style.visibility</p:attrName>
                                        </p:attrNameLst>
                                      </p:cBhvr>
                                      <p:to>
                                        <p:strVal val="hidden"/>
                                      </p:to>
                                    </p:set>
                                  </p:childTnLst>
                                </p:cTn>
                              </p:par>
                              <p:par>
                                <p:cTn id="146" nodeType="withEffect" fill="hold" presetClass="exit" presetID="42">
                                  <p:stCondLst>
                                    <p:cond delay="0"/>
                                  </p:stCondLst>
                                  <p:childTnLst>
                                    <p:animEffect filter="fade" transition="out">
                                      <p:cBhvr additive="repl">
                                        <p:cTn id="147" dur="1000"/>
                                        <p:tgtEl>
                                          <p:spTgt spid="188"/>
                                        </p:tgtEl>
                                      </p:cBhvr>
                                    </p:animEffect>
                                    <p:anim calcmode="lin" valueType="num">
                                      <p:cBhvr additive="repl">
                                        <p:cTn id="148" dur="1000"/>
                                        <p:tgtEl>
                                          <p:spTgt spid="188"/>
                                        </p:tgtEl>
                                        <p:attrNameLst>
                                          <p:attrName>ppt_x</p:attrName>
                                        </p:attrNameLst>
                                      </p:cBhvr>
                                      <p:tavLst>
                                        <p:tav tm="0">
                                          <p:val>
                                            <p:strVal val="#ppt_x"/>
                                          </p:val>
                                        </p:tav>
                                        <p:tav tm="100000">
                                          <p:val>
                                            <p:strVal val="#ppt_x"/>
                                          </p:val>
                                        </p:tav>
                                      </p:tavLst>
                                    </p:anim>
                                    <p:anim calcmode="lin" valueType="num">
                                      <p:cBhvr additive="repl">
                                        <p:cTn id="149" dur="1000"/>
                                        <p:tgtEl>
                                          <p:spTgt spid="188"/>
                                        </p:tgtEl>
                                        <p:attrNameLst>
                                          <p:attrName>ppt_y</p:attrName>
                                        </p:attrNameLst>
                                      </p:cBhvr>
                                      <p:tavLst>
                                        <p:tav tm="0">
                                          <p:val>
                                            <p:strVal val="#ppt_y"/>
                                          </p:val>
                                        </p:tav>
                                        <p:tav tm="100000">
                                          <p:val>
                                            <p:strVal val="#ppt_y+.1"/>
                                          </p:val>
                                        </p:tav>
                                      </p:tavLst>
                                    </p:anim>
                                    <p:set>
                                      <p:cBhvr>
                                        <p:cTn id="150" dur="1" fill="hold">
                                          <p:stCondLst>
                                            <p:cond delay="999"/>
                                          </p:stCondLst>
                                        </p:cTn>
                                        <p:tgtEl>
                                          <p:spTgt spid="188"/>
                                        </p:tgtEl>
                                        <p:attrNameLst>
                                          <p:attrName>style.visibility</p:attrName>
                                        </p:attrNameLst>
                                      </p:cBhvr>
                                      <p:to>
                                        <p:strVal val="hidden"/>
                                      </p:to>
                                    </p:set>
                                  </p:childTnLst>
                                </p:cTn>
                              </p:par>
                              <p:par>
                                <p:cTn id="151" nodeType="withEffect" fill="hold" presetClass="exit" presetID="42">
                                  <p:stCondLst>
                                    <p:cond delay="0"/>
                                  </p:stCondLst>
                                  <p:childTnLst>
                                    <p:animEffect filter="fade" transition="out">
                                      <p:cBhvr additive="repl">
                                        <p:cTn id="152" dur="1000"/>
                                        <p:tgtEl>
                                          <p:spTgt spid="187"/>
                                        </p:tgtEl>
                                      </p:cBhvr>
                                    </p:animEffect>
                                    <p:anim calcmode="lin" valueType="num">
                                      <p:cBhvr additive="repl">
                                        <p:cTn id="153" dur="1000"/>
                                        <p:tgtEl>
                                          <p:spTgt spid="187"/>
                                        </p:tgtEl>
                                        <p:attrNameLst>
                                          <p:attrName>ppt_x</p:attrName>
                                        </p:attrNameLst>
                                      </p:cBhvr>
                                      <p:tavLst>
                                        <p:tav tm="0">
                                          <p:val>
                                            <p:strVal val="#ppt_x"/>
                                          </p:val>
                                        </p:tav>
                                        <p:tav tm="100000">
                                          <p:val>
                                            <p:strVal val="#ppt_x"/>
                                          </p:val>
                                        </p:tav>
                                      </p:tavLst>
                                    </p:anim>
                                    <p:anim calcmode="lin" valueType="num">
                                      <p:cBhvr additive="repl">
                                        <p:cTn id="154" dur="1000"/>
                                        <p:tgtEl>
                                          <p:spTgt spid="187"/>
                                        </p:tgtEl>
                                        <p:attrNameLst>
                                          <p:attrName>ppt_y</p:attrName>
                                        </p:attrNameLst>
                                      </p:cBhvr>
                                      <p:tavLst>
                                        <p:tav tm="0">
                                          <p:val>
                                            <p:strVal val="#ppt_y"/>
                                          </p:val>
                                        </p:tav>
                                        <p:tav tm="100000">
                                          <p:val>
                                            <p:strVal val="#ppt_y+.1"/>
                                          </p:val>
                                        </p:tav>
                                      </p:tavLst>
                                    </p:anim>
                                    <p:set>
                                      <p:cBhvr>
                                        <p:cTn id="155" dur="1" fill="hold">
                                          <p:stCondLst>
                                            <p:cond delay="999"/>
                                          </p:stCondLst>
                                        </p:cTn>
                                        <p:tgtEl>
                                          <p:spTgt spid="187"/>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nodeType="clickEffect" fill="hold" presetClass="entr" presetID="42">
                                  <p:stCondLst>
                                    <p:cond delay="0"/>
                                  </p:stCondLst>
                                  <p:childTnLst>
                                    <p:set>
                                      <p:cBhvr>
                                        <p:cTn id="159" dur="1" fill="hold">
                                          <p:stCondLst>
                                            <p:cond delay="0"/>
                                          </p:stCondLst>
                                        </p:cTn>
                                        <p:tgtEl>
                                          <p:spTgt spid="185"/>
                                        </p:tgtEl>
                                        <p:attrNameLst>
                                          <p:attrName>style.visibility</p:attrName>
                                        </p:attrNameLst>
                                      </p:cBhvr>
                                      <p:to>
                                        <p:strVal val="visible"/>
                                      </p:to>
                                    </p:set>
                                    <p:animEffect filter="fade" transition="in">
                                      <p:cBhvr additive="repl">
                                        <p:cTn id="160" dur="1000"/>
                                        <p:tgtEl>
                                          <p:spTgt spid="185"/>
                                        </p:tgtEl>
                                      </p:cBhvr>
                                    </p:animEffect>
                                    <p:anim calcmode="lin" valueType="num">
                                      <p:cBhvr additive="repl">
                                        <p:cTn id="161" dur="1000" fill="hold"/>
                                        <p:tgtEl>
                                          <p:spTgt spid="185"/>
                                        </p:tgtEl>
                                        <p:attrNameLst>
                                          <p:attrName>ppt_x</p:attrName>
                                        </p:attrNameLst>
                                      </p:cBhvr>
                                      <p:tavLst>
                                        <p:tav tm="0">
                                          <p:val>
                                            <p:strVal val="#ppt_x"/>
                                          </p:val>
                                        </p:tav>
                                        <p:tav tm="100000">
                                          <p:val>
                                            <p:strVal val="#ppt_x"/>
                                          </p:val>
                                        </p:tav>
                                      </p:tavLst>
                                    </p:anim>
                                    <p:anim calcmode="lin" valueType="num">
                                      <p:cBhvr additive="repl">
                                        <p:cTn id="162" dur="1000" fill="hold"/>
                                        <p:tgtEl>
                                          <p:spTgt spid="185"/>
                                        </p:tgtEl>
                                        <p:attrNameLst>
                                          <p:attrName>ppt_y</p:attrName>
                                        </p:attrNameLst>
                                      </p:cBhvr>
                                      <p:tavLst>
                                        <p:tav tm="0">
                                          <p:val>
                                            <p:strVal val="#ppt_y+.1"/>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2" presetSubtype="4">
                                  <p:stCondLst>
                                    <p:cond delay="0"/>
                                  </p:stCondLst>
                                  <p:childTnLst>
                                    <p:set>
                                      <p:cBhvr>
                                        <p:cTn id="166" dur="1" fill="hold">
                                          <p:stCondLst>
                                            <p:cond delay="0"/>
                                          </p:stCondLst>
                                        </p:cTn>
                                        <p:tgtEl>
                                          <p:spTgt spid="186"/>
                                        </p:tgtEl>
                                        <p:attrNameLst>
                                          <p:attrName>style.visibility</p:attrName>
                                        </p:attrNameLst>
                                      </p:cBhvr>
                                      <p:to>
                                        <p:strVal val="visible"/>
                                      </p:to>
                                    </p:set>
                                    <p:anim calcmode="lin" valueType="num">
                                      <p:cBhvr additive="repl">
                                        <p:cTn id="167" dur="500" fill="hold"/>
                                        <p:tgtEl>
                                          <p:spTgt spid="186"/>
                                        </p:tgtEl>
                                        <p:attrNameLst>
                                          <p:attrName>ppt_x</p:attrName>
                                        </p:attrNameLst>
                                      </p:cBhvr>
                                      <p:tavLst>
                                        <p:tav tm="0">
                                          <p:val>
                                            <p:strVal val="#ppt_x"/>
                                          </p:val>
                                        </p:tav>
                                        <p:tav tm="100000">
                                          <p:val>
                                            <p:strVal val="#ppt_x"/>
                                          </p:val>
                                        </p:tav>
                                      </p:tavLst>
                                    </p:anim>
                                    <p:anim calcmode="lin" valueType="num">
                                      <p:cBhvr additive="repl">
                                        <p:cTn id="168" dur="500" fill="hold"/>
                                        <p:tgtEl>
                                          <p:spTgt spid="1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831960" y="1709640"/>
            <a:ext cx="10515240" cy="2852280"/>
          </a:xfrm>
          <a:prstGeom prst="rect">
            <a:avLst/>
          </a:prstGeom>
          <a:noFill/>
          <a:ln>
            <a:noFill/>
          </a:ln>
        </p:spPr>
        <p:txBody>
          <a:bodyPr anchor="b">
            <a:noAutofit/>
          </a:bodyPr>
          <a:p>
            <a:pPr>
              <a:lnSpc>
                <a:spcPct val="90000"/>
              </a:lnSpc>
            </a:pPr>
            <a:r>
              <a:rPr b="0" lang="sr-Latn-RS" sz="6000" spc="-1" strike="noStrike">
                <a:solidFill>
                  <a:srgbClr val="000000"/>
                </a:solidFill>
                <a:latin typeface="Calibri Light"/>
              </a:rPr>
              <a:t>Epizoda 2</a:t>
            </a:r>
            <a:endParaRPr b="0" lang="en-US" sz="6000" spc="-1" strike="noStrike">
              <a:solidFill>
                <a:srgbClr val="000000"/>
              </a:solidFill>
              <a:latin typeface="Calibri"/>
            </a:endParaRPr>
          </a:p>
        </p:txBody>
      </p:sp>
      <p:sp>
        <p:nvSpPr>
          <p:cNvPr id="190" name="TextShape 2"/>
          <p:cNvSpPr txBox="1"/>
          <p:nvPr/>
        </p:nvSpPr>
        <p:spPr>
          <a:xfrm>
            <a:off x="831960" y="4589640"/>
            <a:ext cx="10515240" cy="1499760"/>
          </a:xfrm>
          <a:prstGeom prst="rect">
            <a:avLst/>
          </a:prstGeom>
          <a:noFill/>
          <a:ln>
            <a:noFill/>
          </a:ln>
        </p:spPr>
        <p:txBody>
          <a:bodyPr>
            <a:no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Environment</a:t>
            </a:r>
            <a:endParaRPr b="0" lang="en-US" sz="4400" spc="-1" strike="noStrike">
              <a:solidFill>
                <a:srgbClr val="000000"/>
              </a:solidFill>
              <a:latin typeface="Calibri"/>
            </a:endParaRPr>
          </a:p>
        </p:txBody>
      </p:sp>
      <p:graphicFrame>
        <p:nvGraphicFramePr>
          <p:cNvPr id="192" name="Table 2"/>
          <p:cNvGraphicFramePr/>
          <p:nvPr/>
        </p:nvGraphicFramePr>
        <p:xfrm>
          <a:off x="838080" y="1825560"/>
          <a:ext cx="5088240" cy="4473360"/>
        </p:xfrm>
        <a:graphic>
          <a:graphicData uri="http://schemas.openxmlformats.org/drawingml/2006/table">
            <a:tbl>
              <a:tblPr/>
              <a:tblGrid>
                <a:gridCol w="1695960"/>
                <a:gridCol w="1695960"/>
                <a:gridCol w="1696320"/>
              </a:tblGrid>
              <a:tr h="1491120">
                <a:tc>
                  <a:txBody>
                    <a:bodyPr>
                      <a:noAutofit/>
                    </a:bodyPr>
                    <a:p>
                      <a:pPr>
                        <a:lnSpc>
                          <a:spcPct val="100000"/>
                        </a:lnSpc>
                      </a:pPr>
                      <a:r>
                        <a:rPr b="0" lang="en-US" sz="1800" spc="-1" strike="noStrike">
                          <a:solidFill>
                            <a:srgbClr val="000000"/>
                          </a:solidFill>
                          <a:latin typeface="Calibri"/>
                        </a:rPr>
                        <a:t>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2</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3</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491120">
                <a:tc>
                  <a:txBody>
                    <a:bodyPr>
                      <a:noAutofit/>
                    </a:bodyPr>
                    <a:p>
                      <a:pPr>
                        <a:lnSpc>
                          <a:spcPct val="100000"/>
                        </a:lnSpc>
                      </a:pPr>
                      <a:r>
                        <a:rPr b="0" lang="en-US" sz="1800" spc="-1" strike="noStrike">
                          <a:solidFill>
                            <a:srgbClr val="000000"/>
                          </a:solidFill>
                          <a:latin typeface="Calibri"/>
                        </a:rPr>
                        <a:t>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5</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6</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491120">
                <a:tc>
                  <a:txBody>
                    <a:bodyPr>
                      <a:noAutofit/>
                    </a:bodyPr>
                    <a:p>
                      <a:pPr>
                        <a:lnSpc>
                          <a:spcPct val="100000"/>
                        </a:lnSpc>
                      </a:pPr>
                      <a:r>
                        <a:rPr b="0" lang="en-US" sz="1800" spc="-1" strike="noStrike">
                          <a:solidFill>
                            <a:srgbClr val="000000"/>
                          </a:solidFill>
                          <a:latin typeface="Calibri"/>
                        </a:rPr>
                        <a:t>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8</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800" spc="-1" strike="noStrike">
                          <a:solidFill>
                            <a:srgbClr val="000000"/>
                          </a:solidFill>
                          <a:latin typeface="Calibri"/>
                        </a:rPr>
                        <a:t>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193" name="Table 3"/>
          <p:cNvGraphicFramePr/>
          <p:nvPr/>
        </p:nvGraphicFramePr>
        <p:xfrm>
          <a:off x="6968160" y="1778040"/>
          <a:ext cx="4385520" cy="4470120"/>
        </p:xfrm>
        <a:graphic>
          <a:graphicData uri="http://schemas.openxmlformats.org/drawingml/2006/table">
            <a:tbl>
              <a:tblPr/>
              <a:tblGrid>
                <a:gridCol w="876960"/>
                <a:gridCol w="876960"/>
                <a:gridCol w="876960"/>
                <a:gridCol w="876960"/>
                <a:gridCol w="877680"/>
              </a:tblGrid>
              <a:tr h="44676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Gore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Dole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Levo</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800" spc="-1" strike="noStrike">
                          <a:solidFill>
                            <a:srgbClr val="ffffff"/>
                          </a:solidFill>
                          <a:latin typeface="Calibri"/>
                        </a:rPr>
                        <a:t>Desno</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46760">
                <a:tc>
                  <a:txBody>
                    <a:bodyPr>
                      <a:noAutofit/>
                    </a:bodyPr>
                    <a:p>
                      <a:pPr algn="ctr">
                        <a:lnSpc>
                          <a:spcPct val="100000"/>
                        </a:lnSpc>
                      </a:pPr>
                      <a:r>
                        <a:rPr b="0" lang="en-US" sz="1800" spc="-1" strike="noStrike">
                          <a:solidFill>
                            <a:srgbClr val="000000"/>
                          </a:solidFill>
                          <a:latin typeface="Calibri"/>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sr-Latn-RS" sz="1800" spc="-1" strike="noStrike">
                          <a:solidFill>
                            <a:srgbClr val="000000"/>
                          </a:solidFill>
                          <a:latin typeface="Calibri"/>
                        </a:rPr>
                        <a:t>-10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6</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a:noAutofit/>
                    </a:bodyPr>
                    <a:p>
                      <a:pPr algn="ctr">
                        <a:lnSpc>
                          <a:spcPct val="100000"/>
                        </a:lnSpc>
                      </a:pPr>
                      <a:r>
                        <a:rPr b="0" lang="en-US" sz="1800" spc="-1" strike="noStrike">
                          <a:solidFill>
                            <a:srgbClr val="000000"/>
                          </a:solidFill>
                          <a:latin typeface="Calibri"/>
                        </a:rPr>
                        <a:t>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sr-Latn-RS" sz="1800" spc="-1" strike="noStrike">
                          <a:solidFill>
                            <a:srgbClr val="000000"/>
                          </a:solidFill>
                          <a:latin typeface="Calibri"/>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a:noAutofit/>
                    </a:bodyPr>
                    <a:p>
                      <a:pPr algn="ctr">
                        <a:lnSpc>
                          <a:spcPct val="100000"/>
                        </a:lnSpc>
                      </a:pPr>
                      <a:r>
                        <a:rPr b="0" lang="en-US" sz="1800" spc="-1" strike="noStrike">
                          <a:solidFill>
                            <a:srgbClr val="000000"/>
                          </a:solidFill>
                          <a:latin typeface="Calibri"/>
                        </a:rPr>
                        <a:t>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9280">
                <a:tc>
                  <a:txBody>
                    <a:bodyPr>
                      <a:noAutofit/>
                    </a:bodyPr>
                    <a:p>
                      <a:pPr algn="ctr">
                        <a:lnSpc>
                          <a:spcPct val="100000"/>
                        </a:lnSpc>
                      </a:pPr>
                      <a:r>
                        <a:rPr b="0" lang="en-US" sz="1800" spc="-1" strike="noStrike">
                          <a:solidFill>
                            <a:srgbClr val="000000"/>
                          </a:solidFill>
                          <a:latin typeface="Calibri"/>
                        </a:rPr>
                        <a:t>9</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pic>
        <p:nvPicPr>
          <p:cNvPr id="194" name="Picture 5" descr=""/>
          <p:cNvPicPr/>
          <p:nvPr/>
        </p:nvPicPr>
        <p:blipFill>
          <a:blip r:embed="rId1"/>
          <a:stretch/>
        </p:blipFill>
        <p:spPr>
          <a:xfrm>
            <a:off x="1000440" y="5156280"/>
            <a:ext cx="1335960" cy="771840"/>
          </a:xfrm>
          <a:prstGeom prst="rect">
            <a:avLst/>
          </a:prstGeom>
          <a:ln>
            <a:noFill/>
          </a:ln>
        </p:spPr>
      </p:pic>
      <p:pic>
        <p:nvPicPr>
          <p:cNvPr id="195" name="Picture 6" descr=""/>
          <p:cNvPicPr/>
          <p:nvPr/>
        </p:nvPicPr>
        <p:blipFill>
          <a:blip r:embed="rId2"/>
          <a:stretch/>
        </p:blipFill>
        <p:spPr>
          <a:xfrm>
            <a:off x="2947320" y="3525480"/>
            <a:ext cx="950040" cy="1006200"/>
          </a:xfrm>
          <a:prstGeom prst="rect">
            <a:avLst/>
          </a:prstGeom>
          <a:ln>
            <a:noFill/>
          </a:ln>
        </p:spPr>
      </p:pic>
      <p:pic>
        <p:nvPicPr>
          <p:cNvPr id="196" name="Picture 7" descr=""/>
          <p:cNvPicPr/>
          <p:nvPr/>
        </p:nvPicPr>
        <p:blipFill>
          <a:blip r:embed="rId3"/>
          <a:stretch/>
        </p:blipFill>
        <p:spPr>
          <a:xfrm>
            <a:off x="4722840" y="5044320"/>
            <a:ext cx="799920" cy="995760"/>
          </a:xfrm>
          <a:prstGeom prst="rect">
            <a:avLst/>
          </a:prstGeom>
          <a:ln>
            <a:noFill/>
          </a:ln>
        </p:spPr>
      </p:pic>
      <p:pic>
        <p:nvPicPr>
          <p:cNvPr id="197" name="Picture 8" descr=""/>
          <p:cNvPicPr/>
          <p:nvPr/>
        </p:nvPicPr>
        <p:blipFill>
          <a:blip r:embed="rId4"/>
          <a:stretch/>
        </p:blipFill>
        <p:spPr>
          <a:xfrm>
            <a:off x="1247400" y="2103840"/>
            <a:ext cx="842040" cy="8420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99</TotalTime>
  <Application>LibreOffice/6.4.1.2$Windows_X86_64 LibreOffice_project/4d224e95b98b138af42a64d84056446d09082932</Application>
  <Words>1188</Words>
  <Paragraphs>687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2019-03-17T22:27:01Z</dcterms:created>
  <dc:creator>Windows User</dc:creator>
  <dc:description/>
  <dc:language>en-US</dc:language>
  <cp:lastModifiedBy/>
  <dcterms:modified xsi:type="dcterms:W3CDTF">2020-03-29T23:48:21Z</dcterms:modified>
  <cp:revision>17</cp:revision>
  <dc:subject/>
  <dc:title>Q - learning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