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69" r:id="rId2"/>
    <p:sldId id="268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1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A34D10-A06B-BD49-8ABB-55288B8FEDDD}">
          <p14:sldIdLst>
            <p14:sldId id="269"/>
            <p14:sldId id="268"/>
            <p14:sldId id="270"/>
            <p14:sldId id="258"/>
            <p14:sldId id="260"/>
            <p14:sldId id="261"/>
            <p14:sldId id="262"/>
            <p14:sldId id="263"/>
            <p14:sldId id="264"/>
            <p14:sldId id="272"/>
            <p14:sldId id="265"/>
            <p14:sldId id="271"/>
            <p14:sldId id="266"/>
            <p14:sldId id="267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5"/>
    <p:restoredTop sz="54974"/>
  </p:normalViewPr>
  <p:slideViewPr>
    <p:cSldViewPr snapToGrid="0">
      <p:cViewPr>
        <p:scale>
          <a:sx n="105" d="100"/>
          <a:sy n="105" d="100"/>
        </p:scale>
        <p:origin x="1144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A499-F546-A144-9703-13084CC111CA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34D36-AB86-3D48-B60E-80E06C33E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Уважени чланови комисије,</a:t>
            </a:r>
            <a:r>
              <a:rPr lang="sr-Latn-RS" dirty="0"/>
              <a:t> draga </a:t>
            </a:r>
            <a:r>
              <a:rPr lang="sr-Latn-RS" dirty="0" err="1"/>
              <a:t>porodico</a:t>
            </a:r>
            <a:r>
              <a:rPr lang="sr-Cyrl-RS" dirty="0"/>
              <a:t> </a:t>
            </a:r>
            <a:r>
              <a:rPr lang="sr-Latn-RS" dirty="0"/>
              <a:t>, cenjeni </a:t>
            </a:r>
            <a:r>
              <a:rPr lang="sr-Cyrl-RS" dirty="0"/>
              <a:t>пријатељи и гости. Велико ми је задовољство да представим круну досадашњих студија. Мој дипломски рад. Наиме бавио сам се анализом проблема апстрактног резоновања у неуронским мрежама на примеру </a:t>
            </a:r>
            <a:r>
              <a:rPr lang="sr-Cyrl-RS" dirty="0" err="1"/>
              <a:t>Рејвенових</a:t>
            </a:r>
            <a:r>
              <a:rPr lang="sr-Cyrl-RS" dirty="0"/>
              <a:t> матрица са ментором професором Марком Мишићем.</a:t>
            </a:r>
          </a:p>
          <a:p>
            <a:endParaRPr lang="sr-Cyrl-R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dirty="0"/>
              <a:t>Наиме 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 err="1">
                <a:effectLst/>
                <a:latin typeface="GentiumPlusPS"/>
              </a:rPr>
              <a:t>една</a:t>
            </a:r>
            <a:r>
              <a:rPr lang="sr-RS" sz="1800" dirty="0">
                <a:effectLst/>
                <a:latin typeface="GentiumPlusPS"/>
              </a:rPr>
              <a:t> од </a:t>
            </a:r>
            <a:r>
              <a:rPr lang="sr-RS" sz="1800" dirty="0" err="1">
                <a:effectLst/>
                <a:latin typeface="GentiumPlusPS"/>
              </a:rPr>
              <a:t>фудаменталних</a:t>
            </a:r>
            <a:r>
              <a:rPr lang="sr-RS" sz="1800" dirty="0">
                <a:effectLst/>
                <a:latin typeface="GentiumPlusPS"/>
              </a:rPr>
              <a:t> карактеристика људске </a:t>
            </a:r>
            <a:r>
              <a:rPr lang="sr-RS" sz="1800" dirty="0" err="1">
                <a:effectLst/>
                <a:latin typeface="GentiumPlusPS"/>
              </a:rPr>
              <a:t>интелигенци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>
                <a:effectLst/>
                <a:latin typeface="GentiumPlusPS"/>
              </a:rPr>
              <a:t>е 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>
                <a:effectLst/>
                <a:latin typeface="GentiumPlusPS"/>
              </a:rPr>
              <a:t>е апстрактно </a:t>
            </a:r>
            <a:r>
              <a:rPr lang="sr-Cyrl-RS" sz="1800" dirty="0">
                <a:effectLst/>
                <a:latin typeface="GentiumPlusPS"/>
              </a:rPr>
              <a:t>резоновање</a:t>
            </a:r>
            <a:r>
              <a:rPr lang="sr-RS" sz="1800" dirty="0">
                <a:effectLst/>
                <a:latin typeface="GentiumPlusPS"/>
              </a:rPr>
              <a:t> - способност разазнавања шаблона, извођења закључака и решавања проблема у доменима ко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>
                <a:effectLst/>
                <a:latin typeface="GentiumPlusPS"/>
              </a:rPr>
              <a:t>и превазилазе просто меморисање података. </a:t>
            </a:r>
            <a:endParaRPr lang="sr-Latn-RS" sz="1800" dirty="0">
              <a:effectLst/>
              <a:latin typeface="GentiumPlusP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800" dirty="0">
              <a:effectLst/>
              <a:latin typeface="GentiumPlusP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800" dirty="0">
                <a:effectLst/>
                <a:latin typeface="GentiumPlusPS"/>
              </a:rPr>
              <a:t>Jedan od </a:t>
            </a:r>
            <a:r>
              <a:rPr lang="sr-Latn-RS" sz="1800" dirty="0" err="1">
                <a:effectLst/>
                <a:latin typeface="GentiumPlusPS"/>
              </a:rPr>
              <a:t>nacinja</a:t>
            </a:r>
            <a:r>
              <a:rPr lang="sr-Latn-RS" sz="1800" dirty="0">
                <a:effectLst/>
                <a:latin typeface="GentiumPlusPS"/>
              </a:rPr>
              <a:t> kvantifikovanja apstraktnog rezonovanja jesu testovi inteligencije.</a:t>
            </a:r>
            <a:endParaRPr lang="sr-Cyrl-RS" sz="1800" dirty="0">
              <a:effectLst/>
              <a:latin typeface="GentiumPlusP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Cyrl-RS" sz="1800" dirty="0">
              <a:effectLst/>
              <a:latin typeface="GentiumPlusP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sz="1800" dirty="0">
                <a:effectLst/>
                <a:latin typeface="GentiumPlusPS"/>
              </a:rPr>
              <a:t>У овом раду сам истражио способност различитих </a:t>
            </a:r>
            <a:r>
              <a:rPr lang="sr-Cyrl-RS" sz="1800" dirty="0" err="1">
                <a:effectLst/>
                <a:latin typeface="GentiumPlusPS"/>
              </a:rPr>
              <a:t>неуралних</a:t>
            </a:r>
            <a:r>
              <a:rPr lang="sr-Cyrl-RS" sz="1800" dirty="0">
                <a:effectLst/>
                <a:latin typeface="GentiumPlusPS"/>
              </a:rPr>
              <a:t> мрежа да реши тест интелигенције који је у овом случају </a:t>
            </a:r>
            <a:r>
              <a:rPr lang="sr-Cyrl-RS" sz="1800" dirty="0" err="1">
                <a:effectLst/>
                <a:latin typeface="GentiumPlusPS"/>
              </a:rPr>
              <a:t>Рејвенова</a:t>
            </a:r>
            <a:r>
              <a:rPr lang="sr-Cyrl-RS" sz="1800" dirty="0">
                <a:effectLst/>
                <a:latin typeface="GentiumPlusPS"/>
              </a:rPr>
              <a:t> матрица.</a:t>
            </a:r>
            <a:endParaRPr lang="sr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 err="1"/>
              <a:t>неуралне</a:t>
            </a:r>
            <a:r>
              <a:rPr lang="sr-Cyrl-RS" dirty="0"/>
              <a:t> мреже садрже одређен степен могућности апстрактног резоновања.</a:t>
            </a:r>
          </a:p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Хвала вам на пажњи. Спреман сам за питања.</a:t>
            </a:r>
          </a:p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Моје излагање ћу започети уводом у проблем. Затим ћу причати о скупу података односно тестовима које ће модели да решавају. Дотаћи ћемо се машинског учења, избору архитектуре неуронске мреже. Анализираћу обуку модела, а затим ћу представити резултате.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Пре него што почнем, да разјасним шта је </a:t>
            </a:r>
            <a:r>
              <a:rPr lang="sr-Cyrl-RS" dirty="0" err="1"/>
              <a:t>рејвенова</a:t>
            </a:r>
            <a:r>
              <a:rPr lang="sr-Cyrl-RS" dirty="0"/>
              <a:t> матрица. То је тест интелигенције где је испитанику приказана матрица 3х3 где фали један образац, углавном доњи десни – ово називамо контекст. На испитанику је да одабере понуђени одговор који се најбоље уклапа у образац.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Проблем је комплексан, и подељен је на мање задатке. Потребно је изабрати адекватне архитектуре </a:t>
            </a:r>
            <a:r>
              <a:rPr lang="sr-Cyrl-RS" dirty="0" err="1"/>
              <a:t>неуралних</a:t>
            </a:r>
            <a:r>
              <a:rPr lang="sr-Cyrl-RS" dirty="0"/>
              <a:t> мрежа које имају могућност да на основу контекста и понуђених одговора у облику слика одабере онај одговор који се најбоље уклапа у контекст. </a:t>
            </a:r>
            <a:r>
              <a:rPr lang="sr-Cyrl-RS" dirty="0" err="1"/>
              <a:t>Затоим</a:t>
            </a:r>
            <a:r>
              <a:rPr lang="sr-Cyrl-RS" dirty="0"/>
              <a:t> је потребно дате моделе моделовати на начин да рачунар може да симулира рад мреже. Потребно обучити, Тестирати и на крају анализирати дате резултате и унапредити модел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Различити типови неуронске мреже . Различите примене и могу да се комбинују. КНМ помоћу великог броја филтера - одлике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ТАГОВАНЈЕ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Трећа архитектура представља комбинацију </a:t>
            </a:r>
          </a:p>
          <a:p>
            <a:endParaRPr lang="sr-Cyrl-RS" dirty="0"/>
          </a:p>
          <a:p>
            <a:r>
              <a:rPr lang="sr-Cyrl-RS" dirty="0"/>
              <a:t>Правимо скуп од свих слика из контекста и једне слике из одговора. Правимо све </a:t>
            </a:r>
            <a:r>
              <a:rPr lang="sr-Latn-RS" dirty="0"/>
              <a:t>permutacije</a:t>
            </a:r>
            <a:r>
              <a:rPr lang="sr-Cyrl-RS" dirty="0"/>
              <a:t> парова из скупа, спајамо их и пуштамо кроз први потпуно повезани слој. Излазе саберемо, Затим опет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slajdu</a:t>
            </a:r>
            <a:r>
              <a:rPr lang="en-US" dirty="0"/>
              <a:t> je </a:t>
            </a:r>
            <a:r>
              <a:rPr lang="en-US" dirty="0" err="1"/>
              <a:t>prikazana</a:t>
            </a:r>
            <a:r>
              <a:rPr lang="en-US" dirty="0"/>
              <a:t> </a:t>
            </a:r>
            <a:r>
              <a:rPr lang="en-US" dirty="0" err="1"/>
              <a:t>acnost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obucavanja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mreza</a:t>
            </a:r>
            <a:r>
              <a:rPr lang="en-US" dirty="0"/>
              <a:t>. </a:t>
            </a:r>
            <a:r>
              <a:rPr lang="en-US" dirty="0" err="1"/>
              <a:t>Plava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</a:t>
            </a:r>
            <a:r>
              <a:rPr lang="en-US" dirty="0" err="1"/>
              <a:t>oznacava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za </a:t>
            </a:r>
            <a:r>
              <a:rPr lang="en-US" dirty="0" err="1"/>
              <a:t>obuku</a:t>
            </a:r>
            <a:r>
              <a:rPr lang="en-US" dirty="0"/>
              <a:t>, a </a:t>
            </a:r>
            <a:r>
              <a:rPr lang="en-US" dirty="0" err="1"/>
              <a:t>narandzasta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za </a:t>
            </a:r>
            <a:r>
              <a:rPr lang="en-US" dirty="0" err="1"/>
              <a:t>validaciju</a:t>
            </a:r>
            <a:r>
              <a:rPr lang="en-US" dirty="0"/>
              <a:t>. Gore </a:t>
            </a:r>
            <a:r>
              <a:rPr lang="en-US" dirty="0" err="1"/>
              <a:t>levo</a:t>
            </a:r>
            <a:r>
              <a:rPr lang="en-US" dirty="0"/>
              <a:t> 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</a:t>
            </a:r>
            <a:r>
              <a:rPr lang="en-US" dirty="0" err="1"/>
              <a:t>Konvolucione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povezanom</a:t>
            </a:r>
            <a:r>
              <a:rPr lang="en-US" dirty="0"/>
              <a:t> </a:t>
            </a:r>
            <a:r>
              <a:rPr lang="en-US" dirty="0" err="1"/>
              <a:t>neuronskom</a:t>
            </a:r>
            <a:r>
              <a:rPr lang="en-US" dirty="0"/>
              <a:t> </a:t>
            </a:r>
            <a:r>
              <a:rPr lang="en-US" dirty="0" err="1"/>
              <a:t>mrezom</a:t>
            </a:r>
            <a:r>
              <a:rPr lang="en-US" dirty="0"/>
              <a:t>. </a:t>
            </a:r>
            <a:r>
              <a:rPr lang="en-US" dirty="0" err="1"/>
              <a:t>Primecujemo</a:t>
            </a:r>
            <a:r>
              <a:rPr lang="en-US" dirty="0"/>
              <a:t> da </a:t>
            </a:r>
            <a:r>
              <a:rPr lang="en-US" dirty="0" err="1"/>
              <a:t>validaciona</a:t>
            </a:r>
            <a:r>
              <a:rPr lang="en-US" dirty="0"/>
              <a:t> </a:t>
            </a:r>
            <a:r>
              <a:rPr lang="en-US" dirty="0" err="1"/>
              <a:t>kriva</a:t>
            </a:r>
            <a:r>
              <a:rPr lang="en-US" dirty="0"/>
              <a:t> </a:t>
            </a:r>
            <a:r>
              <a:rPr lang="en-US" dirty="0" err="1"/>
              <a:t>prati</a:t>
            </a:r>
            <a:r>
              <a:rPr lang="en-US" dirty="0"/>
              <a:t> </a:t>
            </a:r>
            <a:r>
              <a:rPr lang="en-US" dirty="0" err="1"/>
              <a:t>krivu</a:t>
            </a:r>
            <a:r>
              <a:rPr lang="en-US" dirty="0"/>
              <a:t> </a:t>
            </a:r>
            <a:r>
              <a:rPr lang="en-US" dirty="0" err="1"/>
              <a:t>obucavanja</a:t>
            </a:r>
            <a:r>
              <a:rPr lang="en-US" dirty="0"/>
              <a:t>. Dole </a:t>
            </a:r>
            <a:r>
              <a:rPr lang="en-US" dirty="0" err="1"/>
              <a:t>levo</a:t>
            </a:r>
            <a:r>
              <a:rPr lang="en-US" dirty="0"/>
              <a:t> je </a:t>
            </a:r>
            <a:r>
              <a:rPr lang="en-US" dirty="0" err="1"/>
              <a:t>Knm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kratkorocno</a:t>
            </a:r>
            <a:r>
              <a:rPr lang="en-US" dirty="0"/>
              <a:t> </a:t>
            </a:r>
            <a:r>
              <a:rPr lang="en-US" dirty="0" err="1"/>
              <a:t>dugorocnim</a:t>
            </a:r>
            <a:r>
              <a:rPr lang="en-US" dirty="0"/>
              <a:t> </a:t>
            </a:r>
            <a:r>
              <a:rPr lang="en-US" dirty="0" err="1"/>
              <a:t>memorijskim</a:t>
            </a:r>
            <a:r>
              <a:rPr lang="en-US" dirty="0"/>
              <a:t> </a:t>
            </a:r>
            <a:r>
              <a:rPr lang="en-US" dirty="0" err="1"/>
              <a:t>blokovima</a:t>
            </a:r>
            <a:r>
              <a:rPr lang="en-US" dirty="0"/>
              <a:t>.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blagu</a:t>
            </a:r>
            <a:r>
              <a:rPr lang="en-US" dirty="0"/>
              <a:t> </a:t>
            </a:r>
            <a:r>
              <a:rPr lang="en-US" dirty="0" err="1"/>
              <a:t>separaciju</a:t>
            </a:r>
            <a:r>
              <a:rPr lang="en-US" dirty="0"/>
              <a:t> </a:t>
            </a:r>
            <a:r>
              <a:rPr lang="en-US" dirty="0" err="1"/>
              <a:t>krivih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znaci</a:t>
            </a:r>
            <a:r>
              <a:rPr lang="en-US" dirty="0"/>
              <a:t> da je </a:t>
            </a:r>
            <a:r>
              <a:rPr lang="en-US" dirty="0" err="1"/>
              <a:t>doslo</a:t>
            </a:r>
            <a:r>
              <a:rPr lang="en-US" dirty="0"/>
              <a:t> do </a:t>
            </a:r>
            <a:r>
              <a:rPr lang="en-US" dirty="0" err="1"/>
              <a:t>blagog</a:t>
            </a:r>
            <a:r>
              <a:rPr lang="en-US" dirty="0"/>
              <a:t> </a:t>
            </a:r>
            <a:r>
              <a:rPr lang="en-US" dirty="0" err="1"/>
              <a:t>preobucavanja</a:t>
            </a:r>
            <a:r>
              <a:rPr lang="en-US" dirty="0"/>
              <a:t>. Gore </a:t>
            </a:r>
            <a:r>
              <a:rPr lang="en-US" dirty="0" err="1"/>
              <a:t>desno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konvoluciona</a:t>
            </a:r>
            <a:r>
              <a:rPr lang="en-US" dirty="0"/>
              <a:t> </a:t>
            </a:r>
            <a:r>
              <a:rPr lang="en-US" dirty="0" err="1"/>
              <a:t>mreza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povezanim</a:t>
            </a:r>
            <a:r>
              <a:rPr lang="en-US" dirty="0"/>
              <a:t> </a:t>
            </a:r>
            <a:r>
              <a:rPr lang="en-US" dirty="0" err="1"/>
              <a:t>slojevima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34D36-AB86-3D48-B60E-80E06C33E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479013"/>
            <a:ext cx="8991600" cy="3017780"/>
          </a:xfr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4320" rIns="274320" anchor="ctr" anchorCtr="1">
            <a:normAutofit/>
          </a:bodyPr>
          <a:lstStyle>
            <a:lvl1pPr algn="ctr">
              <a:defRPr sz="3800" cap="none">
                <a:solidFill>
                  <a:srgbClr val="262626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759040"/>
            <a:ext cx="4495800" cy="1239894"/>
          </a:xfrm>
          <a:noFill/>
          <a:ln w="12700">
            <a:noFill/>
          </a:ln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 descr="A gold and red badge with text&#10;&#10;Description automatically generated">
            <a:extLst>
              <a:ext uri="{FF2B5EF4-FFF2-40B4-BE49-F238E27FC236}">
                <a16:creationId xmlns:a16="http://schemas.microsoft.com/office/drawing/2014/main" id="{51032CC5-8C6B-6952-C968-34DF0708CB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3430" y="107413"/>
            <a:ext cx="1065179" cy="1371600"/>
          </a:xfrm>
          <a:prstGeom prst="rect">
            <a:avLst/>
          </a:prstGeom>
        </p:spPr>
      </p:pic>
      <p:pic>
        <p:nvPicPr>
          <p:cNvPr id="12" name="Picture 11" descr="A logo of a university&#10;&#10;Description automatically generated">
            <a:extLst>
              <a:ext uri="{FF2B5EF4-FFF2-40B4-BE49-F238E27FC236}">
                <a16:creationId xmlns:a16="http://schemas.microsoft.com/office/drawing/2014/main" id="{8BFE513F-5595-A41E-915C-7B098A72A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5024" y="159170"/>
            <a:ext cx="1188720" cy="1188720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588EC3B-677C-81CF-8F08-6F3CA97AE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8372" y="4759040"/>
            <a:ext cx="4273550" cy="1239894"/>
          </a:xfrm>
          <a:ln w="12700">
            <a:noFill/>
          </a:ln>
        </p:spPr>
        <p:txBody>
          <a:bodyPr/>
          <a:lstStyle>
            <a:lvl1pPr marL="0" indent="0" algn="r">
              <a:lnSpc>
                <a:spcPct val="15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3700" y="5587516"/>
            <a:ext cx="9920980" cy="571034"/>
          </a:xfrm>
          <a:solidFill>
            <a:srgbClr val="FFFFFF"/>
          </a:solidFill>
          <a:ln w="12700"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34" y="510471"/>
            <a:ext cx="5124797" cy="4693127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2080F-A622-6ADD-7925-2C17B981C8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66934" y="510471"/>
            <a:ext cx="5124797" cy="4693127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462" y="358602"/>
            <a:ext cx="3895073" cy="2550781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CED25-C99A-6445-4F1E-AD256B4DC8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96462" y="358602"/>
            <a:ext cx="3895073" cy="2550781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6902C-37FD-B224-5519-D2381546B00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195927" y="3307630"/>
            <a:ext cx="3895073" cy="2550781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190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 sz="1600">
                <a:solidFill>
                  <a:schemeClr val="tx1"/>
                </a:solidFill>
                <a:latin typeface="Helvetica" pitchFamily="2" charset="0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CDA9FA-188B-F3A6-ABAA-9FE2A2DD541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99927" y="3297405"/>
            <a:ext cx="3895073" cy="2550781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1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3700" y="5587516"/>
            <a:ext cx="9920980" cy="571034"/>
          </a:xfrm>
          <a:solidFill>
            <a:srgbClr val="FFFFFF"/>
          </a:solidFill>
          <a:ln w="12700"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700" y="510471"/>
            <a:ext cx="9920981" cy="4693127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8" r:id="rId9"/>
    <p:sldLayoutId id="2147483710" r:id="rId10"/>
    <p:sldLayoutId id="2147483709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E88D8-FBAA-A3F7-6F78-7A37ED4C3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Анализа проблема апстрактног резоновања</a:t>
            </a:r>
            <a:br>
              <a:rPr lang="sr-Cyrl-RS" dirty="0"/>
            </a:br>
            <a:r>
              <a:rPr lang="sr-Cyrl-RS" dirty="0"/>
              <a:t> у неуронским мрежама </a:t>
            </a:r>
            <a:br>
              <a:rPr lang="sr-Cyrl-RS" dirty="0"/>
            </a:br>
            <a:r>
              <a:rPr lang="sr-Cyrl-RS" dirty="0"/>
              <a:t>на примеру </a:t>
            </a:r>
            <a:r>
              <a:rPr lang="sr-Cyrl-RS" dirty="0" err="1"/>
              <a:t>Рејвенових</a:t>
            </a:r>
            <a:r>
              <a:rPr lang="sr-Cyrl-RS" dirty="0"/>
              <a:t> матрица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36BB2E-88DF-64DF-13F9-3B5799BB7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Ментор</a:t>
            </a:r>
          </a:p>
          <a:p>
            <a:r>
              <a:rPr lang="sr-Cyrl-RS" dirty="0" err="1"/>
              <a:t>доц</a:t>
            </a:r>
            <a:r>
              <a:rPr lang="sr-Cyrl-RS" dirty="0"/>
              <a:t> др. Марко Мишић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C4FC83-136B-2B59-7502-AC98DC0E4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Cyrl-RS" dirty="0"/>
              <a:t>Студент</a:t>
            </a:r>
          </a:p>
          <a:p>
            <a:r>
              <a:rPr lang="sr-Cyrl-RS" dirty="0"/>
              <a:t>Алекса Рачић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8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E63-6A61-212F-65EE-FCFF346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Имплементација</a:t>
            </a:r>
            <a:endParaRPr lang="en-US" dirty="0"/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AF59935C-015F-B86A-F4B2-7CF7546D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5" y="2753291"/>
            <a:ext cx="3017520" cy="330829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0F862B-679D-F586-2751-1A030DB5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98" y="3648809"/>
            <a:ext cx="6126480" cy="15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E63-6A61-212F-65EE-FCFF346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Обучавање мреже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47F7-ECF5-F0F3-7E72-812C3E1D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Adam</a:t>
            </a:r>
            <a:r>
              <a:rPr lang="sr-Cyrl-RS" dirty="0"/>
              <a:t> </a:t>
            </a:r>
            <a:r>
              <a:rPr lang="sr-Cyrl-RS" dirty="0" err="1"/>
              <a:t>оптимизатор</a:t>
            </a:r>
            <a:endParaRPr lang="sr-Cyrl-RS" dirty="0"/>
          </a:p>
          <a:p>
            <a:r>
              <a:rPr lang="sr-Cyrl-RS" dirty="0"/>
              <a:t>Унакрсна ентропија</a:t>
            </a:r>
          </a:p>
          <a:p>
            <a:r>
              <a:rPr lang="sr-Cyrl-RS" dirty="0"/>
              <a:t>16 епоха</a:t>
            </a:r>
          </a:p>
          <a:p>
            <a:r>
              <a:rPr lang="sr-Cyrl-RS" dirty="0" err="1"/>
              <a:t>Валидација</a:t>
            </a:r>
            <a:endParaRPr lang="sr-Cyrl-RS" dirty="0"/>
          </a:p>
          <a:p>
            <a:r>
              <a:rPr lang="sr-Cyrl-RS" dirty="0"/>
              <a:t>Рано заустављање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BD2F735-9E8C-DF7C-0054-7BCBC4DB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258" y="358774"/>
            <a:ext cx="3657600" cy="2743200"/>
          </a:xfrm>
        </p:spPr>
      </p:pic>
      <p:pic>
        <p:nvPicPr>
          <p:cNvPr id="15" name="Content Placeholder 14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B362B4F0-83CC-05FC-0185-C8608E5C1B2E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7443258" y="358774"/>
            <a:ext cx="3657600" cy="2743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7C528-04E8-AD5C-670A-3882CF51220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43258" y="3704862"/>
            <a:ext cx="3665070" cy="2743200"/>
          </a:xfrm>
        </p:spPr>
        <p:txBody>
          <a:bodyPr/>
          <a:lstStyle/>
          <a:p>
            <a:pPr marL="0" indent="0">
              <a:buNone/>
            </a:pPr>
            <a:r>
              <a:rPr lang="sr-Cyrl-RS" dirty="0" err="1"/>
              <a:t>Прказ</a:t>
            </a:r>
            <a:r>
              <a:rPr lang="sr-Cyrl-RS" dirty="0"/>
              <a:t> тачности током тренинга неуронских мрежа</a:t>
            </a:r>
          </a:p>
          <a:p>
            <a:r>
              <a:rPr lang="sr-Cyrl-RS" dirty="0"/>
              <a:t>КНМ + ППНМ</a:t>
            </a:r>
          </a:p>
          <a:p>
            <a:r>
              <a:rPr lang="sr-Cyrl-RS" dirty="0"/>
              <a:t>КНМ + КДМ блокови</a:t>
            </a:r>
          </a:p>
          <a:p>
            <a:r>
              <a:rPr lang="sr-Cyrl-RS" dirty="0"/>
              <a:t>КНМ + РНМ</a:t>
            </a:r>
          </a:p>
          <a:p>
            <a:endParaRPr lang="en-US" dirty="0"/>
          </a:p>
        </p:txBody>
      </p:sp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72856838-6DED-142D-3950-C0F529DCB0BF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5"/>
          <a:stretch>
            <a:fillRect/>
          </a:stretch>
        </p:blipFill>
        <p:spPr>
          <a:xfrm>
            <a:off x="1347257" y="3704862"/>
            <a:ext cx="3657599" cy="2743200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0BAE20-677A-A396-143F-89C52ACAADA5}"/>
              </a:ext>
            </a:extLst>
          </p:cNvPr>
          <p:cNvSpPr/>
          <p:nvPr/>
        </p:nvSpPr>
        <p:spPr>
          <a:xfrm>
            <a:off x="1083672" y="106944"/>
            <a:ext cx="527171" cy="5033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>
                <a:solidFill>
                  <a:schemeClr val="tx1"/>
                </a:solidFill>
                <a:latin typeface="Helvetica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1</a:t>
            </a:r>
            <a:endParaRPr lang="en-US" dirty="0">
              <a:solidFill>
                <a:schemeClr val="tx1"/>
              </a:solidFill>
              <a:latin typeface="Helvetica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9C44D9-D95C-F2A9-8534-06A8700F4C79}"/>
              </a:ext>
            </a:extLst>
          </p:cNvPr>
          <p:cNvSpPr/>
          <p:nvPr/>
        </p:nvSpPr>
        <p:spPr>
          <a:xfrm>
            <a:off x="1086052" y="3453204"/>
            <a:ext cx="527171" cy="5033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>
                <a:solidFill>
                  <a:schemeClr val="tx1"/>
                </a:solidFill>
                <a:latin typeface="Helvetica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</a:t>
            </a:r>
            <a:endParaRPr lang="en-US" dirty="0">
              <a:solidFill>
                <a:schemeClr val="tx1"/>
              </a:solidFill>
              <a:latin typeface="Helvetica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B135CF-513E-4423-16B8-FE1C25E57C80}"/>
              </a:ext>
            </a:extLst>
          </p:cNvPr>
          <p:cNvSpPr/>
          <p:nvPr/>
        </p:nvSpPr>
        <p:spPr>
          <a:xfrm>
            <a:off x="7187144" y="106944"/>
            <a:ext cx="527171" cy="5033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>
                <a:solidFill>
                  <a:schemeClr val="tx1"/>
                </a:solidFill>
                <a:latin typeface="Helvetica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3</a:t>
            </a:r>
            <a:endParaRPr lang="en-US" dirty="0">
              <a:solidFill>
                <a:schemeClr val="tx1"/>
              </a:solidFill>
              <a:latin typeface="Helvetica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79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E7D-FB9B-0F8E-E7D8-4C8709A3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28B60-8B03-CD26-8903-F2FA38A26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860516"/>
              </p:ext>
            </p:extLst>
          </p:nvPr>
        </p:nvGraphicFramePr>
        <p:xfrm>
          <a:off x="2208404" y="3156219"/>
          <a:ext cx="77724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61204603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382401347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Модел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dirty="0"/>
                        <a:t>Тачност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[%]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2533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КН</a:t>
                      </a:r>
                      <a:r>
                        <a:rPr lang="sr-Cyrl-RS" sz="1800" kern="1200" dirty="0">
                          <a:solidFill>
                            <a:schemeClr val="dk1"/>
                          </a:solidFill>
                          <a:effectLst/>
                        </a:rPr>
                        <a:t>М</a:t>
                      </a: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 + ППНМ </a:t>
                      </a:r>
                      <a:endParaRPr lang="sr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19.2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71878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КН</a:t>
                      </a:r>
                      <a:r>
                        <a:rPr lang="sr-Cyrl-RS" sz="1800" kern="1200" dirty="0">
                          <a:solidFill>
                            <a:schemeClr val="dk1"/>
                          </a:solidFill>
                          <a:effectLst/>
                        </a:rPr>
                        <a:t>М</a:t>
                      </a: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 + </a:t>
                      </a:r>
                      <a:r>
                        <a:rPr lang="sr-Cyrl-RS" dirty="0"/>
                        <a:t>КДМ</a:t>
                      </a: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sr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33.9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8429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КН</a:t>
                      </a:r>
                      <a:r>
                        <a:rPr lang="sr-Cyrl-RS" sz="1800" kern="1200" dirty="0">
                          <a:solidFill>
                            <a:schemeClr val="dk1"/>
                          </a:solidFill>
                          <a:effectLst/>
                        </a:rPr>
                        <a:t>М</a:t>
                      </a:r>
                      <a:r>
                        <a:rPr lang="sr-RS" sz="1800" kern="1200" dirty="0">
                          <a:solidFill>
                            <a:schemeClr val="dk1"/>
                          </a:solidFill>
                          <a:effectLst/>
                        </a:rPr>
                        <a:t> + РНМ </a:t>
                      </a:r>
                      <a:endParaRPr lang="sr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28.2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5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0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FFD-0199-D5ED-7F61-9F5DE356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4F91-FCC2-F8F8-C865-7FE1DA2F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Резултати бољи од случајног одабира (12.5%)</a:t>
            </a:r>
          </a:p>
          <a:p>
            <a:r>
              <a:rPr lang="sr-Cyrl-RS" dirty="0" err="1"/>
              <a:t>Преобучавање</a:t>
            </a:r>
            <a:r>
              <a:rPr lang="sr-Cyrl-RS" dirty="0"/>
              <a:t> код КНМ + РНМ</a:t>
            </a:r>
          </a:p>
          <a:p>
            <a:r>
              <a:rPr lang="sr-Cyrl-RS" dirty="0"/>
              <a:t>Хипер параметри </a:t>
            </a:r>
          </a:p>
          <a:p>
            <a:r>
              <a:rPr lang="sr-Cyrl-RS" dirty="0"/>
              <a:t>Повећати број епоха</a:t>
            </a:r>
          </a:p>
          <a:p>
            <a:r>
              <a:rPr lang="sr-Cyrl-RS" dirty="0"/>
              <a:t>Поређење са референтним радовима</a:t>
            </a:r>
          </a:p>
          <a:p>
            <a:r>
              <a:rPr lang="sr-Cyrl-RS" dirty="0"/>
              <a:t>Памћење или апстрактно резоновање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8847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FFD-0199-D5ED-7F61-9F5DE356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206FE-D2EA-7C30-4784-6E2D2D4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6818-0D6B-A393-7E26-AD02E009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Агенда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72141-5878-45D1-5FAB-7FC9D7D8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Cyrl-RS" dirty="0"/>
              <a:t>Увод у проблем</a:t>
            </a:r>
          </a:p>
          <a:p>
            <a:pPr marL="342900" indent="-342900">
              <a:buFont typeface="+mj-lt"/>
              <a:buAutoNum type="arabicPeriod"/>
            </a:pPr>
            <a:r>
              <a:rPr lang="sr-Cyrl-RS" dirty="0"/>
              <a:t>Скуп података</a:t>
            </a:r>
          </a:p>
          <a:p>
            <a:pPr marL="342900" indent="-342900">
              <a:buFont typeface="+mj-lt"/>
              <a:buAutoNum type="arabicPeriod"/>
            </a:pPr>
            <a:r>
              <a:rPr lang="sr-Cyrl-RS" dirty="0"/>
              <a:t>Архитектуре неуронских мрежа</a:t>
            </a:r>
          </a:p>
          <a:p>
            <a:pPr marL="342900" indent="-342900">
              <a:buFont typeface="+mj-lt"/>
              <a:buAutoNum type="arabicPeriod"/>
            </a:pPr>
            <a:r>
              <a:rPr lang="sr-Cyrl-RS" dirty="0"/>
              <a:t>Обучавање неуронских мрежа</a:t>
            </a:r>
          </a:p>
          <a:p>
            <a:pPr marL="342900" indent="-342900">
              <a:buFont typeface="+mj-lt"/>
              <a:buAutoNum type="arabicPeriod"/>
            </a:pPr>
            <a:r>
              <a:rPr lang="sr-Cyrl-RS" dirty="0"/>
              <a:t>Резултати</a:t>
            </a:r>
          </a:p>
          <a:p>
            <a:pPr marL="342900" indent="-342900">
              <a:buFont typeface="+mj-lt"/>
              <a:buAutoNum type="arabicPeriod"/>
            </a:pPr>
            <a:r>
              <a:rPr lang="sr-Cyrl-RS" dirty="0"/>
              <a:t>Закључак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32114-5F2F-FCC8-5F82-608CF468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Пример </a:t>
            </a:r>
            <a:r>
              <a:rPr lang="sr-Cyrl-RS" dirty="0" err="1"/>
              <a:t>Рејвенове</a:t>
            </a:r>
            <a:r>
              <a:rPr lang="sr-Cyrl-RS" dirty="0"/>
              <a:t> матрице</a:t>
            </a:r>
            <a:endParaRPr lang="en-US" dirty="0"/>
          </a:p>
        </p:txBody>
      </p:sp>
      <p:pic>
        <p:nvPicPr>
          <p:cNvPr id="7" name="Content Placeholder 6" descr="A group of black and white squares with black dots&#10;&#10;Description automatically generated">
            <a:extLst>
              <a:ext uri="{FF2B5EF4-FFF2-40B4-BE49-F238E27FC236}">
                <a16:creationId xmlns:a16="http://schemas.microsoft.com/office/drawing/2014/main" id="{DE0A126D-075F-4C90-CED2-6162482E2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9366" y="840961"/>
            <a:ext cx="5573268" cy="4206240"/>
          </a:xfrm>
        </p:spPr>
      </p:pic>
    </p:spTree>
    <p:extLst>
      <p:ext uri="{BB962C8B-B14F-4D97-AF65-F5344CB8AC3E}">
        <p14:creationId xmlns:p14="http://schemas.microsoft.com/office/powerpoint/2010/main" val="14312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347B-6FED-D2C8-8CB4-353FBC94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 у проблем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F723-49F5-8F66-E4D8-2C5FC9CF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Архитектура неуронских мрежа</a:t>
            </a:r>
          </a:p>
          <a:p>
            <a:r>
              <a:rPr lang="sr-Cyrl-RS" dirty="0"/>
              <a:t>Моделовање неуронске мреже помоћу софтверског оквира</a:t>
            </a:r>
          </a:p>
          <a:p>
            <a:r>
              <a:rPr lang="sr-Cyrl-RS" dirty="0"/>
              <a:t>Тренирање</a:t>
            </a:r>
          </a:p>
          <a:p>
            <a:r>
              <a:rPr lang="sr-Cyrl-RS" dirty="0"/>
              <a:t>Тестирање</a:t>
            </a:r>
          </a:p>
          <a:p>
            <a:r>
              <a:rPr lang="sr-Cyrl-RS" dirty="0"/>
              <a:t>Анализа резултата и унапређење 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ECA8-3540-884D-9759-C6F17B08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Скуп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1248-4476-3D25-2837-D08B8F7D2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1.42 милиона </a:t>
            </a:r>
            <a:r>
              <a:rPr lang="sr-Cyrl-RS" dirty="0" err="1"/>
              <a:t>Рејвенових</a:t>
            </a:r>
            <a:r>
              <a:rPr lang="sr-Cyrl-RS" dirty="0"/>
              <a:t> тестова</a:t>
            </a:r>
            <a:endParaRPr lang="sr-Latn-RS" dirty="0"/>
          </a:p>
          <a:p>
            <a:r>
              <a:rPr lang="sr-Cyrl-RS" dirty="0"/>
              <a:t>Релације</a:t>
            </a:r>
          </a:p>
          <a:p>
            <a:r>
              <a:rPr lang="sr-Cyrl-RS" dirty="0"/>
              <a:t>Тип објекта</a:t>
            </a:r>
          </a:p>
          <a:p>
            <a:r>
              <a:rPr lang="sr-Cyrl-RS" dirty="0"/>
              <a:t>Тип атрибута</a:t>
            </a:r>
          </a:p>
          <a:p>
            <a:r>
              <a:rPr lang="sr-Cyrl-RS" dirty="0"/>
              <a:t>До 4 различите тројке</a:t>
            </a:r>
          </a:p>
          <a:p>
            <a:r>
              <a:rPr lang="sr-Cyrl-RS" dirty="0"/>
              <a:t>Пример: </a:t>
            </a:r>
            <a:r>
              <a:rPr lang="sr-RS" sz="1800" dirty="0">
                <a:effectLst/>
                <a:latin typeface="GentiumPlusPS"/>
              </a:rPr>
              <a:t>[’или’, ’облик’, ’</a:t>
            </a:r>
            <a:r>
              <a:rPr lang="sr-RS" sz="1800" dirty="0" err="1">
                <a:effectLst/>
                <a:latin typeface="GentiumPlusPS"/>
              </a:rPr>
              <a:t>позици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>
                <a:effectLst/>
                <a:latin typeface="GentiumPlusPS"/>
              </a:rPr>
              <a:t>а’], [’или’, ’лини</a:t>
            </a:r>
            <a:r>
              <a:rPr lang="en-US" sz="1800" dirty="0">
                <a:effectLst/>
                <a:latin typeface="GentiumPlusPS"/>
              </a:rPr>
              <a:t>j</a:t>
            </a:r>
            <a:r>
              <a:rPr lang="sr-RS" sz="1800" dirty="0">
                <a:effectLst/>
                <a:latin typeface="GentiumPlusPS"/>
              </a:rPr>
              <a:t>а’, ’тип’] </a:t>
            </a:r>
            <a:endParaRPr lang="sr-Cyrl-RS" dirty="0"/>
          </a:p>
          <a:p>
            <a:r>
              <a:rPr lang="sr-Cyrl-RS" dirty="0"/>
              <a:t>Подела скупа</a:t>
            </a:r>
          </a:p>
        </p:txBody>
      </p:sp>
      <p:pic>
        <p:nvPicPr>
          <p:cNvPr id="8" name="Content Placeholder 6" descr="A group of black and white squares with black dots&#10;&#10;Description automatically generated">
            <a:extLst>
              <a:ext uri="{FF2B5EF4-FFF2-40B4-BE49-F238E27FC236}">
                <a16:creationId xmlns:a16="http://schemas.microsoft.com/office/drawing/2014/main" id="{255E8DCF-B21E-0067-7E84-1CADA24DBE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017" y="2638425"/>
            <a:ext cx="4110116" cy="3101975"/>
          </a:xfrm>
        </p:spPr>
      </p:pic>
    </p:spTree>
    <p:extLst>
      <p:ext uri="{BB962C8B-B14F-4D97-AF65-F5344CB8AC3E}">
        <p14:creationId xmlns:p14="http://schemas.microsoft.com/office/powerpoint/2010/main" val="4387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A526-8A20-A16D-2353-9FAC497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Архитектуре неуронске мреже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AF6B-6832-9895-DC50-47A157F4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err="1"/>
              <a:t>Конволуционе</a:t>
            </a:r>
            <a:r>
              <a:rPr lang="sr-Cyrl-RS" dirty="0"/>
              <a:t> неуронске мреже (КНМ)</a:t>
            </a:r>
          </a:p>
          <a:p>
            <a:r>
              <a:rPr lang="sr-Cyrl-RS" dirty="0"/>
              <a:t>Потпуно повезане неуронске мреже (ППНМ)</a:t>
            </a:r>
          </a:p>
          <a:p>
            <a:r>
              <a:rPr lang="sr-Cyrl-RS" dirty="0"/>
              <a:t>Неуронске мреже са дугорочно-краткорочном меморијом (КДМ)</a:t>
            </a:r>
          </a:p>
          <a:p>
            <a:r>
              <a:rPr lang="sr-Cyrl-RS" dirty="0"/>
              <a:t>Рекурентне неуронске мреже (РНМ)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7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C97E-52DD-C6A1-3BC1-7670E16D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err="1"/>
              <a:t>КнМ</a:t>
            </a:r>
            <a:r>
              <a:rPr lang="sr-Cyrl-RS" dirty="0"/>
              <a:t> + ППНМ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48EA0-5963-67B4-0384-F7A1DFF1E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18" y="511175"/>
            <a:ext cx="8408088" cy="4692650"/>
          </a:xfrm>
        </p:spPr>
      </p:pic>
    </p:spTree>
    <p:extLst>
      <p:ext uri="{BB962C8B-B14F-4D97-AF65-F5344CB8AC3E}">
        <p14:creationId xmlns:p14="http://schemas.microsoft.com/office/powerpoint/2010/main" val="178984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2367-55D9-CA5C-1707-73452C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КНМ + КДМ блокови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7B1627-28F5-0739-D6D2-36A01223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8147" y="511175"/>
            <a:ext cx="7572230" cy="4692650"/>
          </a:xfrm>
        </p:spPr>
      </p:pic>
    </p:spTree>
    <p:extLst>
      <p:ext uri="{BB962C8B-B14F-4D97-AF65-F5344CB8AC3E}">
        <p14:creationId xmlns:p14="http://schemas.microsoft.com/office/powerpoint/2010/main" val="229946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4445-7010-1533-6781-A0B0902B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КНМ + </a:t>
            </a:r>
            <a:r>
              <a:rPr lang="sr-Cyrl-RS" dirty="0" err="1"/>
              <a:t>рнМ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C06F0B-B68F-5A31-577D-B26E5718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88" y="541039"/>
            <a:ext cx="5124450" cy="463292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626CED-E280-C115-2E65-C5A5023D26D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567488" y="1370613"/>
            <a:ext cx="5124450" cy="2973774"/>
          </a:xfrm>
        </p:spPr>
      </p:pic>
    </p:spTree>
    <p:extLst>
      <p:ext uri="{BB962C8B-B14F-4D97-AF65-F5344CB8AC3E}">
        <p14:creationId xmlns:p14="http://schemas.microsoft.com/office/powerpoint/2010/main" val="42562137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2984</TotalTime>
  <Words>658</Words>
  <Application>Microsoft Macintosh PowerPoint</Application>
  <PresentationFormat>Widescreen</PresentationFormat>
  <Paragraphs>95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Symbols</vt:lpstr>
      <vt:lpstr>Arial</vt:lpstr>
      <vt:lpstr>Calibri</vt:lpstr>
      <vt:lpstr>Corbel</vt:lpstr>
      <vt:lpstr>GentiumPlusPS</vt:lpstr>
      <vt:lpstr>Gill Sans MT</vt:lpstr>
      <vt:lpstr>Helvetica</vt:lpstr>
      <vt:lpstr>Parcel</vt:lpstr>
      <vt:lpstr>Анализа проблема апстрактног резоновања  у неуронским мрежама  на примеру Рејвенових матрица</vt:lpstr>
      <vt:lpstr>Агенда</vt:lpstr>
      <vt:lpstr>Пример Рејвенове матрице</vt:lpstr>
      <vt:lpstr>Увод у проблем</vt:lpstr>
      <vt:lpstr>Скуп података</vt:lpstr>
      <vt:lpstr>Архитектуре неуронске мреже</vt:lpstr>
      <vt:lpstr>КнМ + ППНМ</vt:lpstr>
      <vt:lpstr>КНМ + КДМ блокови</vt:lpstr>
      <vt:lpstr>КНМ + рнМ</vt:lpstr>
      <vt:lpstr>Имплементација</vt:lpstr>
      <vt:lpstr>Обучавање мреже</vt:lpstr>
      <vt:lpstr>PowerPoint Presentation</vt:lpstr>
      <vt:lpstr>Rezultati </vt:lpstr>
      <vt:lpstr>Закључак</vt:lpstr>
      <vt:lpstr>Питања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 проблема апстрактног резоновања  у неуронским мрежама  на примеру Рејвенових матрица</dc:title>
  <dc:creator>Алекса Рачић</dc:creator>
  <cp:lastModifiedBy>Алекса Рачић</cp:lastModifiedBy>
  <cp:revision>1</cp:revision>
  <dcterms:created xsi:type="dcterms:W3CDTF">2023-09-24T15:57:12Z</dcterms:created>
  <dcterms:modified xsi:type="dcterms:W3CDTF">2023-09-26T17:41:47Z</dcterms:modified>
</cp:coreProperties>
</file>