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7D83E8-3A4B-418C-A535-73E55B0278B7}">
          <p14:sldIdLst>
            <p14:sldId id="256"/>
            <p14:sldId id="257"/>
            <p14:sldId id="259"/>
            <p14:sldId id="258"/>
            <p14:sldId id="260"/>
            <p14:sldId id="261"/>
            <p14:sldId id="269"/>
            <p14:sldId id="270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EB5C9945-6D1B-48CC-A179-1E8FE1E7EB22}">
          <p14:sldIdLst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4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i="1" dirty="0" smtClean="0"/>
              <a:t>Apache</a:t>
            </a:r>
            <a:r>
              <a:rPr lang="sr-Latn-RS" dirty="0" smtClean="0"/>
              <a:t> </a:t>
            </a:r>
            <a:r>
              <a:rPr lang="sr-Latn-RS" i="1" dirty="0" smtClean="0"/>
              <a:t>Cassandra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pPr algn="ctr"/>
            <a:r>
              <a:rPr lang="sr-Latn-RS" dirty="0" smtClean="0"/>
              <a:t>Arhitektura i </a:t>
            </a:r>
            <a:r>
              <a:rPr lang="sr-Latn-RS" dirty="0" smtClean="0"/>
              <a:t>organizacija </a:t>
            </a:r>
            <a:r>
              <a:rPr lang="sr-Latn-RS" dirty="0" smtClean="0"/>
              <a:t>skladišta podatka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91200"/>
            <a:ext cx="408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Student: </a:t>
            </a:r>
            <a:r>
              <a:rPr lang="en-US" dirty="0" err="1" smtClean="0"/>
              <a:t>Aleksa</a:t>
            </a:r>
            <a:r>
              <a:rPr lang="en-US" dirty="0" smtClean="0"/>
              <a:t> </a:t>
            </a:r>
            <a:r>
              <a:rPr lang="en-US" dirty="0" err="1" smtClean="0"/>
              <a:t>Ravnihar</a:t>
            </a:r>
            <a:r>
              <a:rPr lang="en-US" dirty="0" smtClean="0"/>
              <a:t>, br. </a:t>
            </a:r>
            <a:r>
              <a:rPr lang="sr-Latn-ME" dirty="0" smtClean="0"/>
              <a:t>i</a:t>
            </a:r>
            <a:r>
              <a:rPr lang="en-US" dirty="0" err="1" smtClean="0"/>
              <a:t>ndeksa</a:t>
            </a:r>
            <a:r>
              <a:rPr lang="en-US" dirty="0" smtClean="0"/>
              <a:t>: 684</a:t>
            </a:r>
          </a:p>
          <a:p>
            <a:r>
              <a:rPr lang="en-US" dirty="0" smtClean="0"/>
              <a:t>Mentor: Prof.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Stanimirovi</a:t>
            </a:r>
            <a:r>
              <a:rPr lang="sr-Latn-ME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Upis podataka u klaster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1463842"/>
            <a:ext cx="8205537" cy="47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Čitanje podataka iz klastera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6" y="1447800"/>
            <a:ext cx="8077200" cy="43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Konzistentnost podataka</a:t>
            </a:r>
            <a:br>
              <a:rPr lang="sr-Latn-RS" dirty="0" smtClean="0"/>
            </a:br>
            <a:r>
              <a:rPr lang="sr-Latn-RS" dirty="0" smtClean="0"/>
              <a:t>(„</a:t>
            </a:r>
            <a:r>
              <a:rPr lang="sr-Latn-RS" i="1" dirty="0" smtClean="0"/>
              <a:t>Eventually consistent</a:t>
            </a:r>
            <a:r>
              <a:rPr lang="sr-Latn-RS" dirty="0" smtClean="0"/>
              <a:t>“)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sr-Latn-RS" dirty="0" smtClean="0"/>
              <a:t>AP model iz CAP teoreme</a:t>
            </a:r>
          </a:p>
          <a:p>
            <a:r>
              <a:rPr lang="sr-Latn-RS" dirty="0" smtClean="0"/>
              <a:t>Po potrebi može biti i CP model</a:t>
            </a:r>
          </a:p>
          <a:p>
            <a:r>
              <a:rPr lang="sr-Latn-RS" dirty="0" smtClean="0"/>
              <a:t>Fleksibilnost prilikom dizajniranja sistema</a:t>
            </a:r>
          </a:p>
          <a:p>
            <a:r>
              <a:rPr lang="sr-Latn-RS" dirty="0" smtClean="0"/>
              <a:t>Konzistentnost </a:t>
            </a:r>
            <a:r>
              <a:rPr lang="sr-Latn-RS" dirty="0" smtClean="0"/>
              <a:t>i latencija („</a:t>
            </a:r>
            <a:r>
              <a:rPr lang="sr-Latn-RS" i="1" dirty="0" smtClean="0"/>
              <a:t>trade off</a:t>
            </a:r>
            <a:r>
              <a:rPr lang="sr-Latn-RS" dirty="0" smtClean="0"/>
              <a:t>“)</a:t>
            </a:r>
          </a:p>
          <a:p>
            <a:r>
              <a:rPr lang="sr-Latn-RS" dirty="0" smtClean="0"/>
              <a:t>Konzistentnost podataka:</a:t>
            </a:r>
          </a:p>
          <a:p>
            <a:pPr lvl="1"/>
            <a:r>
              <a:rPr lang="sr-Latn-RS" dirty="0" smtClean="0"/>
              <a:t>Na globalnom nivou (za svaki klaster, za svaki </a:t>
            </a:r>
            <a:r>
              <a:rPr lang="sr-Latn-RS" i="1" dirty="0" smtClean="0"/>
              <a:t>data </a:t>
            </a:r>
            <a:r>
              <a:rPr lang="sr-Latn-RS" dirty="0" smtClean="0"/>
              <a:t>centar)</a:t>
            </a:r>
          </a:p>
          <a:p>
            <a:pPr lvl="1"/>
            <a:r>
              <a:rPr lang="sr-Latn-RS" dirty="0" smtClean="0"/>
              <a:t>Na nivou svak naredbe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Konzistentnost podataka pri čitanju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sr-Latn-ME" dirty="0" smtClean="0"/>
              <a:t>Definisani su posebni nivoi konzistentnosti</a:t>
            </a:r>
          </a:p>
          <a:p>
            <a:pPr lvl="1"/>
            <a:r>
              <a:rPr lang="sr-Latn-ME" dirty="0" smtClean="0"/>
              <a:t>Definišu koliko kopija mora da se složi da bi se podatak smatrao validnim</a:t>
            </a:r>
          </a:p>
          <a:p>
            <a:r>
              <a:rPr lang="sr-Latn-ME" dirty="0" smtClean="0"/>
              <a:t>Definisani sledeći nivoi:</a:t>
            </a:r>
          </a:p>
          <a:p>
            <a:pPr lvl="1"/>
            <a:r>
              <a:rPr lang="sr-Latn-ME" b="1" i="1" dirty="0" smtClean="0"/>
              <a:t>ONE</a:t>
            </a:r>
            <a:r>
              <a:rPr lang="sr-Latn-ME" i="1" dirty="0" smtClean="0"/>
              <a:t>, </a:t>
            </a:r>
            <a:r>
              <a:rPr lang="sr-Latn-ME" b="1" i="1" dirty="0" smtClean="0"/>
              <a:t>TWO</a:t>
            </a:r>
            <a:r>
              <a:rPr lang="sr-Latn-ME" i="1" dirty="0" smtClean="0"/>
              <a:t>, </a:t>
            </a:r>
            <a:r>
              <a:rPr lang="sr-Latn-ME" b="1" i="1" dirty="0" smtClean="0"/>
              <a:t>THREE</a:t>
            </a:r>
            <a:endParaRPr lang="en-US" b="1" i="1" dirty="0"/>
          </a:p>
          <a:p>
            <a:pPr lvl="1"/>
            <a:r>
              <a:rPr lang="sr-Latn-ME" b="1" dirty="0" smtClean="0"/>
              <a:t>QUORUM</a:t>
            </a:r>
            <a:r>
              <a:rPr lang="sr-Latn-ME" dirty="0"/>
              <a:t>: Potrebna je većina replika, i </a:t>
            </a:r>
            <a:r>
              <a:rPr lang="sr-Latn-ME" dirty="0" smtClean="0"/>
              <a:t>to (</a:t>
            </a:r>
            <a:r>
              <a:rPr lang="sr-Latn-ME" dirty="0" smtClean="0"/>
              <a:t>rf / 2 + 1)replika</a:t>
            </a:r>
            <a:r>
              <a:rPr lang="sr-Latn-ME" dirty="0"/>
              <a:t>, gde je </a:t>
            </a:r>
            <a:r>
              <a:rPr lang="sr-Latn-ME" i="1" dirty="0"/>
              <a:t>RF</a:t>
            </a:r>
            <a:r>
              <a:rPr lang="sr-Latn-ME" dirty="0"/>
              <a:t> faktor replikacije.</a:t>
            </a:r>
            <a:endParaRPr lang="en-US" dirty="0"/>
          </a:p>
          <a:p>
            <a:pPr lvl="1"/>
            <a:r>
              <a:rPr lang="sr-Latn-ME" b="1" dirty="0"/>
              <a:t>ALL</a:t>
            </a:r>
            <a:r>
              <a:rPr lang="sr-Latn-ME" dirty="0"/>
              <a:t>: Potrebno je da se sve replike slože oko jedne validne vrednosti.</a:t>
            </a:r>
            <a:endParaRPr lang="en-US" dirty="0"/>
          </a:p>
          <a:p>
            <a:pPr lvl="1"/>
            <a:r>
              <a:rPr lang="sr-Latn-ME" b="1" dirty="0"/>
              <a:t>LOCAL_QUORUM</a:t>
            </a:r>
            <a:r>
              <a:rPr lang="sr-Latn-ME" dirty="0"/>
              <a:t>: </a:t>
            </a:r>
            <a:r>
              <a:rPr lang="sr-Latn-ME" dirty="0" smtClean="0"/>
              <a:t>Većina u </a:t>
            </a:r>
            <a:r>
              <a:rPr lang="sr-Latn-ME" i="1" dirty="0" smtClean="0"/>
              <a:t>data</a:t>
            </a:r>
            <a:r>
              <a:rPr lang="sr-Latn-ME" dirty="0" smtClean="0"/>
              <a:t> centru koordinatora</a:t>
            </a:r>
            <a:endParaRPr lang="en-US" dirty="0" smtClean="0"/>
          </a:p>
          <a:p>
            <a:pPr lvl="1"/>
            <a:r>
              <a:rPr lang="sr-Latn-ME" b="1" dirty="0" smtClean="0"/>
              <a:t>EACH_QUORUM</a:t>
            </a:r>
            <a:r>
              <a:rPr lang="sr-Latn-ME" dirty="0" smtClean="0"/>
              <a:t>: Većina u svakom </a:t>
            </a:r>
            <a:r>
              <a:rPr lang="sr-Latn-ME" i="1" dirty="0" smtClean="0"/>
              <a:t>data</a:t>
            </a:r>
            <a:r>
              <a:rPr lang="sr-Latn-ME" dirty="0" smtClean="0"/>
              <a:t> centru</a:t>
            </a:r>
            <a:endParaRPr lang="en-US" dirty="0" smtClean="0"/>
          </a:p>
          <a:p>
            <a:pPr lvl="1"/>
            <a:r>
              <a:rPr lang="sr-Latn-ME" b="1" dirty="0" smtClean="0"/>
              <a:t>LOCAL_ONE</a:t>
            </a:r>
            <a:r>
              <a:rPr lang="sr-Latn-ME" dirty="0"/>
              <a:t>: Potrebno je da samo jedna replika odgovori. Ovaj nivo se koristi kada je klaster podeljen na više </a:t>
            </a:r>
            <a:r>
              <a:rPr lang="sr-Latn-ME" i="1" dirty="0"/>
              <a:t>data</a:t>
            </a:r>
            <a:r>
              <a:rPr lang="sr-Latn-ME" dirty="0"/>
              <a:t> centara, i osigurava da koordinator ne </a:t>
            </a:r>
            <a:r>
              <a:rPr lang="sr-Latn-RS" dirty="0"/>
              <a:t>šalje </a:t>
            </a:r>
            <a:r>
              <a:rPr lang="sr-Latn-ME" dirty="0"/>
              <a:t>zahteve za čitanje replikama iz udaljenih </a:t>
            </a:r>
            <a:r>
              <a:rPr lang="sr-Latn-ME" i="1" dirty="0"/>
              <a:t>data </a:t>
            </a:r>
            <a:r>
              <a:rPr lang="sr-Latn-ME" dirty="0"/>
              <a:t>centara.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Konzistentnost podata pri upisu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ME" dirty="0" smtClean="0"/>
              <a:t>Uvek se upisuje u sve </a:t>
            </a:r>
            <a:r>
              <a:rPr lang="sr-Latn-ME" dirty="0" smtClean="0"/>
              <a:t>kopije</a:t>
            </a:r>
            <a:endParaRPr lang="sr-Latn-ME" dirty="0" smtClean="0"/>
          </a:p>
          <a:p>
            <a:r>
              <a:rPr lang="sr-Latn-ME" dirty="0" smtClean="0"/>
              <a:t>Konzistentnost se odnosi na to koliko kopija treba da vrati status o uspešnom izvršenom upisu</a:t>
            </a:r>
          </a:p>
          <a:p>
            <a:r>
              <a:rPr lang="sr-Latn-ME" dirty="0" smtClean="0"/>
              <a:t>Jedan poseban nivo samo za operacije čitanja:</a:t>
            </a:r>
          </a:p>
          <a:p>
            <a:pPr lvl="1"/>
            <a:r>
              <a:rPr lang="sr-Latn-ME" b="1" dirty="0"/>
              <a:t>ANY</a:t>
            </a:r>
            <a:r>
              <a:rPr lang="sr-Latn-ME" dirty="0"/>
              <a:t>: Ovom opcijom se dozvoljava čvoru koordinatoru da upiše podatak u svoj </a:t>
            </a:r>
            <a:r>
              <a:rPr lang="sr-Latn-ME" i="1" dirty="0"/>
              <a:t>Hint </a:t>
            </a:r>
            <a:r>
              <a:rPr lang="sr-Latn-ME" dirty="0"/>
              <a:t>bafer ukoliko je čvor kome treba da prosledi zahtev nedostupan</a:t>
            </a:r>
            <a:r>
              <a:rPr lang="sr-Latn-M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sr-Latn-ME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Apache Cassandra</a:t>
            </a:r>
          </a:p>
          <a:p>
            <a:r>
              <a:rPr lang="sr-Latn-RS" dirty="0" smtClean="0"/>
              <a:t>Osobine DBMS-a</a:t>
            </a:r>
          </a:p>
          <a:p>
            <a:r>
              <a:rPr lang="sr-Latn-RS" dirty="0" smtClean="0"/>
              <a:t>Distribuirana arhitektura</a:t>
            </a:r>
          </a:p>
          <a:p>
            <a:r>
              <a:rPr lang="sr-Latn-RS" dirty="0" smtClean="0"/>
              <a:t>Kako DBMS upisuje podatke</a:t>
            </a:r>
          </a:p>
          <a:p>
            <a:r>
              <a:rPr lang="sr-Latn-RS" dirty="0" smtClean="0"/>
              <a:t>Čitanje podataka iz klastera</a:t>
            </a:r>
          </a:p>
          <a:p>
            <a:r>
              <a:rPr lang="sr-Latn-RS" dirty="0" smtClean="0"/>
              <a:t>Konzistentnost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Apache</a:t>
            </a:r>
            <a:r>
              <a:rPr lang="sr-Latn-RS" dirty="0" smtClean="0"/>
              <a:t> </a:t>
            </a:r>
            <a:r>
              <a:rPr lang="sr-Latn-RS" i="1" dirty="0" smtClean="0"/>
              <a:t>Cassandra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Razvijen inicijalno u kompaniji </a:t>
            </a:r>
            <a:r>
              <a:rPr lang="sr-Latn-RS" i="1" dirty="0" smtClean="0"/>
              <a:t>Facebook</a:t>
            </a:r>
          </a:p>
          <a:p>
            <a:pPr lvl="1"/>
            <a:r>
              <a:rPr lang="sr-Latn-RS" sz="2400" dirty="0" smtClean="0"/>
              <a:t>Trebalo da reši sporu pretragu poruka u Messanger aplikaciji</a:t>
            </a:r>
          </a:p>
          <a:p>
            <a:pPr lvl="1"/>
            <a:r>
              <a:rPr lang="sr-Latn-RS" sz="2400" dirty="0" smtClean="0"/>
              <a:t>Danas ga koristi </a:t>
            </a:r>
            <a:r>
              <a:rPr lang="sr-Latn-RS" sz="2400" i="1" dirty="0" smtClean="0"/>
              <a:t>Instagram</a:t>
            </a:r>
            <a:endParaRPr lang="sr-Latn-RS" sz="2400" i="1" dirty="0" smtClean="0"/>
          </a:p>
          <a:p>
            <a:r>
              <a:rPr lang="sr-Latn-RS" dirty="0" smtClean="0"/>
              <a:t>Razvili su ga </a:t>
            </a:r>
            <a:r>
              <a:rPr lang="en-US" i="1" dirty="0" err="1"/>
              <a:t>Avinash</a:t>
            </a:r>
            <a:r>
              <a:rPr lang="en-US" i="1" dirty="0"/>
              <a:t> </a:t>
            </a:r>
            <a:r>
              <a:rPr lang="en-US" i="1" dirty="0" err="1"/>
              <a:t>Lakshman</a:t>
            </a:r>
            <a:r>
              <a:rPr lang="en-US" dirty="0"/>
              <a:t> i </a:t>
            </a:r>
            <a:r>
              <a:rPr lang="en-US" i="1" dirty="0" err="1"/>
              <a:t>Prashant</a:t>
            </a:r>
            <a:r>
              <a:rPr lang="en-US" i="1" dirty="0"/>
              <a:t> </a:t>
            </a:r>
            <a:r>
              <a:rPr lang="en-US" i="1" dirty="0" smtClean="0"/>
              <a:t>Malik</a:t>
            </a:r>
            <a:endParaRPr lang="sr-Latn-ME" i="1" dirty="0" smtClean="0"/>
          </a:p>
          <a:p>
            <a:r>
              <a:rPr lang="sr-Latn-RS" dirty="0" smtClean="0"/>
              <a:t>Danas </a:t>
            </a:r>
            <a:r>
              <a:rPr lang="sr-Latn-RS" dirty="0" smtClean="0"/>
              <a:t>open source projekat koji održava </a:t>
            </a:r>
            <a:r>
              <a:rPr lang="sr-Latn-RS" i="1" dirty="0" smtClean="0"/>
              <a:t>Apache</a:t>
            </a:r>
            <a:r>
              <a:rPr lang="sr-Latn-RS" dirty="0" smtClean="0"/>
              <a:t> </a:t>
            </a:r>
            <a:r>
              <a:rPr lang="sr-Latn-RS" dirty="0" smtClean="0"/>
              <a:t>fondacija</a:t>
            </a:r>
          </a:p>
        </p:txBody>
      </p:sp>
    </p:spTree>
    <p:extLst>
      <p:ext uri="{BB962C8B-B14F-4D97-AF65-F5344CB8AC3E}">
        <p14:creationId xmlns:p14="http://schemas.microsoft.com/office/powerpoint/2010/main" val="26056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Apache Cassandra – ključne osobine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sr-Latn-RS" dirty="0" smtClean="0"/>
              <a:t>NoSQL baza </a:t>
            </a:r>
            <a:r>
              <a:rPr lang="sr-Latn-RS" dirty="0" smtClean="0"/>
              <a:t>podataka</a:t>
            </a:r>
          </a:p>
          <a:p>
            <a:pPr lvl="1"/>
            <a:r>
              <a:rPr lang="sr-Latn-RS" sz="2400" i="1" dirty="0"/>
              <a:t>Column-Store</a:t>
            </a:r>
            <a:r>
              <a:rPr lang="sr-Latn-RS" sz="2400" dirty="0"/>
              <a:t> </a:t>
            </a:r>
            <a:r>
              <a:rPr lang="sr-Latn-RS" sz="2400" dirty="0" smtClean="0"/>
              <a:t>rešenje</a:t>
            </a:r>
            <a:endParaRPr lang="sr-Latn-RS" sz="2400" dirty="0" smtClean="0"/>
          </a:p>
          <a:p>
            <a:r>
              <a:rPr lang="sr-Latn-RS" dirty="0" smtClean="0"/>
              <a:t>Distribuirana</a:t>
            </a:r>
          </a:p>
          <a:p>
            <a:r>
              <a:rPr lang="sr-Latn-RS" dirty="0" smtClean="0"/>
              <a:t>Particionisana</a:t>
            </a:r>
          </a:p>
          <a:p>
            <a:r>
              <a:rPr lang="sr-Latn-RS" dirty="0" smtClean="0"/>
              <a:t>Linearno skalabilana</a:t>
            </a:r>
          </a:p>
          <a:p>
            <a:r>
              <a:rPr lang="sr-Latn-RS" dirty="0" smtClean="0"/>
              <a:t>AP osobine iz CAP teoreme (C može da se podešava)</a:t>
            </a:r>
          </a:p>
          <a:p>
            <a:pPr lvl="1"/>
            <a:r>
              <a:rPr lang="sr-Latn-RS" sz="2400" dirty="0" smtClean="0"/>
              <a:t>„</a:t>
            </a:r>
            <a:r>
              <a:rPr lang="sr-Latn-RS" sz="2400" i="1" dirty="0" smtClean="0"/>
              <a:t>Eventually consistent</a:t>
            </a:r>
            <a:r>
              <a:rPr lang="sr-Latn-RS" sz="2400" dirty="0" smtClean="0"/>
              <a:t>“</a:t>
            </a:r>
          </a:p>
          <a:p>
            <a:r>
              <a:rPr lang="sr-Latn-RS" dirty="0" smtClean="0"/>
              <a:t>CQL – „</a:t>
            </a:r>
            <a:r>
              <a:rPr lang="sr-Latn-RS" i="1" dirty="0" smtClean="0"/>
              <a:t>Cassandra Query language</a:t>
            </a:r>
            <a:r>
              <a:rPr lang="sr-Latn-RS" dirty="0" smtClean="0"/>
              <a:t>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Distribuirana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Izvršava se na klasteru računara</a:t>
            </a:r>
          </a:p>
          <a:p>
            <a:r>
              <a:rPr lang="sr-Latn-RS" dirty="0" smtClean="0"/>
              <a:t>„</a:t>
            </a:r>
            <a:r>
              <a:rPr lang="sr-Latn-RS" i="1" dirty="0" smtClean="0"/>
              <a:t>serverless</a:t>
            </a:r>
            <a:r>
              <a:rPr lang="sr-Latn-RS" dirty="0" smtClean="0"/>
              <a:t>“, „</a:t>
            </a:r>
            <a:r>
              <a:rPr lang="sr-Latn-RS" i="1" dirty="0" smtClean="0"/>
              <a:t>master</a:t>
            </a:r>
            <a:r>
              <a:rPr lang="sr-Latn-RS" dirty="0" smtClean="0"/>
              <a:t>“ arhitektura</a:t>
            </a:r>
          </a:p>
          <a:p>
            <a:r>
              <a:rPr lang="sr-Latn-RS" dirty="0" smtClean="0"/>
              <a:t>Nema posebnih hardverskih zahteva („</a:t>
            </a:r>
            <a:r>
              <a:rPr lang="sr-Latn-RS" i="1" dirty="0" smtClean="0"/>
              <a:t>comodity hardware</a:t>
            </a:r>
            <a:r>
              <a:rPr lang="sr-Latn-RS" dirty="0" smtClean="0"/>
              <a:t>“)</a:t>
            </a:r>
          </a:p>
          <a:p>
            <a:r>
              <a:rPr lang="sr-Latn-RS" dirty="0" smtClean="0"/>
              <a:t>Ključne komponente arhitekture:</a:t>
            </a:r>
          </a:p>
          <a:p>
            <a:r>
              <a:rPr lang="sr-Latn-RS" i="1" dirty="0" smtClean="0"/>
              <a:t>Cassandra daemon </a:t>
            </a:r>
            <a:r>
              <a:rPr lang="sr-Latn-RS" dirty="0" smtClean="0"/>
              <a:t>(izvršava se na svakom čvoru)</a:t>
            </a:r>
            <a:endParaRPr lang="sr-Latn-RS" i="1" dirty="0" smtClean="0"/>
          </a:p>
          <a:p>
            <a:pPr lvl="1"/>
            <a:r>
              <a:rPr lang="sr-Latn-RS" dirty="0" smtClean="0"/>
              <a:t>Upravlja</a:t>
            </a:r>
            <a:r>
              <a:rPr lang="sr-Latn-RS" i="1" dirty="0" smtClean="0"/>
              <a:t> </a:t>
            </a:r>
            <a:r>
              <a:rPr lang="sr-Latn-RS" dirty="0" smtClean="0"/>
              <a:t>diskom</a:t>
            </a:r>
          </a:p>
          <a:p>
            <a:pPr lvl="1"/>
            <a:r>
              <a:rPr lang="sr-Latn-RS" dirty="0" smtClean="0"/>
              <a:t>Upravnja</a:t>
            </a:r>
            <a:r>
              <a:rPr lang="sr-Latn-RS" i="1" dirty="0" smtClean="0"/>
              <a:t> in-memory </a:t>
            </a:r>
            <a:r>
              <a:rPr lang="sr-Latn-RS" dirty="0" smtClean="0"/>
              <a:t>strukturama</a:t>
            </a:r>
          </a:p>
          <a:p>
            <a:r>
              <a:rPr lang="sr-Latn-RS" dirty="0" smtClean="0"/>
              <a:t>Protokoli za komunikaciju</a:t>
            </a:r>
          </a:p>
          <a:p>
            <a:pPr lvl="1"/>
            <a:r>
              <a:rPr lang="sr-Latn-RS" dirty="0" smtClean="0"/>
              <a:t>Komunikacija među čvorovima u klasteru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Distribuirana arhitektura (nastavak)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sr-Latn-RS" i="1" dirty="0" smtClean="0"/>
              <a:t>Cassandra</a:t>
            </a:r>
            <a:r>
              <a:rPr lang="sr-Latn-RS" dirty="0" smtClean="0"/>
              <a:t> deamon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94021"/>
            <a:ext cx="4571999" cy="42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Distribuirana arhitektura (nastavak)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ME" dirty="0" smtClean="0"/>
              <a:t>Strukture koje se nalaze na disku:</a:t>
            </a:r>
          </a:p>
          <a:p>
            <a:pPr lvl="1"/>
            <a:r>
              <a:rPr lang="sr-Latn-ME" sz="2400" i="1" dirty="0" smtClean="0"/>
              <a:t>Commit Log</a:t>
            </a:r>
          </a:p>
          <a:p>
            <a:pPr lvl="2"/>
            <a:r>
              <a:rPr lang="sr-Latn-ME" sz="2400" dirty="0" smtClean="0"/>
              <a:t>Jedna za sve particije</a:t>
            </a:r>
          </a:p>
          <a:p>
            <a:pPr lvl="1"/>
            <a:r>
              <a:rPr lang="sr-Latn-ME" sz="2400" i="1" dirty="0" smtClean="0"/>
              <a:t>SSTable</a:t>
            </a:r>
          </a:p>
          <a:p>
            <a:pPr lvl="2"/>
            <a:r>
              <a:rPr lang="sr-Latn-ME" sz="2400" dirty="0" smtClean="0"/>
              <a:t>Jedan SSTable file po </a:t>
            </a:r>
            <a:r>
              <a:rPr lang="sr-Latn-ME" sz="2400" dirty="0" smtClean="0"/>
              <a:t>particiji </a:t>
            </a:r>
          </a:p>
          <a:p>
            <a:pPr lvl="2"/>
            <a:r>
              <a:rPr lang="sr-Latn-ME" sz="2400" dirty="0" smtClean="0"/>
              <a:t>Merge </a:t>
            </a:r>
            <a:r>
              <a:rPr lang="sr-Latn-ME" sz="2400" dirty="0" smtClean="0"/>
              <a:t>više SSTable file-a</a:t>
            </a:r>
          </a:p>
          <a:p>
            <a:pPr lvl="2"/>
            <a:r>
              <a:rPr lang="sr-Latn-ME" sz="2400" dirty="0" smtClean="0"/>
              <a:t>Memtable sadržaj se upisuje u SSTable</a:t>
            </a:r>
          </a:p>
          <a:p>
            <a:pPr lvl="1"/>
            <a:r>
              <a:rPr lang="sr-Latn-ME" sz="2400" i="1" dirty="0" smtClean="0"/>
              <a:t>Hints</a:t>
            </a:r>
          </a:p>
          <a:p>
            <a:pPr lvl="2"/>
            <a:r>
              <a:rPr lang="sr-Latn-ME" sz="2400" dirty="0" smtClean="0"/>
              <a:t>Koordinator čvor čuva neuspele zahteve ka čvorovioma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Distribuirana arhitektura (nastavak)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ME" dirty="0" smtClean="0"/>
              <a:t>Strukture koje se nalaze u glavnoj memoriji:</a:t>
            </a:r>
          </a:p>
          <a:p>
            <a:pPr lvl="1"/>
            <a:r>
              <a:rPr lang="sr-Latn-ME" sz="2400" i="1" dirty="0" smtClean="0"/>
              <a:t>Memtables</a:t>
            </a:r>
          </a:p>
          <a:p>
            <a:pPr lvl="2"/>
            <a:r>
              <a:rPr lang="sr-Latn-ME" sz="2400" dirty="0" smtClean="0"/>
              <a:t>Po jedan </a:t>
            </a:r>
            <a:r>
              <a:rPr lang="sr-Latn-ME" sz="2400" i="1" dirty="0" smtClean="0"/>
              <a:t>Memtable</a:t>
            </a:r>
            <a:r>
              <a:rPr lang="sr-Latn-ME" sz="2400" dirty="0" smtClean="0"/>
              <a:t> za svaku particiju</a:t>
            </a:r>
          </a:p>
          <a:p>
            <a:pPr lvl="2"/>
            <a:r>
              <a:rPr lang="sr-Latn-ME" sz="2400" dirty="0" smtClean="0"/>
              <a:t>Definisana određena maksimalna veličina</a:t>
            </a:r>
          </a:p>
          <a:p>
            <a:pPr lvl="2"/>
            <a:r>
              <a:rPr lang="sr-Latn-ME" sz="2400" dirty="0" smtClean="0"/>
              <a:t>Upisuje se u SSTable kada prekorači veličinu</a:t>
            </a:r>
          </a:p>
          <a:p>
            <a:pPr lvl="1"/>
            <a:r>
              <a:rPr lang="sr-Latn-ME" sz="2400" dirty="0" smtClean="0"/>
              <a:t>Key caches</a:t>
            </a:r>
          </a:p>
          <a:p>
            <a:pPr lvl="2"/>
            <a:r>
              <a:rPr lang="sr-Latn-ME" sz="2400" dirty="0" smtClean="0"/>
              <a:t>Keširani najskorije pristupani ključevi</a:t>
            </a:r>
          </a:p>
          <a:p>
            <a:pPr lvl="2"/>
            <a:r>
              <a:rPr lang="sr-Latn-ME" sz="2400" dirty="0" smtClean="0"/>
              <a:t>Optimizacija pretrage podataka i kombinovanje </a:t>
            </a:r>
            <a:r>
              <a:rPr lang="sr-Latn-ME" sz="2400" i="1" dirty="0" smtClean="0"/>
              <a:t>Memtable</a:t>
            </a:r>
            <a:r>
              <a:rPr lang="sr-Latn-ME" sz="2400" dirty="0" smtClean="0"/>
              <a:t> i </a:t>
            </a:r>
            <a:r>
              <a:rPr lang="sr-Latn-ME" sz="2400" i="1" dirty="0" smtClean="0"/>
              <a:t>SSTable</a:t>
            </a:r>
          </a:p>
          <a:p>
            <a:pPr lvl="1"/>
            <a:r>
              <a:rPr lang="sr-Latn-ME" sz="2400" dirty="0" smtClean="0"/>
              <a:t>Row caches</a:t>
            </a:r>
          </a:p>
          <a:p>
            <a:pPr lvl="2"/>
            <a:r>
              <a:rPr lang="sr-Latn-ME" sz="2400" dirty="0" smtClean="0"/>
              <a:t>Keširane najskorije pristupane vrste</a:t>
            </a:r>
          </a:p>
          <a:p>
            <a:pPr lvl="1"/>
            <a:endParaRPr lang="sr-Latn-ME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Distribuirana arhitektura - nastavak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sr-Latn-RS" dirty="0" smtClean="0"/>
              <a:t>Protokoli za komunikaciju čvorova u klasteru:</a:t>
            </a:r>
          </a:p>
          <a:p>
            <a:pPr lvl="1"/>
            <a:r>
              <a:rPr lang="sr-Latn-RS" i="1" dirty="0" smtClean="0"/>
              <a:t>Gossip</a:t>
            </a:r>
            <a:r>
              <a:rPr lang="sr-Latn-RS" dirty="0" smtClean="0"/>
              <a:t> protokol</a:t>
            </a:r>
          </a:p>
          <a:p>
            <a:pPr lvl="2"/>
            <a:r>
              <a:rPr lang="sr-Latn-RS" dirty="0" smtClean="0"/>
              <a:t>Otkriva greške u klusteru</a:t>
            </a:r>
          </a:p>
          <a:p>
            <a:pPr lvl="2"/>
            <a:r>
              <a:rPr lang="sr-Latn-RS" dirty="0" smtClean="0"/>
              <a:t>Detektuje </a:t>
            </a:r>
            <a:r>
              <a:rPr lang="sr-Latn-RS" dirty="0" smtClean="0"/>
              <a:t>čvorove </a:t>
            </a:r>
            <a:r>
              <a:rPr lang="sr-Latn-RS" dirty="0" smtClean="0"/>
              <a:t>koji nisu aktivni</a:t>
            </a:r>
          </a:p>
          <a:p>
            <a:pPr lvl="2"/>
            <a:r>
              <a:rPr lang="sr-Latn-RS" dirty="0" smtClean="0"/>
              <a:t>„</a:t>
            </a:r>
            <a:r>
              <a:rPr lang="sr-Latn-RS" i="1" dirty="0" smtClean="0"/>
              <a:t>peer-to-peer</a:t>
            </a:r>
            <a:r>
              <a:rPr lang="sr-Latn-RS" dirty="0" smtClean="0"/>
              <a:t>“ komunikacija</a:t>
            </a:r>
          </a:p>
          <a:p>
            <a:pPr lvl="2"/>
            <a:r>
              <a:rPr lang="sr-Latn-RS" dirty="0" smtClean="0"/>
              <a:t>„</a:t>
            </a:r>
            <a:r>
              <a:rPr lang="sr-Latn-RS" i="1" dirty="0" smtClean="0"/>
              <a:t>seed nodes</a:t>
            </a:r>
            <a:r>
              <a:rPr lang="sr-Latn-RS" dirty="0" smtClean="0"/>
              <a:t>“</a:t>
            </a:r>
          </a:p>
          <a:p>
            <a:pPr lvl="1"/>
            <a:r>
              <a:rPr lang="sr-Latn-RS" i="1" dirty="0" smtClean="0"/>
              <a:t>Snitch </a:t>
            </a:r>
            <a:r>
              <a:rPr lang="sr-Latn-RS" dirty="0" smtClean="0"/>
              <a:t>protokol</a:t>
            </a:r>
          </a:p>
          <a:p>
            <a:pPr lvl="2"/>
            <a:r>
              <a:rPr lang="sr-Latn-ME" dirty="0" smtClean="0"/>
              <a:t>Koristi se kako bi </a:t>
            </a:r>
            <a:r>
              <a:rPr lang="sr-Latn-ME" dirty="0" smtClean="0"/>
              <a:t>klaster </a:t>
            </a:r>
            <a:r>
              <a:rPr lang="sr-Latn-ME" dirty="0" smtClean="0"/>
              <a:t>dobio informacije o topologiji</a:t>
            </a:r>
          </a:p>
          <a:p>
            <a:pPr lvl="2"/>
            <a:r>
              <a:rPr lang="sr-Latn-ME" dirty="0" smtClean="0"/>
              <a:t>Služi da se optimalnije prosleđuju zahtevi među čvorovima</a:t>
            </a:r>
          </a:p>
          <a:p>
            <a:pPr lvl="2"/>
            <a:r>
              <a:rPr lang="sr-Latn-ME" dirty="0" smtClean="0"/>
              <a:t>Koristi se prilikom distribuiranja podataka kroz klaster</a:t>
            </a:r>
          </a:p>
          <a:p>
            <a:pPr lvl="3"/>
            <a:r>
              <a:rPr lang="sr-Latn-ME" dirty="0" smtClean="0"/>
              <a:t>Jedna kopija po </a:t>
            </a:r>
            <a:r>
              <a:rPr lang="sr-Latn-ME" i="1" dirty="0" smtClean="0"/>
              <a:t>rack-u</a:t>
            </a:r>
          </a:p>
          <a:p>
            <a:pPr lvl="2"/>
            <a:r>
              <a:rPr lang="sr-Latn-ME" dirty="0" smtClean="0"/>
              <a:t>Implementirani posebni specifični </a:t>
            </a:r>
            <a:r>
              <a:rPr lang="sr-Latn-ME" i="1" dirty="0" smtClean="0"/>
              <a:t>Snitch </a:t>
            </a:r>
            <a:r>
              <a:rPr lang="sr-Latn-ME" dirty="0" smtClean="0"/>
              <a:t>protokoli za posebne platforme na kojima se klaster izvršava</a:t>
            </a:r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72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98</TotalTime>
  <Words>571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Apache Cassandra</vt:lpstr>
      <vt:lpstr>Sadržaj</vt:lpstr>
      <vt:lpstr>Apache Cassandra</vt:lpstr>
      <vt:lpstr>Apache Cassandra – ključne osobine</vt:lpstr>
      <vt:lpstr>Distribuirana arhitektura</vt:lpstr>
      <vt:lpstr>Distribuirana arhitektura (nastavak)</vt:lpstr>
      <vt:lpstr>Distribuirana arhitektura (nastavak)</vt:lpstr>
      <vt:lpstr>Distribuirana arhitektura (nastavak)</vt:lpstr>
      <vt:lpstr>Distribuirana arhitektura - nastavak</vt:lpstr>
      <vt:lpstr>Upis podataka u klaster</vt:lpstr>
      <vt:lpstr>Čitanje podataka iz klastera</vt:lpstr>
      <vt:lpstr>Konzistentnost podataka („Eventually consistent“)</vt:lpstr>
      <vt:lpstr>Konzistentnost podataka pri čitanju</vt:lpstr>
      <vt:lpstr>Konzistentnost podata pri upisu</vt:lpstr>
      <vt:lpstr>Hvala na pažnji!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</dc:title>
  <dc:creator>Aleksa Ravnihar</dc:creator>
  <cp:lastModifiedBy>aleksa.ravnihar</cp:lastModifiedBy>
  <cp:revision>15</cp:revision>
  <dcterms:created xsi:type="dcterms:W3CDTF">2006-08-16T00:00:00Z</dcterms:created>
  <dcterms:modified xsi:type="dcterms:W3CDTF">2020-04-02T20:42:42Z</dcterms:modified>
</cp:coreProperties>
</file>