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9895537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9895537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895537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895537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ffc0e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ffc0e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ffc0ea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ffc0ea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ffc0eae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ffc0ea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ffc0ea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ffc0ea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ee3f3c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5ee3f3c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895537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89553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895537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895537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5ee3f3c4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5ee3f3c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7425" y="927475"/>
            <a:ext cx="4905900" cy="25014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300">
                <a:latin typeface="Comic Sans MS"/>
                <a:ea typeface="Comic Sans MS"/>
                <a:cs typeface="Comic Sans MS"/>
                <a:sym typeface="Comic Sans MS"/>
              </a:rPr>
              <a:t>Технологии</a:t>
            </a:r>
            <a:endParaRPr b="1" sz="4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300">
                <a:latin typeface="Comic Sans MS"/>
                <a:ea typeface="Comic Sans MS"/>
                <a:cs typeface="Comic Sans MS"/>
                <a:sym typeface="Comic Sans MS"/>
              </a:rPr>
              <a:t>проведения</a:t>
            </a:r>
            <a:endParaRPr b="1" sz="4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300">
                <a:latin typeface="Comic Sans MS"/>
                <a:ea typeface="Comic Sans MS"/>
                <a:cs typeface="Comic Sans MS"/>
                <a:sym typeface="Comic Sans MS"/>
              </a:rPr>
              <a:t>вебинаров</a:t>
            </a:r>
            <a:endParaRPr b="1" sz="4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76175" y="3947350"/>
            <a:ext cx="34707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Выполнила студентка 2 курса ПО(МОУ) -17 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Свиридова Александра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1104000" y="2751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Процесс:видео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128725" y="1568613"/>
            <a:ext cx="36798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Кроме крупного плана лица через видеоканал вебинара вряд ли что-то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можно передать (в отличие от видеоконференции) – мы должны помнить о разных возможностях участников, на ширину канала пользователей полагаться нельзя – возможно, они смогут давать о себе знать только через чат.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350" y="1568625"/>
            <a:ext cx="5035400" cy="33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191250" y="737050"/>
            <a:ext cx="87615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Подготовленный заранее «статический» материал в виде слайдов оказывается главным источником информации (с голосом).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3566425" y="1345075"/>
            <a:ext cx="4953300" cy="18555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latin typeface="Comic Sans MS"/>
                <a:ea typeface="Comic Sans MS"/>
                <a:cs typeface="Comic Sans MS"/>
                <a:sym typeface="Comic Sans MS"/>
              </a:rPr>
              <a:t>Спасибо за внимание!</a:t>
            </a:r>
            <a:endParaRPr b="1" sz="6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75" y="951000"/>
            <a:ext cx="2040950" cy="4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52750" y="1557175"/>
            <a:ext cx="4845300" cy="2120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Вебинар (web seminar)</a:t>
            </a:r>
            <a:r>
              <a:rPr b="1" lang="ru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lang="ru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мультимедийное двунаправленное вещание на веб-платформе.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338725" y="201350"/>
            <a:ext cx="70389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Типы мероприятий</a:t>
            </a:r>
            <a:endParaRPr sz="3600"/>
          </a:p>
        </p:txBody>
      </p:sp>
      <p:sp>
        <p:nvSpPr>
          <p:cNvPr id="146" name="Google Shape;146;p15"/>
          <p:cNvSpPr txBox="1"/>
          <p:nvPr/>
        </p:nvSpPr>
        <p:spPr>
          <a:xfrm>
            <a:off x="224125" y="901850"/>
            <a:ext cx="8729400" cy="4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b="1" lang="ru" sz="2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ru" sz="2100">
                <a:latin typeface="Comic Sans MS"/>
                <a:ea typeface="Comic Sans MS"/>
                <a:cs typeface="Comic Sans MS"/>
                <a:sym typeface="Comic Sans MS"/>
              </a:rPr>
              <a:t>С</a:t>
            </a:r>
            <a:r>
              <a:rPr b="1" lang="ru" sz="2100">
                <a:latin typeface="Comic Sans MS"/>
                <a:ea typeface="Comic Sans MS"/>
                <a:cs typeface="Comic Sans MS"/>
                <a:sym typeface="Comic Sans MS"/>
              </a:rPr>
              <a:t>пециалисты Websoft выделяют группы мероприятий:</a:t>
            </a:r>
            <a:endParaRPr b="1"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групповое интервью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круглый стол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мозговой штурм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коллективное принятие решений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групповая дискуссия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диспут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854825" y="2866100"/>
            <a:ext cx="49086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обучение использованию программных продуктов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виртуальная лабораторная работа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лекция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семинар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конференция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341900" y="0"/>
            <a:ext cx="64602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Перед вебинаром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112050" y="1049025"/>
            <a:ext cx="42582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Подготовка презентации с учётом её трансформации в PDF;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Подготовка ссылок для копирования в чат наверное, желательно работать с двумя компьютерами или экранами;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Выписывание возможных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вопросов;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Тестирование оборудования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и скорости.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25" y="1319325"/>
            <a:ext cx="4447174" cy="29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4827225" y="432400"/>
            <a:ext cx="2667000" cy="845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Процесс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396900" y="183125"/>
            <a:ext cx="1618200" cy="10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546300" y="291425"/>
            <a:ext cx="1319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Comic Sans MS"/>
                <a:ea typeface="Comic Sans MS"/>
                <a:cs typeface="Comic Sans MS"/>
                <a:sym typeface="Comic Sans MS"/>
              </a:rPr>
              <a:t>Включить веб-камеру, микрофон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912300" y="1404525"/>
            <a:ext cx="1371000" cy="12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2588400" y="1277488"/>
            <a:ext cx="1319400" cy="12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4455138" y="2141625"/>
            <a:ext cx="1783200" cy="114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957650" y="2203425"/>
            <a:ext cx="1700700" cy="10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96900" y="2949075"/>
            <a:ext cx="1371000" cy="12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2605250" y="2949075"/>
            <a:ext cx="1371000" cy="12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841950" y="1540875"/>
            <a:ext cx="1511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Приветствие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Цель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Длительность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Правила</a:t>
            </a:r>
            <a:r>
              <a:rPr b="1" lang="ru"/>
              <a:t> </a:t>
            </a:r>
            <a:endParaRPr b="1"/>
          </a:p>
        </p:txBody>
      </p:sp>
      <p:sp>
        <p:nvSpPr>
          <p:cNvPr id="169" name="Google Shape;169;p17"/>
          <p:cNvSpPr txBox="1"/>
          <p:nvPr/>
        </p:nvSpPr>
        <p:spPr>
          <a:xfrm>
            <a:off x="2678250" y="1457938"/>
            <a:ext cx="1157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Комменти-рование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слайдов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767888" y="2478375"/>
            <a:ext cx="1157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Неполадки</a:t>
            </a:r>
            <a:endParaRPr b="1"/>
          </a:p>
        </p:txBody>
      </p:sp>
      <p:sp>
        <p:nvSpPr>
          <p:cNvPr id="171" name="Google Shape;171;p17"/>
          <p:cNvSpPr txBox="1"/>
          <p:nvPr/>
        </p:nvSpPr>
        <p:spPr>
          <a:xfrm>
            <a:off x="7026100" y="2294600"/>
            <a:ext cx="1568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Оперативное реагирование без прерывания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03550" y="3237675"/>
            <a:ext cx="1157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Прощание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Линк</a:t>
            </a:r>
            <a:endParaRPr b="1"/>
          </a:p>
        </p:txBody>
      </p:sp>
      <p:sp>
        <p:nvSpPr>
          <p:cNvPr id="173" name="Google Shape;173;p17"/>
          <p:cNvSpPr txBox="1"/>
          <p:nvPr/>
        </p:nvSpPr>
        <p:spPr>
          <a:xfrm>
            <a:off x="2581850" y="3182525"/>
            <a:ext cx="1417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Реагирование на реплики</a:t>
            </a:r>
            <a:endParaRPr b="1"/>
          </a:p>
        </p:txBody>
      </p:sp>
      <p:sp>
        <p:nvSpPr>
          <p:cNvPr id="174" name="Google Shape;174;p17"/>
          <p:cNvSpPr/>
          <p:nvPr/>
        </p:nvSpPr>
        <p:spPr>
          <a:xfrm>
            <a:off x="1255075" y="4188375"/>
            <a:ext cx="1700700" cy="84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1396525" y="4272275"/>
            <a:ext cx="1417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Включить веб-камеру, микрофон</a:t>
            </a:r>
            <a:endParaRPr b="1"/>
          </a:p>
        </p:txBody>
      </p:sp>
      <p:cxnSp>
        <p:nvCxnSpPr>
          <p:cNvPr id="176" name="Google Shape;176;p17"/>
          <p:cNvCxnSpPr/>
          <p:nvPr/>
        </p:nvCxnSpPr>
        <p:spPr>
          <a:xfrm>
            <a:off x="694750" y="1244825"/>
            <a:ext cx="381000" cy="35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/>
          <p:nvPr/>
        </p:nvCxnSpPr>
        <p:spPr>
          <a:xfrm flipH="1" rot="10800000">
            <a:off x="2283300" y="2002425"/>
            <a:ext cx="3246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/>
          <p:nvPr/>
        </p:nvCxnSpPr>
        <p:spPr>
          <a:xfrm flipH="1">
            <a:off x="3256200" y="2636300"/>
            <a:ext cx="1800" cy="3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 rot="10800000">
            <a:off x="3252300" y="2499475"/>
            <a:ext cx="5700" cy="36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3361775" y="2720425"/>
            <a:ext cx="105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7"/>
          <p:cNvCxnSpPr>
            <a:stCxn id="164" idx="3"/>
            <a:endCxn id="165" idx="1"/>
          </p:cNvCxnSpPr>
          <p:nvPr/>
        </p:nvCxnSpPr>
        <p:spPr>
          <a:xfrm>
            <a:off x="6238338" y="2713725"/>
            <a:ext cx="71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7"/>
          <p:cNvCxnSpPr>
            <a:stCxn id="165" idx="2"/>
          </p:cNvCxnSpPr>
          <p:nvPr/>
        </p:nvCxnSpPr>
        <p:spPr>
          <a:xfrm flipH="1" rot="5400000">
            <a:off x="5517050" y="933075"/>
            <a:ext cx="392400" cy="4189500"/>
          </a:xfrm>
          <a:prstGeom prst="curvedConnector4">
            <a:avLst>
              <a:gd fmla="val -60684" name="adj1"/>
              <a:gd fmla="val 7804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 flipH="1">
            <a:off x="3355700" y="2831600"/>
            <a:ext cx="3117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7"/>
          <p:cNvCxnSpPr/>
          <p:nvPr/>
        </p:nvCxnSpPr>
        <p:spPr>
          <a:xfrm rot="10800000">
            <a:off x="1826725" y="3547725"/>
            <a:ext cx="719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/>
          <p:nvPr/>
        </p:nvCxnSpPr>
        <p:spPr>
          <a:xfrm>
            <a:off x="694750" y="4087675"/>
            <a:ext cx="492900" cy="45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520" l="-3310" r="3310" t="-520"/>
          <a:stretch/>
        </p:blipFill>
        <p:spPr>
          <a:xfrm rot="-359097">
            <a:off x="5018050" y="3389950"/>
            <a:ext cx="3027369" cy="20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/>
        </p:nvSpPr>
        <p:spPr>
          <a:xfrm>
            <a:off x="2005825" y="266325"/>
            <a:ext cx="5423700" cy="772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lang="ru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Опасности, риски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22350" y="1241900"/>
            <a:ext cx="90993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Нужно</a:t>
            </a:r>
            <a:r>
              <a:rPr lang="ru" sz="24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заранее протестировать презентацию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Нужно</a:t>
            </a: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 приготовить заранее ВСЕ ссылки на сторонние материалы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Важно</a:t>
            </a:r>
            <a:r>
              <a:rPr lang="ru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соблюдать график: часы, таймер,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репетиция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Необходимо</a:t>
            </a:r>
            <a:r>
              <a:rPr lang="ru" sz="2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отключить сигналы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на гаджетах (аналогично оповещениям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 при записи скринкастов)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Возможно</a:t>
            </a: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, следует предусмотреть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«запасной аэродром»: ноутбук с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mic Sans MS"/>
                <a:ea typeface="Comic Sans MS"/>
                <a:cs typeface="Comic Sans MS"/>
                <a:sym typeface="Comic Sans MS"/>
              </a:rPr>
              <a:t>мобильным интернетом.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725" y="1645051"/>
            <a:ext cx="4135275" cy="34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160250" y="217700"/>
            <a:ext cx="68235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Сложность вебинара состоит в том, что он сочетает: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5287650" y="3337300"/>
            <a:ext cx="3185100" cy="876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Char char="●"/>
            </a:pPr>
            <a:r>
              <a:rPr lang="ru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все сложности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обычной лекции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5287650" y="2012813"/>
            <a:ext cx="3185100" cy="876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все сложности обращения с ИКТ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50" y="1894225"/>
            <a:ext cx="4320675" cy="28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391700" y="1883875"/>
            <a:ext cx="3384900" cy="2700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Вебинар – это вещание в прямом эфире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через веб -сервер (могут быть и иные варианты, например: вещание рабочего стола и управление им управление видеоконференциями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(не через веб).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771650" y="155850"/>
            <a:ext cx="593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Вещание в основе вебинара</a:t>
            </a:r>
            <a:endParaRPr b="1" sz="3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975" y="1749850"/>
            <a:ext cx="4684800" cy="31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1329700" y="811950"/>
            <a:ext cx="7277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Синхронизированная передача видео, аудио, текста и других мультимедиа - компонент.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313775" y="1633275"/>
            <a:ext cx="2958300" cy="27252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Открытая модель</a:t>
            </a:r>
            <a:r>
              <a:rPr b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– на базе общедоступной технологии, не требующей создания специальной учётной записи.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Пример</a:t>
            </a:r>
            <a:r>
              <a:rPr lang="ru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Hangouts, YouTube.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056275" y="221475"/>
            <a:ext cx="49305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Открытая и закрытая модели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5793425" y="1633275"/>
            <a:ext cx="2958300" cy="27252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omic Sans MS"/>
                <a:ea typeface="Comic Sans MS"/>
                <a:cs typeface="Comic Sans MS"/>
                <a:sym typeface="Comic Sans MS"/>
              </a:rPr>
              <a:t>Закрытая модель</a:t>
            </a: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 – на специальной платформе, устанавливаемой на выделенный сервер (это ресурсоёмкое решение).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6533050" y="1078563"/>
            <a:ext cx="414600" cy="58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/>
          <p:nvPr/>
        </p:nvCxnSpPr>
        <p:spPr>
          <a:xfrm flipH="1">
            <a:off x="2140300" y="1095363"/>
            <a:ext cx="381000" cy="53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800" y="2370050"/>
            <a:ext cx="2773450" cy="27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