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0" r:id="rId7"/>
    <p:sldId id="267" r:id="rId8"/>
    <p:sldId id="268" r:id="rId9"/>
    <p:sldId id="269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4C57F2-EF2B-4B7F-9EDF-9C0C4DA1239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88374"/>
            <a:ext cx="9144000" cy="1655763"/>
          </a:xfrm>
        </p:spPr>
        <p:txBody>
          <a:bodyPr>
            <a:normAutofit/>
          </a:bodyPr>
          <a:lstStyle/>
          <a:p>
            <a:r>
              <a:rPr lang="en-US" sz="4800" b="1" i="1" dirty="0"/>
              <a:t>Tech Store – </a:t>
            </a:r>
            <a:r>
              <a:rPr lang="en-US" sz="4800" b="1" i="1" dirty="0" err="1"/>
              <a:t>Brza</a:t>
            </a:r>
            <a:r>
              <a:rPr lang="en-US" sz="4800" b="1" i="1" dirty="0"/>
              <a:t> web </a:t>
            </a:r>
            <a:r>
              <a:rPr lang="en-US" sz="4800" b="1" i="1" dirty="0" err="1"/>
              <a:t>prodavnica</a:t>
            </a:r>
            <a:r>
              <a:rPr lang="en-US" sz="4800" b="1" i="1" dirty="0"/>
              <a:t> </a:t>
            </a:r>
            <a:r>
              <a:rPr lang="en-US" sz="4800" b="1" i="1" dirty="0" err="1"/>
              <a:t>pomoću</a:t>
            </a:r>
            <a:r>
              <a:rPr lang="en-US" sz="4800" b="1" i="1" dirty="0"/>
              <a:t> Astro + React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859818"/>
          </a:xfrm>
        </p:spPr>
        <p:txBody>
          <a:bodyPr/>
          <a:lstStyle/>
          <a:p>
            <a:pPr algn="ctr"/>
            <a:r>
              <a:rPr lang="nn-NO" dirty="0"/>
              <a:t>Moderno rešenje za performanse, fleksibilnost i dobar korisnički doživljaj</a:t>
            </a:r>
            <a:r>
              <a:rPr lang="sr-Latn-RS" dirty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80699" y="5903651"/>
            <a:ext cx="490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Latn-RS" b="1" dirty="0"/>
              <a:t>Aleksa Tomić, br. indeksa: 1812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57327"/>
            <a:ext cx="10018713" cy="832282"/>
          </a:xfrm>
        </p:spPr>
        <p:txBody>
          <a:bodyPr>
            <a:normAutofit/>
          </a:bodyPr>
          <a:lstStyle/>
          <a:p>
            <a:r>
              <a:rPr lang="en-US" sz="3600" b="1" i="1" dirty="0" err="1"/>
              <a:t>Zaključak</a:t>
            </a:r>
            <a:endParaRPr lang="en-US" sz="3600" b="1" i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71873" y="1911689"/>
            <a:ext cx="10809291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defTabSz="914400" eaLnBrk="0" fontAlgn="base" hangingPunct="0">
              <a:spcBef>
                <a:spcPts val="130"/>
              </a:spcBef>
              <a:spcAft>
                <a:spcPts val="130"/>
              </a:spcAft>
              <a:buClrTx/>
              <a:buSzTx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Astro je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savršen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brze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moderne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SEO-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optimizovane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sajtove</a:t>
            </a:r>
            <a:endParaRPr lang="sr-Latn-R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ts val="130"/>
              </a:spcBef>
              <a:spcAft>
                <a:spcPts val="130"/>
              </a:spcAft>
              <a:buClrTx/>
              <a:buSzTx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Kombinovanjem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statičkog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sadržaja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dinamičkih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komponenti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omogućava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maksimalne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performance</a:t>
            </a:r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ts val="130"/>
              </a:spcBef>
              <a:spcAft>
                <a:spcPts val="130"/>
              </a:spcAft>
              <a:buClrTx/>
              <a:buSzTx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Projekat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pokazao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efikasnu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upotrebu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React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komponenti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unutar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Astro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okruženja</a:t>
            </a:r>
            <a:endParaRPr lang="sr-Latn-R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ts val="130"/>
              </a:spcBef>
              <a:spcAft>
                <a:spcPts val="130"/>
              </a:spcAft>
              <a:buClrTx/>
              <a:buSzTx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Primenjene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dobre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prakse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jednostavno održavanje</a:t>
            </a:r>
          </a:p>
          <a:p>
            <a:pPr defTabSz="914400" eaLnBrk="0" fontAlgn="base" hangingPunct="0">
              <a:spcBef>
                <a:spcPts val="130"/>
              </a:spcBef>
              <a:spcAft>
                <a:spcPts val="130"/>
              </a:spcAft>
              <a:buClrTx/>
              <a:buSzTx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Ovaj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pristup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omogućava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brz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razvoj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lakšu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organizaciju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odličan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korisnički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doživljaj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226816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b="1" i="1" dirty="0" err="1"/>
              <a:t>Hvala</a:t>
            </a:r>
            <a:r>
              <a:rPr lang="en-US" sz="4800" b="1" i="1" dirty="0"/>
              <a:t> </a:t>
            </a:r>
            <a:r>
              <a:rPr lang="en-US" sz="4800" b="1" i="1" dirty="0" err="1"/>
              <a:t>na</a:t>
            </a:r>
            <a:r>
              <a:rPr lang="en-US" sz="4800" b="1" i="1" dirty="0"/>
              <a:t> </a:t>
            </a:r>
            <a:r>
              <a:rPr lang="en-US" sz="4800" b="1" i="1" dirty="0" err="1"/>
              <a:t>pažnji</a:t>
            </a:r>
            <a:r>
              <a:rPr lang="en-US" sz="4800" b="1" i="1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836" y="4176203"/>
            <a:ext cx="10018713" cy="3124201"/>
          </a:xfrm>
        </p:spPr>
        <p:txBody>
          <a:bodyPr/>
          <a:lstStyle/>
          <a:p>
            <a:pPr marL="0" indent="0" algn="ctr"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129685"/>
            <a:ext cx="10018713" cy="65472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1" dirty="0" err="1"/>
              <a:t>Šta</a:t>
            </a:r>
            <a:r>
              <a:rPr lang="en-US" b="1" i="1" dirty="0"/>
              <a:t> je Astro?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2149896"/>
            <a:ext cx="909011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/>
              <a:t>Astro je </a:t>
            </a:r>
            <a:r>
              <a:rPr lang="en-US" b="1" dirty="0"/>
              <a:t>framework za </a:t>
            </a:r>
            <a:r>
              <a:rPr lang="en-US" b="1" dirty="0" err="1"/>
              <a:t>statički</a:t>
            </a:r>
            <a:r>
              <a:rPr lang="en-US" b="1" dirty="0"/>
              <a:t> web</a:t>
            </a:r>
            <a:r>
              <a:rPr lang="en-US" dirty="0"/>
              <a:t> koji </a:t>
            </a:r>
            <a:r>
              <a:rPr lang="en-US" dirty="0" err="1"/>
              <a:t>koristi</a:t>
            </a:r>
            <a:r>
              <a:rPr lang="en-US" dirty="0"/>
              <a:t> "</a:t>
            </a:r>
            <a:r>
              <a:rPr lang="en-US" b="1" dirty="0"/>
              <a:t>islands architecture</a:t>
            </a:r>
            <a:r>
              <a:rPr lang="en-US" dirty="0"/>
              <a:t> "</a:t>
            </a:r>
            <a:endParaRPr lang="sr-Latn-R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sr-Latn-RS" dirty="0"/>
              <a:t>Služi </a:t>
            </a:r>
            <a:r>
              <a:rPr lang="en-US" dirty="0"/>
              <a:t>za </a:t>
            </a:r>
            <a:r>
              <a:rPr lang="en-US" dirty="0" err="1"/>
              <a:t>pravljenje</a:t>
            </a:r>
            <a:r>
              <a:rPr lang="en-US" dirty="0"/>
              <a:t> </a:t>
            </a:r>
            <a:r>
              <a:rPr lang="en-US" b="1" dirty="0" err="1"/>
              <a:t>brzih</a:t>
            </a:r>
            <a:r>
              <a:rPr lang="en-US" b="1" dirty="0"/>
              <a:t>, SEO-</a:t>
            </a:r>
            <a:r>
              <a:rPr lang="en-US" b="1" dirty="0" err="1"/>
              <a:t>optimizovanih</a:t>
            </a:r>
            <a:r>
              <a:rPr lang="en-US" b="1" dirty="0"/>
              <a:t> web </a:t>
            </a:r>
            <a:r>
              <a:rPr lang="en-US" b="1" dirty="0" err="1"/>
              <a:t>sajtova</a:t>
            </a:r>
            <a:endParaRPr lang="sr-Latn-R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Fokusiran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statičko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renderovanje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Omogućava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korišćenje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više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frameworkova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projektu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Pišemo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manje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JavaScript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brži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sajt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Astro + React</a:t>
            </a:r>
            <a:r>
              <a:rPr lang="sr-Latn-RS" sz="3600" b="1" i="1" dirty="0"/>
              <a:t> JS</a:t>
            </a:r>
            <a:r>
              <a:rPr lang="en-US" sz="3600" b="1" i="1" dirty="0"/>
              <a:t> – </a:t>
            </a:r>
            <a:r>
              <a:rPr lang="en-US" sz="3600" b="1" i="1" dirty="0" err="1"/>
              <a:t>Savršena</a:t>
            </a:r>
            <a:r>
              <a:rPr lang="en-US" sz="3600" b="1" i="1" dirty="0"/>
              <a:t> </a:t>
            </a:r>
            <a:r>
              <a:rPr lang="en-US" sz="3600" b="1" i="1" dirty="0" err="1"/>
              <a:t>kombinacija</a:t>
            </a:r>
            <a:endParaRPr lang="en-US" sz="3600" b="1" i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39417" y="2438399"/>
            <a:ext cx="984115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Astro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koristi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stranice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layout-e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koristi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interaktivne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delove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korpa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filtriranje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dugmad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Komponente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React-u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kapsulirane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lako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održive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42" y="4805676"/>
            <a:ext cx="2429376" cy="13665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60" y="4805676"/>
            <a:ext cx="2432088" cy="13665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sr-Latn-RS" sz="3600" b="1" i="1" dirty="0"/>
              <a:t>Projekat </a:t>
            </a:r>
            <a:r>
              <a:rPr lang="en-US" sz="3600" b="1" i="1" dirty="0"/>
              <a:t>Tech Store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96332" y="1706879"/>
            <a:ext cx="9692640" cy="304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sr-Latn-RS" altLang="en-US" dirty="0">
                <a:latin typeface="Arial" panose="020B0604020202020204" pitchFamily="34" charset="0"/>
              </a:rPr>
              <a:t>Ideja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Online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prodavnica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korpom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filterima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detaljima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proizvodima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Cilj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Istražiti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kako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Astro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funkcioniše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Static Site Generator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Korišćene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tehnologije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Astro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meta-framework)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 (za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interaktivne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komponente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Modules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LocalStorage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(za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čuvanje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094" y="4334462"/>
            <a:ext cx="3960930" cy="1837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89" y="410592"/>
            <a:ext cx="10018713" cy="1752599"/>
          </a:xfrm>
        </p:spPr>
        <p:txBody>
          <a:bodyPr/>
          <a:lstStyle/>
          <a:p>
            <a:r>
              <a:rPr kumimoji="0" lang="en-US" altLang="en-US" sz="3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rbel (Headings)"/>
              </a:rPr>
              <a:t>Struktura</a:t>
            </a:r>
            <a:r>
              <a:rPr kumimoji="0" lang="en-US" altLang="en-US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 (Headings)"/>
              </a:rPr>
              <a:t> </a:t>
            </a:r>
            <a:r>
              <a:rPr kumimoji="0" lang="en-US" altLang="en-US" sz="3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rbel (Headings)"/>
              </a:rPr>
              <a:t>projekta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90842" y="1351916"/>
            <a:ext cx="10074275" cy="415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components/ – sadr</a:t>
            </a:r>
            <a:r>
              <a:rPr kumimoji="0" lang="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React komponente kao </a:t>
            </a:r>
            <a:r>
              <a:rPr kumimoji="0" lang="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su App.jsx</a:t>
            </a:r>
            <a:r>
              <a:rPr kumimoji="0" lang="sr-Latn-R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prikaz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sr-Latn-R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proizvoda i CartApp.jsx za rad sa korpom.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layouts/ – koristi se zajedni</a:t>
            </a:r>
            <a:r>
              <a:rPr kumimoji="0" lang="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č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 layout DefaultLayout.astro koji obuhvata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sr-Latn-R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sve stranice i uklju</a:t>
            </a:r>
            <a:r>
              <a:rPr kumimoji="0" lang="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č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uje zaglavlje sajta.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pages/ – glavne stranice sajta u Astro formatu: index.astro, cart.astro i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sr-Latn-R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stranica [id].astro za prikaz pojedina</a:t>
            </a:r>
            <a:r>
              <a:rPr kumimoji="0" lang="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č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nog proizvoda.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styles/ – posebno se vodi ra</a:t>
            </a:r>
            <a:r>
              <a:rPr kumimoji="0" lang="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č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 o stilu stranica, kao i o prikazu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sr-Latn-R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proizvoda i responsive dizajnu.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26507"/>
            <a:ext cx="10018713" cy="841159"/>
          </a:xfrm>
        </p:spPr>
        <p:txBody>
          <a:bodyPr>
            <a:normAutofit/>
          </a:bodyPr>
          <a:lstStyle/>
          <a:p>
            <a:r>
              <a:rPr lang="sr-Latn-RS" sz="3600" b="1" i="1" dirty="0"/>
              <a:t>Gde</a:t>
            </a:r>
            <a:r>
              <a:rPr lang="en-US" sz="3600" b="1" i="1" dirty="0"/>
              <a:t> </a:t>
            </a:r>
            <a:r>
              <a:rPr lang="sr-Latn-RS" sz="3600" b="1" i="1" dirty="0"/>
              <a:t>se </a:t>
            </a:r>
            <a:r>
              <a:rPr lang="en-US" sz="3600" b="1" i="1" dirty="0" err="1"/>
              <a:t>koristi</a:t>
            </a:r>
            <a:r>
              <a:rPr lang="en-US" sz="3600" b="1" i="1" dirty="0"/>
              <a:t> Astro?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484311" y="1276088"/>
            <a:ext cx="10018711" cy="439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DefaultLayout.astro i Header.astro**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Zaglavlje sajta sa logom, imenom sajta i linkom ka korpi.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Omogu</a:t>
            </a:r>
            <a:r>
              <a:rPr kumimoji="0" lang="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ć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 dosledan prikaz i dizajn na svim stranicama.”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sr-Latn-RS" altLang="pl-P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kumimoji="0" lang="pl-PL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sr-Latn-R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ndex.astro</a:t>
            </a:r>
            <a:endParaRPr lang="pl-PL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sr-Latn-R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Početna stranica, generiše sve proizvode kao card komponente.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&lt;App client:load /&gt; jer se učitava u pregledaču i koristi App.jsx react komponentu za sve proizvode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sr-Latn-R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art.astro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r-Latn-R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Stranica korpe, koristi </a:t>
            </a:r>
            <a:r>
              <a:rPr lang="sr-Latn-RS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&lt;CartApp client:load /&gt;</a:t>
            </a:r>
            <a:endParaRPr lang="sr-Latn-R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sr-Latn-R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Uči</a:t>
            </a:r>
            <a:r>
              <a:rPr lang="sr-Latn-R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tava CartApp.jsx koja koristi localStorage za prikaz korpe i svih artikala iz nje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sr-Latn-R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[id].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astro</a:t>
            </a:r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Dinamička stranica za svaki proizvod. Prikazuje detalje proizvoda po ID-u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sr-Latn-R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Prikazuje ime, sliku, cen</a:t>
            </a:r>
            <a:r>
              <a:rPr lang="sr-Latn-R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 i opis proizvoda i slika se može uvećati klikom.</a:t>
            </a:r>
            <a:endParaRPr kumimoji="0" lang="sr-Latn-R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82119"/>
            <a:ext cx="10018713" cy="1752599"/>
          </a:xfrm>
        </p:spPr>
        <p:txBody>
          <a:bodyPr>
            <a:normAutofit/>
          </a:bodyPr>
          <a:lstStyle/>
          <a:p>
            <a:r>
              <a:rPr lang="en-US" sz="3600" b="1" i="1" dirty="0" err="1"/>
              <a:t>Prednosti</a:t>
            </a:r>
            <a:r>
              <a:rPr lang="en-US" sz="3600" b="1" i="1" dirty="0"/>
              <a:t> </a:t>
            </a:r>
            <a:r>
              <a:rPr lang="en-US" sz="3600" b="1" i="1" dirty="0" err="1"/>
              <a:t>korišćenja</a:t>
            </a:r>
            <a:r>
              <a:rPr lang="en-US" sz="3600" b="1" i="1" dirty="0"/>
              <a:t> Astro-a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71245" y="2210718"/>
            <a:ext cx="10673115" cy="243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defTabSz="914400" eaLnBrk="0" fontAlgn="base" hangingPunct="0">
              <a:spcBef>
                <a:spcPts val="100"/>
              </a:spcBef>
              <a:spcAft>
                <a:spcPts val="100"/>
              </a:spcAft>
              <a:buClrTx/>
              <a:buSzTx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Brzina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sajta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Astro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generiše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statičke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fajlove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koji 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brzo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učitavaju</a:t>
            </a:r>
            <a:endParaRPr lang="sr-Latn-R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ts val="100"/>
              </a:spcBef>
              <a:spcAft>
                <a:spcPts val="10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Manje JavaScript-a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Koristi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potrebno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client:load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sr-Latn-R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ts val="100"/>
              </a:spcBef>
              <a:spcAft>
                <a:spcPts val="100"/>
              </a:spcAft>
              <a:buClrTx/>
              <a:buSzTx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Modularnost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stranice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komponente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odvojene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lako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održavaju</a:t>
            </a:r>
            <a:endParaRPr lang="sr-Latn-R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ts val="100"/>
              </a:spcBef>
              <a:spcAft>
                <a:spcPts val="100"/>
              </a:spcAft>
              <a:buClrTx/>
              <a:buSzTx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Podrška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više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framework-a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Moguće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kombinovanje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React, Vue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sr-Latn-R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ts val="100"/>
              </a:spcBef>
              <a:spcAft>
                <a:spcPts val="10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SEO friendly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Staticki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sadržaj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lako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indeksira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strane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pretraživača</a:t>
            </a:r>
            <a:endParaRPr lang="sr-Latn-R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ts val="100"/>
              </a:spcBef>
              <a:spcAft>
                <a:spcPts val="100"/>
              </a:spcAft>
              <a:buClrTx/>
              <a:buSzTx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Jednostavna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struktura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Pogodno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manje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veće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projekte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95" y="62230"/>
            <a:ext cx="10019030" cy="1068705"/>
          </a:xfrm>
        </p:spPr>
        <p:txBody>
          <a:bodyPr>
            <a:normAutofit/>
          </a:bodyPr>
          <a:lstStyle/>
          <a:p>
            <a:r>
              <a:rPr lang="en-US" altLang="en-US" dirty="0">
                <a:sym typeface="+mn-ea"/>
              </a:rPr>
              <a:t> </a:t>
            </a:r>
            <a:r>
              <a:rPr lang="en-US" altLang="en-US" sz="3600" b="1" i="1" dirty="0" err="1">
                <a:sym typeface="+mn-ea"/>
              </a:rPr>
              <a:t>Funkcionalnosti</a:t>
            </a:r>
            <a:r>
              <a:rPr lang="en-US" altLang="en-US" sz="3600" b="1" i="1" dirty="0">
                <a:sym typeface="+mn-ea"/>
              </a:rPr>
              <a:t> </a:t>
            </a:r>
            <a:r>
              <a:rPr lang="sr-Latn-RS" altLang="en-US" sz="3600" b="1" i="1" dirty="0">
                <a:sym typeface="+mn-ea"/>
              </a:rPr>
              <a:t>sajta 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39569"/>
            <a:ext cx="10018713" cy="3124201"/>
          </a:xfrm>
        </p:spPr>
        <p:txBody>
          <a:bodyPr>
            <a:normAutofit fontScale="25000" lnSpcReduction="20000"/>
          </a:bodyPr>
          <a:lstStyle/>
          <a:p>
            <a:r>
              <a:rPr lang="en-US" altLang="en-US" sz="9600"/>
              <a:t>Prikaz svih proizvoda iz baze</a:t>
            </a:r>
          </a:p>
          <a:p>
            <a:r>
              <a:rPr lang="sr-Latn-RS" altLang="en-US" sz="9600"/>
              <a:t>Filtriranje proizvoda po kategorijama i pretraga</a:t>
            </a:r>
            <a:endParaRPr lang="en-US" altLang="en-US" sz="9600"/>
          </a:p>
          <a:p>
            <a:r>
              <a:rPr lang="en-US" altLang="en-US" sz="9600"/>
              <a:t>Klikom na proizvod – otvara se stranica sa detaljima</a:t>
            </a:r>
          </a:p>
          <a:p>
            <a:r>
              <a:rPr lang="en-US" altLang="en-US" sz="9600"/>
              <a:t>Dodavanje proizvoda u korpu (memorija u LocalStorage-u)</a:t>
            </a:r>
          </a:p>
          <a:p>
            <a:r>
              <a:rPr lang="sr-Latn-RS" sz="9600"/>
              <a:t>Rad sa korpom</a:t>
            </a:r>
          </a:p>
          <a:p>
            <a:r>
              <a:rPr lang="en-US" altLang="en-US" sz="9600"/>
              <a:t>Klikom na „Poru</a:t>
            </a:r>
            <a:r>
              <a:rPr lang="" altLang="en-US" sz="9600"/>
              <a:t>č</a:t>
            </a:r>
            <a:r>
              <a:rPr lang="en-US" altLang="en-US" sz="9600"/>
              <a:t>i“ simulira se narud</a:t>
            </a:r>
            <a:r>
              <a:rPr lang="" altLang="en-US" sz="9600"/>
              <a:t>ž</a:t>
            </a:r>
            <a:r>
              <a:rPr lang="en-US" altLang="en-US" sz="9600"/>
              <a:t>bina i prazni se korpa</a:t>
            </a:r>
          </a:p>
          <a:p>
            <a:r>
              <a:rPr lang="en-US" altLang="en-US" sz="9600"/>
              <a:t>Navigacija izme</a:t>
            </a:r>
            <a:r>
              <a:rPr lang="" altLang="en-US" sz="9600"/>
              <a:t>đ</a:t>
            </a:r>
            <a:r>
              <a:rPr lang="en-US" altLang="en-US" sz="9600"/>
              <a:t>u po</a:t>
            </a:r>
            <a:r>
              <a:rPr lang="" altLang="en-US" sz="9600"/>
              <a:t>č</a:t>
            </a:r>
            <a:r>
              <a:rPr lang="en-US" altLang="en-US" sz="9600"/>
              <a:t>etne i korpe uvek dostupna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C767A-B3A0-4619-A949-1C39ED530A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148" y="4884759"/>
            <a:ext cx="3426487" cy="1589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93F84-2684-4765-8FEB-EF81900DBF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1" y="4860524"/>
            <a:ext cx="3586578" cy="1638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08E5-EBBC-4663-AF4D-A063751D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41572"/>
            <a:ext cx="10018713" cy="654728"/>
          </a:xfrm>
        </p:spPr>
        <p:txBody>
          <a:bodyPr>
            <a:normAutofit/>
          </a:bodyPr>
          <a:lstStyle/>
          <a:p>
            <a:r>
              <a:rPr lang="en-US" sz="3600" b="1" i="1" dirty="0" err="1"/>
              <a:t>Kodovi</a:t>
            </a:r>
            <a:r>
              <a:rPr lang="en-US" sz="3600" b="1" i="1" dirty="0"/>
              <a:t> </a:t>
            </a:r>
            <a:r>
              <a:rPr lang="en-US" sz="3600" b="1" i="1" dirty="0" err="1"/>
              <a:t>kao</a:t>
            </a:r>
            <a:r>
              <a:rPr lang="en-US" sz="3600" b="1" i="1" dirty="0"/>
              <a:t> </a:t>
            </a:r>
            <a:r>
              <a:rPr lang="en-US" sz="3600" b="1" i="1" dirty="0" err="1"/>
              <a:t>primeri</a:t>
            </a:r>
            <a:endParaRPr lang="en-US" sz="3600" i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57EA15-CD09-4249-8939-555A4514B8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0" y="1669002"/>
            <a:ext cx="3754735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index.astro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sr-Latn-R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DefaultLayout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&lt;App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client:load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DefaultLayout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endParaRPr kumimoji="0" lang="sr-Latn-R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r-Latn-R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 cart.astro: 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DefaultLayout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CartApp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client:load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/&gt;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DefaultLayout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endParaRPr kumimoji="0" lang="sr-Latn-R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r-Latn-R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B7DE6-1287-4EA1-A8D6-929CA0E9B506}"/>
              </a:ext>
            </a:extLst>
          </p:cNvPr>
          <p:cNvSpPr txBox="1"/>
          <p:nvPr/>
        </p:nvSpPr>
        <p:spPr>
          <a:xfrm>
            <a:off x="6354673" y="1669002"/>
            <a:ext cx="43530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DefaultLayout</a:t>
            </a:r>
            <a:r>
              <a:rPr lang="sr-Latn-RS" sz="2400" dirty="0">
                <a:latin typeface="Arial" panose="020B0604020202020204" pitchFamily="34" charset="0"/>
                <a:cs typeface="Arial" panose="020B0604020202020204" pitchFamily="34" charset="0"/>
              </a:rPr>
              <a:t>.astro</a:t>
            </a:r>
            <a:r>
              <a:rPr lang="sr-Latn-RS" sz="2400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&lt;Header 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&lt;main&gt;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&lt;slot 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&lt;/main&gt;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58967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51</TotalTime>
  <Words>671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Corbel (Headings)</vt:lpstr>
      <vt:lpstr>Parallax</vt:lpstr>
      <vt:lpstr>Tech Store – Brza web prodavnica pomoću Astro + React</vt:lpstr>
      <vt:lpstr>Šta je Astro?</vt:lpstr>
      <vt:lpstr>Astro + React JS – Savršena kombinacija</vt:lpstr>
      <vt:lpstr>Projekat Tech Store </vt:lpstr>
      <vt:lpstr>Struktura projekta </vt:lpstr>
      <vt:lpstr>Gde se koristi Astro?</vt:lpstr>
      <vt:lpstr>Prednosti korišćenja Astro-a</vt:lpstr>
      <vt:lpstr> Funkcionalnosti sajta </vt:lpstr>
      <vt:lpstr>Kodovi kao primeri</vt:lpstr>
      <vt:lpstr>Zaključak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Store – Brza web prodavnica pomoću Astro + React</dc:title>
  <dc:creator>Aleksa Tomic</dc:creator>
  <cp:lastModifiedBy>Aleksa Tomic</cp:lastModifiedBy>
  <cp:revision>13</cp:revision>
  <dcterms:created xsi:type="dcterms:W3CDTF">2025-06-09T05:31:00Z</dcterms:created>
  <dcterms:modified xsi:type="dcterms:W3CDTF">2025-06-10T11:58:05Z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96219CF458204A34A1F8A68C8DCAF8FB_12</vt:lpwstr>
  </property>
  <property fmtid="{D5CDD505-2E9C-101B-9397-08002B2CF9AE}" pid="3" name="KSOProductBuildVer">
    <vt:lpwstr>1033-12.2.0.21546</vt:lpwstr>
  </property>
</Properties>
</file>