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hYgZ88S8JKH+ldVMHyURy8f2No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EEDAA5-47B7-46C8-AFCE-F5BCF3589DAB}">
  <a:tblStyle styleId="{4FEEDAA5-47B7-46C8-AFCE-F5BCF3589DA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078FD11D-B8F5-4981-BD76-EAB04C74927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731520" y="1402080"/>
            <a:ext cx="2514600" cy="502920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8945880" y="1402080"/>
            <a:ext cx="2514600" cy="4907280"/>
          </a:xfrm>
          <a:prstGeom prst="roundRect">
            <a:avLst>
              <a:gd fmla="val 16667" name="adj"/>
            </a:avLst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069080" y="1760220"/>
            <a:ext cx="4053840" cy="425196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731516" y="873649"/>
            <a:ext cx="2514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Suppliers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8945880" y="894916"/>
            <a:ext cx="2514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4069080" y="1208285"/>
            <a:ext cx="40538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Organization 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4630632" y="3240127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Donor recruitment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1358575" y="5634034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Credit/Debit Card Vendor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1330090" y="4902321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1340592" y="3581763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Advertising media system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1353874" y="2925320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 donor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Restaurants &amp; Food retailers 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9570428" y="3078315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Registered courier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9570428" y="1937034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Registered Food donor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9596409" y="5318868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Registered receiver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6455844" y="2592655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Account Management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4630632" y="5256068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Finance Management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9596409" y="4229172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Money donors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6379890" y="4207062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Support team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4636861" y="4207063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Advertisement Management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(FoodPantry)</a:t>
            </a:r>
            <a:endParaRPr/>
          </a:p>
        </p:txBody>
      </p:sp>
      <p:cxnSp>
        <p:nvCxnSpPr>
          <p:cNvPr id="103" name="Google Shape;103;p1"/>
          <p:cNvCxnSpPr>
            <a:stCxn id="91" idx="3"/>
            <a:endCxn id="99" idx="1"/>
          </p:cNvCxnSpPr>
          <p:nvPr/>
        </p:nvCxnSpPr>
        <p:spPr>
          <a:xfrm flipH="1" rot="10800000">
            <a:off x="2624076" y="5537193"/>
            <a:ext cx="2006700" cy="37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" name="Google Shape;104;p1"/>
          <p:cNvCxnSpPr>
            <a:stCxn id="92" idx="3"/>
            <a:endCxn id="99" idx="1"/>
          </p:cNvCxnSpPr>
          <p:nvPr/>
        </p:nvCxnSpPr>
        <p:spPr>
          <a:xfrm>
            <a:off x="2595591" y="5183480"/>
            <a:ext cx="2034900" cy="353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" name="Google Shape;105;p1"/>
          <p:cNvCxnSpPr>
            <a:stCxn id="93" idx="3"/>
            <a:endCxn id="102" idx="1"/>
          </p:cNvCxnSpPr>
          <p:nvPr/>
        </p:nvCxnSpPr>
        <p:spPr>
          <a:xfrm>
            <a:off x="2606093" y="3862922"/>
            <a:ext cx="2030700" cy="625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" name="Google Shape;106;p1"/>
          <p:cNvCxnSpPr>
            <a:stCxn id="94" idx="3"/>
            <a:endCxn id="107" idx="1"/>
          </p:cNvCxnSpPr>
          <p:nvPr/>
        </p:nvCxnSpPr>
        <p:spPr>
          <a:xfrm flipH="1" rot="10800000">
            <a:off x="2619375" y="2211079"/>
            <a:ext cx="2011200" cy="995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1"/>
          <p:cNvCxnSpPr>
            <a:stCxn id="94" idx="3"/>
            <a:endCxn id="90" idx="1"/>
          </p:cNvCxnSpPr>
          <p:nvPr/>
        </p:nvCxnSpPr>
        <p:spPr>
          <a:xfrm>
            <a:off x="2619375" y="3206479"/>
            <a:ext cx="2011200" cy="31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" name="Google Shape;109;p1"/>
          <p:cNvCxnSpPr>
            <a:stCxn id="100" idx="1"/>
            <a:endCxn id="99" idx="3"/>
          </p:cNvCxnSpPr>
          <p:nvPr/>
        </p:nvCxnSpPr>
        <p:spPr>
          <a:xfrm flipH="1">
            <a:off x="5896209" y="4510331"/>
            <a:ext cx="3700200" cy="102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" name="Google Shape;110;p1"/>
          <p:cNvCxnSpPr>
            <a:stCxn id="101" idx="3"/>
            <a:endCxn id="96" idx="1"/>
          </p:cNvCxnSpPr>
          <p:nvPr/>
        </p:nvCxnSpPr>
        <p:spPr>
          <a:xfrm flipH="1" rot="10800000">
            <a:off x="7645391" y="2218121"/>
            <a:ext cx="1925100" cy="227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" name="Google Shape;111;p1"/>
          <p:cNvCxnSpPr>
            <a:stCxn id="101" idx="3"/>
            <a:endCxn id="95" idx="1"/>
          </p:cNvCxnSpPr>
          <p:nvPr/>
        </p:nvCxnSpPr>
        <p:spPr>
          <a:xfrm flipH="1" rot="10800000">
            <a:off x="7645391" y="3359621"/>
            <a:ext cx="1925100" cy="112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" name="Google Shape;112;p1"/>
          <p:cNvCxnSpPr>
            <a:stCxn id="101" idx="3"/>
            <a:endCxn id="97" idx="1"/>
          </p:cNvCxnSpPr>
          <p:nvPr/>
        </p:nvCxnSpPr>
        <p:spPr>
          <a:xfrm>
            <a:off x="7645391" y="4488221"/>
            <a:ext cx="1950900" cy="111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1"/>
          <p:cNvCxnSpPr>
            <a:stCxn id="98" idx="2"/>
            <a:endCxn id="101" idx="0"/>
          </p:cNvCxnSpPr>
          <p:nvPr/>
        </p:nvCxnSpPr>
        <p:spPr>
          <a:xfrm flipH="1">
            <a:off x="7012695" y="3154972"/>
            <a:ext cx="75900" cy="105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" name="Google Shape;114;p1"/>
          <p:cNvCxnSpPr>
            <a:stCxn id="90" idx="3"/>
            <a:endCxn id="98" idx="1"/>
          </p:cNvCxnSpPr>
          <p:nvPr/>
        </p:nvCxnSpPr>
        <p:spPr>
          <a:xfrm flipH="1" rot="10800000">
            <a:off x="5896133" y="2873886"/>
            <a:ext cx="559800" cy="64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1"/>
          <p:cNvCxnSpPr>
            <a:stCxn id="99" idx="0"/>
            <a:endCxn id="102" idx="2"/>
          </p:cNvCxnSpPr>
          <p:nvPr/>
        </p:nvCxnSpPr>
        <p:spPr>
          <a:xfrm flipH="1" rot="10800000">
            <a:off x="5263383" y="4769468"/>
            <a:ext cx="6300" cy="48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1"/>
          <p:cNvCxnSpPr>
            <a:stCxn id="90" idx="3"/>
            <a:endCxn id="100" idx="1"/>
          </p:cNvCxnSpPr>
          <p:nvPr/>
        </p:nvCxnSpPr>
        <p:spPr>
          <a:xfrm>
            <a:off x="5896133" y="3521286"/>
            <a:ext cx="3700200" cy="98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" name="Google Shape;107;p1"/>
          <p:cNvSpPr/>
          <p:nvPr/>
        </p:nvSpPr>
        <p:spPr>
          <a:xfrm>
            <a:off x="4630632" y="1929953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 donor business management</a:t>
            </a:r>
            <a:endParaRPr b="1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"/>
          <p:cNvCxnSpPr>
            <a:stCxn id="107" idx="3"/>
            <a:endCxn id="96" idx="1"/>
          </p:cNvCxnSpPr>
          <p:nvPr/>
        </p:nvCxnSpPr>
        <p:spPr>
          <a:xfrm>
            <a:off x="5896133" y="2211112"/>
            <a:ext cx="3674400" cy="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" name="Google Shape;118;p1"/>
          <p:cNvSpPr txBox="1"/>
          <p:nvPr/>
        </p:nvSpPr>
        <p:spPr>
          <a:xfrm>
            <a:off x="-1747" y="8742"/>
            <a:ext cx="121919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FoodPantry</a:t>
            </a: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Business Relationship Map</a:t>
            </a:r>
            <a:endParaRPr/>
          </a:p>
        </p:txBody>
      </p:sp>
      <p:sp>
        <p:nvSpPr>
          <p:cNvPr id="119" name="Google Shape;119;p1"/>
          <p:cNvSpPr/>
          <p:nvPr/>
        </p:nvSpPr>
        <p:spPr>
          <a:xfrm>
            <a:off x="419096" y="716628"/>
            <a:ext cx="11407200" cy="59970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353874" y="4251820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Advertisement owners/renters</a:t>
            </a:r>
            <a:endParaRPr/>
          </a:p>
        </p:txBody>
      </p:sp>
      <p:cxnSp>
        <p:nvCxnSpPr>
          <p:cNvPr id="121" name="Google Shape;121;p1"/>
          <p:cNvCxnSpPr>
            <a:stCxn id="101" idx="1"/>
            <a:endCxn id="99" idx="3"/>
          </p:cNvCxnSpPr>
          <p:nvPr/>
        </p:nvCxnSpPr>
        <p:spPr>
          <a:xfrm flipH="1">
            <a:off x="5895990" y="4488221"/>
            <a:ext cx="483900" cy="104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1"/>
          <p:cNvCxnSpPr>
            <a:stCxn id="120" idx="3"/>
            <a:endCxn id="102" idx="1"/>
          </p:cNvCxnSpPr>
          <p:nvPr/>
        </p:nvCxnSpPr>
        <p:spPr>
          <a:xfrm flipH="1" rot="10800000">
            <a:off x="2619375" y="4488279"/>
            <a:ext cx="2017500" cy="4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1"/>
          <p:cNvCxnSpPr>
            <a:endCxn id="99" idx="0"/>
          </p:cNvCxnSpPr>
          <p:nvPr/>
        </p:nvCxnSpPr>
        <p:spPr>
          <a:xfrm>
            <a:off x="5263383" y="4769468"/>
            <a:ext cx="0" cy="48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" name="Google Shape;124;p1"/>
          <p:cNvSpPr/>
          <p:nvPr/>
        </p:nvSpPr>
        <p:spPr>
          <a:xfrm>
            <a:off x="1362073" y="2239917"/>
            <a:ext cx="1265501" cy="562317"/>
          </a:xfrm>
          <a:prstGeom prst="roundRect">
            <a:avLst>
              <a:gd fmla="val 16667" name="adj"/>
            </a:avLst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system</a:t>
            </a:r>
            <a:endParaRPr/>
          </a:p>
        </p:txBody>
      </p:sp>
      <p:cxnSp>
        <p:nvCxnSpPr>
          <p:cNvPr id="125" name="Google Shape;125;p1"/>
          <p:cNvCxnSpPr>
            <a:stCxn id="124" idx="3"/>
            <a:endCxn id="98" idx="1"/>
          </p:cNvCxnSpPr>
          <p:nvPr/>
        </p:nvCxnSpPr>
        <p:spPr>
          <a:xfrm>
            <a:off x="2627574" y="2521076"/>
            <a:ext cx="3828300" cy="35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1"/>
          <p:cNvCxnSpPr>
            <a:stCxn id="107" idx="2"/>
            <a:endCxn id="90" idx="0"/>
          </p:cNvCxnSpPr>
          <p:nvPr/>
        </p:nvCxnSpPr>
        <p:spPr>
          <a:xfrm>
            <a:off x="5263383" y="2492270"/>
            <a:ext cx="0" cy="74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" name="Google Shape;127;p1"/>
          <p:cNvCxnSpPr>
            <a:stCxn id="101" idx="0"/>
            <a:endCxn id="98" idx="2"/>
          </p:cNvCxnSpPr>
          <p:nvPr/>
        </p:nvCxnSpPr>
        <p:spPr>
          <a:xfrm flipH="1" rot="10800000">
            <a:off x="7012641" y="3154962"/>
            <a:ext cx="75900" cy="105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" name="Google Shape;128;p1"/>
          <p:cNvCxnSpPr>
            <a:stCxn id="97" idx="1"/>
            <a:endCxn id="101" idx="3"/>
          </p:cNvCxnSpPr>
          <p:nvPr/>
        </p:nvCxnSpPr>
        <p:spPr>
          <a:xfrm rot="10800000">
            <a:off x="7645509" y="4488227"/>
            <a:ext cx="1950900" cy="111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p1"/>
          <p:cNvCxnSpPr>
            <a:stCxn id="95" idx="1"/>
            <a:endCxn id="101" idx="3"/>
          </p:cNvCxnSpPr>
          <p:nvPr/>
        </p:nvCxnSpPr>
        <p:spPr>
          <a:xfrm flipH="1">
            <a:off x="7645328" y="3359474"/>
            <a:ext cx="1925100" cy="112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p1"/>
          <p:cNvCxnSpPr>
            <a:stCxn id="96" idx="1"/>
            <a:endCxn id="101" idx="3"/>
          </p:cNvCxnSpPr>
          <p:nvPr/>
        </p:nvCxnSpPr>
        <p:spPr>
          <a:xfrm flipH="1">
            <a:off x="7645328" y="2218193"/>
            <a:ext cx="1925100" cy="227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" name="Google Shape;131;p1"/>
          <p:cNvCxnSpPr>
            <a:stCxn id="99" idx="3"/>
            <a:endCxn id="101" idx="1"/>
          </p:cNvCxnSpPr>
          <p:nvPr/>
        </p:nvCxnSpPr>
        <p:spPr>
          <a:xfrm flipH="1" rot="10800000">
            <a:off x="5896133" y="4488127"/>
            <a:ext cx="483900" cy="104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/>
          <p:nvPr/>
        </p:nvSpPr>
        <p:spPr>
          <a:xfrm>
            <a:off x="3381436" y="375253"/>
            <a:ext cx="50953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endParaRPr/>
          </a:p>
        </p:txBody>
      </p:sp>
      <p:graphicFrame>
        <p:nvGraphicFramePr>
          <p:cNvPr id="137" name="Google Shape;137;p2"/>
          <p:cNvGraphicFramePr/>
          <p:nvPr/>
        </p:nvGraphicFramePr>
        <p:xfrm>
          <a:off x="3025034" y="14866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{4FEEDAA5-47B7-46C8-AFCE-F5BCF3589DAB}</a:tableStyleId>
              </a:tblPr>
              <a:tblGrid>
                <a:gridCol w="2926950"/>
                <a:gridCol w="3192000"/>
                <a:gridCol w="2661925"/>
              </a:tblGrid>
              <a:tr h="78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Business Group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User Roles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Team Member Name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(Bus. Group Proxy)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1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 Management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 administrator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Chief 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administrator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Yashraj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65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Donor recruitment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Recruitment consultant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Procurement specialist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Pratik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8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Advertisement Management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Advertainment designer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Marketing manager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Preethi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team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support specialist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Lead support Technician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Christus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8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Finance Management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Accountant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Finance specialist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Aleks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8" name="Google Shape;138;p2"/>
          <p:cNvSpPr txBox="1"/>
          <p:nvPr/>
        </p:nvSpPr>
        <p:spPr>
          <a:xfrm>
            <a:off x="231035" y="1022850"/>
            <a:ext cx="271247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Users (Customers)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donor (Aleks)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courier (Christus)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 receiver (Yash)</a:t>
            </a:r>
            <a:endParaRPr/>
          </a:p>
        </p:txBody>
      </p:sp>
      <p:sp>
        <p:nvSpPr>
          <p:cNvPr id="139" name="Google Shape;139;p2"/>
          <p:cNvSpPr txBox="1"/>
          <p:nvPr/>
        </p:nvSpPr>
        <p:spPr>
          <a:xfrm>
            <a:off x="3025035" y="1022850"/>
            <a:ext cx="1488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Users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/>
        </p:nvSpPr>
        <p:spPr>
          <a:xfrm>
            <a:off x="4656727" y="338677"/>
            <a:ext cx="287854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Groups </a:t>
            </a:r>
            <a:endParaRPr/>
          </a:p>
        </p:txBody>
      </p:sp>
      <p:graphicFrame>
        <p:nvGraphicFramePr>
          <p:cNvPr id="145" name="Google Shape;145;p3"/>
          <p:cNvGraphicFramePr/>
          <p:nvPr/>
        </p:nvGraphicFramePr>
        <p:xfrm>
          <a:off x="1976781" y="11195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{078FD11D-B8F5-4981-BD76-EAB04C749275}</a:tableStyleId>
              </a:tblPr>
              <a:tblGrid>
                <a:gridCol w="1680825"/>
                <a:gridCol w="1859275"/>
                <a:gridCol w="3668125"/>
                <a:gridCol w="1030225"/>
              </a:tblGrid>
              <a:tr h="293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900" marB="62900" marR="62900" marL="62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Target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900" marB="62900" marR="62900" marL="62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exchanged 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900" marB="62900" marR="62900" marL="62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/>
                    </a:p>
                  </a:txBody>
                  <a:tcPr marT="62900" marB="62900" marR="62900" marL="62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623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Account Management</a:t>
                      </a:r>
                      <a:endParaRPr/>
                    </a:p>
                  </a:txBody>
                  <a:tcPr marT="62900" marB="62900" marR="62900" marL="62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Support team</a:t>
                      </a:r>
                      <a:endParaRPr/>
                    </a:p>
                  </a:txBody>
                  <a:tcPr marT="62900" marB="62900" marR="62900" marL="62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data, identity validation information, </a:t>
                      </a:r>
                      <a:endParaRPr/>
                    </a:p>
                  </a:txBody>
                  <a:tcPr marT="62900" marB="62900" marR="62900" marL="62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Bi-directional </a:t>
                      </a:r>
                      <a:endParaRPr/>
                    </a:p>
                  </a:txBody>
                  <a:tcPr marT="62900" marB="62900" marR="62900" marL="62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BF9"/>
                    </a:solidFill>
                  </a:tcPr>
                </a:tc>
              </a:tr>
              <a:tr h="688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Support team</a:t>
                      </a:r>
                      <a:endParaRPr b="0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900" marB="62900" marR="62900" marL="62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Registered donors, couriers and receivers</a:t>
                      </a:r>
                      <a:endParaRPr b="0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900" marB="62900" marR="62900" marL="62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Issue tickets requests and responses </a:t>
                      </a:r>
                      <a:endParaRPr/>
                    </a:p>
                  </a:txBody>
                  <a:tcPr marT="62900" marB="62900" marR="62900" marL="62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Bi-directional</a:t>
                      </a:r>
                      <a:endParaRPr/>
                    </a:p>
                  </a:txBody>
                  <a:tcPr marT="62900" marB="62900" marR="62900" marL="62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88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Finance management </a:t>
                      </a:r>
                      <a:endParaRPr b="0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t/>
                      </a:r>
                      <a:endParaRPr b="0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900" marB="62900" marR="62900" marL="62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Support team</a:t>
                      </a:r>
                      <a:endParaRPr b="0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900" marB="62900" marR="62900" marL="62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Support team give information for tax deductions</a:t>
                      </a:r>
                      <a:endParaRPr b="0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900" marB="62900" marR="62900" marL="62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Mono-directional </a:t>
                      </a:r>
                      <a:endParaRPr/>
                    </a:p>
                  </a:txBody>
                  <a:tcPr marT="62900" marB="62900" marR="62900" marL="62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3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Advertisement Management</a:t>
                      </a:r>
                      <a:endParaRPr/>
                    </a:p>
                  </a:txBody>
                  <a:tcPr marT="62900" marB="62900" marR="62900" marL="62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Finance management </a:t>
                      </a:r>
                      <a:endParaRPr b="0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900" marB="62900" marR="62900" marL="62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 placement details, budget requests &amp; approvals, ad related information </a:t>
                      </a:r>
                      <a:endParaRPr b="0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900" marB="62900" marR="62900" marL="62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B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Bi-directional</a:t>
                      </a:r>
                      <a:endParaRPr/>
                    </a:p>
                  </a:txBody>
                  <a:tcPr marT="62900" marB="62900" marR="62900" marL="62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BF9"/>
                    </a:solidFill>
                  </a:tcPr>
                </a:tc>
              </a:tr>
              <a:tr h="877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Donor recruitment </a:t>
                      </a:r>
                      <a:endParaRPr/>
                    </a:p>
                  </a:txBody>
                  <a:tcPr marT="62900" marB="62900" marR="62900" marL="62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Account Management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900" marB="62900" marR="62900" marL="62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New donor user data </a:t>
                      </a:r>
                      <a:endParaRPr/>
                    </a:p>
                  </a:txBody>
                  <a:tcPr marT="62900" marB="62900" marR="62900" marL="62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Mono-directional</a:t>
                      </a:r>
                      <a:endParaRPr b="0"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900" marB="62900" marR="62900" marL="62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3"/>
          <p:cNvSpPr/>
          <p:nvPr/>
        </p:nvSpPr>
        <p:spPr>
          <a:xfrm>
            <a:off x="1704693" y="155005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2022-02-25T21:10:03Z</dcterms:created>
  <dc:creator>Kamenev, Aleksandar Evgeniy</dc:creator>
</cp:coreProperties>
</file>