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AE13-234D-47C9-A545-A8C3D459E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5689" y="1006679"/>
            <a:ext cx="9260632" cy="3704107"/>
          </a:xfrm>
        </p:spPr>
        <p:txBody>
          <a:bodyPr/>
          <a:lstStyle/>
          <a:p>
            <a:r>
              <a:rPr lang="sr-Latn-RS" dirty="0"/>
              <a:t>Forenzička analiza Android aplikacija korišćenjem ADB-a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BDD63-30EB-4A37-B22F-4D63FBBB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768" y="4519874"/>
            <a:ext cx="8144134" cy="1117687"/>
          </a:xfrm>
        </p:spPr>
        <p:txBody>
          <a:bodyPr/>
          <a:lstStyle/>
          <a:p>
            <a:r>
              <a:rPr lang="sr-Latn-RS" dirty="0"/>
              <a:t>Student:                                                      Profesor:</a:t>
            </a:r>
            <a:endParaRPr lang="en-US" dirty="0"/>
          </a:p>
          <a:p>
            <a:r>
              <a:rPr lang="sr-Latn-RS" dirty="0"/>
              <a:t>Aleksandar Mitrović 1444                           Prof. dr Bratislav Predić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0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5470-145F-43EF-B2FA-CBB5D63A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1E157-B1FC-40DB-A166-8E4F6DD3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Upoznavanje sa Android forenzikom</a:t>
            </a:r>
            <a:endParaRPr lang="en-US" dirty="0"/>
          </a:p>
          <a:p>
            <a:r>
              <a:rPr lang="sr-Latn-RS" dirty="0"/>
              <a:t>Postavljanje radnog okruženja</a:t>
            </a:r>
            <a:endParaRPr lang="en-US" dirty="0"/>
          </a:p>
          <a:p>
            <a:r>
              <a:rPr lang="sr-Latn-RS" dirty="0"/>
              <a:t>Razumevanje prostora podatka na Androidu</a:t>
            </a:r>
            <a:endParaRPr lang="en-US" dirty="0"/>
          </a:p>
          <a:p>
            <a:r>
              <a:rPr lang="sr-Latn-RS" dirty="0"/>
              <a:t>Logička ekstrakcija podataka</a:t>
            </a:r>
            <a:endParaRPr lang="en-US" dirty="0"/>
          </a:p>
          <a:p>
            <a:r>
              <a:rPr lang="sr-Latn-RS" dirty="0"/>
              <a:t>Fizićka ekstrakcija podataka</a:t>
            </a:r>
            <a:endParaRPr lang="en-US" dirty="0"/>
          </a:p>
          <a:p>
            <a:r>
              <a:rPr lang="sr-Latn-RS" dirty="0"/>
              <a:t>Forenzička analiza aplikacija na uredjaju</a:t>
            </a:r>
            <a:endParaRPr lang="en-US" dirty="0"/>
          </a:p>
          <a:p>
            <a:r>
              <a:rPr lang="sr-Latn-RS" dirty="0"/>
              <a:t>Pregled gotovih alata iz ove oblasti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7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7F00-FA7C-4F77-B32F-EA37A44B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Upoznavanje sa Android forenzikom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54CCC-0312-466D-86D3-E0EAAC7CCF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143" y="2225058"/>
            <a:ext cx="2628900" cy="41967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4637DF-AED4-4925-BB0A-D0C85C4A127A}"/>
              </a:ext>
            </a:extLst>
          </p:cNvPr>
          <p:cNvSpPr txBox="1"/>
          <p:nvPr/>
        </p:nvSpPr>
        <p:spPr>
          <a:xfrm>
            <a:off x="1171371" y="2801923"/>
            <a:ext cx="25771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Priprema za istragu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Zaplena i izolacija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Nabavka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Ispitivanje i analiza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Izveštavanje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B6B5D-6E0A-465D-B802-3703D3B6E392}"/>
              </a:ext>
            </a:extLst>
          </p:cNvPr>
          <p:cNvSpPr/>
          <p:nvPr/>
        </p:nvSpPr>
        <p:spPr>
          <a:xfrm>
            <a:off x="1171371" y="5023835"/>
            <a:ext cx="3185487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Izazovi u mobilnoj forenzici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7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8988-B974-4900-8475-833EC2E6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Postavljanje radnog okruženja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E448-C024-42B0-9EBA-FF01D5EE0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Android Debug Bridge</a:t>
            </a:r>
            <a:endParaRPr lang="en-US" dirty="0"/>
          </a:p>
          <a:p>
            <a:r>
              <a:rPr lang="sr-Latn-RS" b="1" dirty="0"/>
              <a:t>Rootovanje</a:t>
            </a:r>
            <a:endParaRPr lang="en-US" dirty="0"/>
          </a:p>
          <a:p>
            <a:r>
              <a:rPr lang="sr-Latn-RS" b="1" dirty="0"/>
              <a:t>Šta je root</a:t>
            </a:r>
            <a:endParaRPr lang="en-US" dirty="0"/>
          </a:p>
          <a:p>
            <a:r>
              <a:rPr lang="sr-Latn-RS" b="1" dirty="0"/>
              <a:t>Recovery mod</a:t>
            </a:r>
            <a:endParaRPr lang="en-US" dirty="0"/>
          </a:p>
          <a:p>
            <a:r>
              <a:rPr lang="sr-Latn-RS" b="1" dirty="0"/>
              <a:t>Fastboot mod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1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B8988-B974-4900-8475-833EC2E6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sr-Latn-RS" dirty="0"/>
              <a:t>Razumevanje prostora podatka na Androidu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E448-C024-42B0-9EBA-FF01D5EE0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sr-Latn-RS" sz="2000" b="1" dirty="0"/>
              <a:t>Zajednicke particije na Androidu</a:t>
            </a:r>
            <a:endParaRPr lang="en-US" sz="2000" b="1" dirty="0"/>
          </a:p>
          <a:p>
            <a:pPr lvl="1"/>
            <a:r>
              <a:rPr lang="sr-Latn-RS" b="1" i="1" dirty="0"/>
              <a:t>boot loader</a:t>
            </a:r>
            <a:endParaRPr lang="en-US" sz="1800" b="1" i="1" dirty="0"/>
          </a:p>
          <a:p>
            <a:pPr lvl="1"/>
            <a:r>
              <a:rPr lang="sr-Latn-RS" b="1" i="1" dirty="0"/>
              <a:t>boot</a:t>
            </a:r>
            <a:endParaRPr lang="en-US" dirty="0"/>
          </a:p>
          <a:p>
            <a:pPr lvl="1"/>
            <a:r>
              <a:rPr lang="sr-Latn-RS" b="1" i="1" dirty="0"/>
              <a:t>Recovery</a:t>
            </a:r>
            <a:endParaRPr lang="en-US" b="1" i="1" dirty="0"/>
          </a:p>
          <a:p>
            <a:pPr lvl="1"/>
            <a:r>
              <a:rPr lang="sr-Latn-RS" b="1" dirty="0"/>
              <a:t>Userdata</a:t>
            </a:r>
            <a:endParaRPr lang="en-US" b="1" dirty="0"/>
          </a:p>
          <a:p>
            <a:pPr lvl="1"/>
            <a:r>
              <a:rPr lang="sr-Latn-RS" b="1" i="1" dirty="0"/>
              <a:t>System</a:t>
            </a:r>
            <a:endParaRPr lang="en-US" b="1" i="1" dirty="0"/>
          </a:p>
          <a:p>
            <a:pPr lvl="1"/>
            <a:r>
              <a:rPr lang="sr-Latn-RS" b="1" i="1" dirty="0"/>
              <a:t>Cache</a:t>
            </a:r>
            <a:endParaRPr lang="en-US" b="1" i="1" dirty="0"/>
          </a:p>
          <a:p>
            <a:pPr lvl="1"/>
            <a:r>
              <a:rPr lang="sr-Latn-RS" b="1" i="1" dirty="0"/>
              <a:t>radio</a:t>
            </a:r>
            <a:endParaRPr lang="en-US" sz="1400" dirty="0"/>
          </a:p>
          <a:p>
            <a:r>
              <a:rPr lang="sr-Latn-RS" sz="2000" b="1" dirty="0"/>
              <a:t>Hijerarhija fajlova 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3E90B-3AF6-44D6-9682-FF87ABA448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41" y="640080"/>
            <a:ext cx="3025977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7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8988-B974-4900-8475-833EC2E6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Logička</a:t>
            </a:r>
            <a:r>
              <a:rPr lang="en-US" dirty="0"/>
              <a:t> I </a:t>
            </a:r>
            <a:r>
              <a:rPr lang="en-US" dirty="0" err="1"/>
              <a:t>Fizi</a:t>
            </a:r>
            <a:r>
              <a:rPr lang="sr-Latn-RS" dirty="0"/>
              <a:t>čka ekstrakcija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E448-C024-42B0-9EBA-FF01D5EE0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b="1" dirty="0"/>
              <a:t>Sta moze da se spasi? </a:t>
            </a:r>
            <a:endParaRPr lang="en-US" dirty="0"/>
          </a:p>
          <a:p>
            <a:r>
              <a:rPr lang="sr-Latn-RS" b="1" dirty="0"/>
              <a:t>Ručna ADB ekstrakcija</a:t>
            </a:r>
            <a:endParaRPr lang="en-US" dirty="0"/>
          </a:p>
          <a:p>
            <a:r>
              <a:rPr lang="sr-Latn-RS" b="1" dirty="0"/>
              <a:t>ADB Dumpsys</a:t>
            </a:r>
            <a:endParaRPr lang="en-US" dirty="0"/>
          </a:p>
          <a:p>
            <a:pPr lvl="1"/>
            <a:r>
              <a:rPr lang="sr-Latn-RS" b="1" dirty="0"/>
              <a:t>Dumpsys batterystats</a:t>
            </a:r>
            <a:endParaRPr lang="en-US" dirty="0"/>
          </a:p>
          <a:p>
            <a:pPr lvl="1"/>
            <a:r>
              <a:rPr lang="sr-Latn-RS" b="1" dirty="0"/>
              <a:t>Dumpsys procstats</a:t>
            </a:r>
            <a:endParaRPr lang="en-US" dirty="0"/>
          </a:p>
          <a:p>
            <a:pPr lvl="1"/>
            <a:r>
              <a:rPr lang="sr-Latn-RS" b="1" dirty="0"/>
              <a:t>Dumpsys user</a:t>
            </a:r>
            <a:endParaRPr lang="en-US" dirty="0"/>
          </a:p>
          <a:p>
            <a:pPr lvl="1"/>
            <a:r>
              <a:rPr lang="sr-Latn-RS" b="1" dirty="0"/>
              <a:t>Dumpsys App Ops</a:t>
            </a:r>
            <a:endParaRPr lang="en-US" dirty="0"/>
          </a:p>
          <a:p>
            <a:pPr lvl="1"/>
            <a:r>
              <a:rPr lang="sr-Latn-RS" b="1" dirty="0"/>
              <a:t>Dumpsys Wi-F</a:t>
            </a:r>
            <a:r>
              <a:rPr lang="en-US" b="1" dirty="0" err="1"/>
              <a:t>i</a:t>
            </a:r>
            <a:endParaRPr lang="en-US" b="1" dirty="0"/>
          </a:p>
          <a:p>
            <a:r>
              <a:rPr lang="sr-Latn-RS" b="1" dirty="0"/>
              <a:t>Zaobilaženje Android ekrana za zaključavanje</a:t>
            </a:r>
          </a:p>
          <a:p>
            <a:r>
              <a:rPr lang="sr-Latn-RS" b="1" dirty="0"/>
              <a:t>Fizička ekstrakcija i komanda dd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331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8988-B974-4900-8475-833EC2E6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Forenzička analiza aplikacija na uredjaju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E448-C024-42B0-9EBA-FF01D5EE0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Gmail</a:t>
            </a:r>
          </a:p>
          <a:p>
            <a:r>
              <a:rPr lang="sr-Latn-RS" dirty="0"/>
              <a:t>Facebook</a:t>
            </a:r>
          </a:p>
          <a:p>
            <a:r>
              <a:rPr lang="sr-Latn-RS" dirty="0"/>
              <a:t>Messinger</a:t>
            </a:r>
          </a:p>
          <a:p>
            <a:r>
              <a:rPr lang="sr-Latn-RS" dirty="0"/>
              <a:t>Viber</a:t>
            </a:r>
          </a:p>
          <a:p>
            <a:r>
              <a:rPr lang="sr-Latn-RS" dirty="0"/>
              <a:t>Skype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4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B8988-B974-4900-8475-833EC2E6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sr-Latn-RS" sz="2400"/>
              <a:t>Pregled gotovih alata iz ove oblasti</a:t>
            </a:r>
            <a:endParaRPr lang="en-US" sz="24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E448-C024-42B0-9EBA-FF01D5EE0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sr-Latn-RS" sz="1800"/>
              <a:t>ViaExtract</a:t>
            </a:r>
            <a:endParaRPr lang="en-US" sz="1800"/>
          </a:p>
          <a:p>
            <a:r>
              <a:rPr lang="sr-Latn-RS" sz="1800"/>
              <a:t>Autopsy</a:t>
            </a:r>
            <a:endParaRPr lang="en-US" sz="1800"/>
          </a:p>
          <a:p>
            <a:r>
              <a:rPr lang="sr-Latn-RS" sz="1800"/>
              <a:t>ViaLab </a:t>
            </a:r>
            <a:endParaRPr lang="en-US" sz="18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D8CF12-B6E2-4B25-88AD-1B8F8D9A5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63039"/>
              </p:ext>
            </p:extLst>
          </p:nvPr>
        </p:nvGraphicFramePr>
        <p:xfrm>
          <a:off x="5279472" y="609600"/>
          <a:ext cx="6296371" cy="5608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2865">
                  <a:extLst>
                    <a:ext uri="{9D8B030D-6E8A-4147-A177-3AD203B41FA5}">
                      <a16:colId xmlns:a16="http://schemas.microsoft.com/office/drawing/2014/main" val="2085650477"/>
                    </a:ext>
                  </a:extLst>
                </a:gridCol>
                <a:gridCol w="5323506">
                  <a:extLst>
                    <a:ext uri="{9D8B030D-6E8A-4147-A177-3AD203B41FA5}">
                      <a16:colId xmlns:a16="http://schemas.microsoft.com/office/drawing/2014/main" val="765443551"/>
                    </a:ext>
                  </a:extLst>
                </a:gridCol>
              </a:tblGrid>
              <a:tr h="2053513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ViaExtract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46" marR="79746" marT="53164" marB="53164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sr-Latn-RS" sz="1200">
                          <a:effectLst/>
                        </a:rPr>
                        <a:t>Besplatno, zahteva registraciju i aktivnu internet vezu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sr-Latn-RS" sz="1200">
                          <a:effectLst/>
                        </a:rPr>
                        <a:t>Logička ekstrakcija preko aplikacije koja je gurnuta na uređaj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sr-Latn-RS" sz="1200">
                          <a:effectLst/>
                        </a:rPr>
                        <a:t>Izvlačenje rezervnih kopija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sr-Latn-RS" sz="1200">
                          <a:effectLst/>
                        </a:rPr>
                        <a:t>Ekstrakcije sistema datoteka ako je uređaj ukorenjen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sr-Latn-RS" sz="1200">
                          <a:effectLst/>
                        </a:rPr>
                        <a:t>Root uređaji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sr-Latn-RS" sz="1200">
                          <a:effectLst/>
                        </a:rPr>
                        <a:t> Zaobilazi zaključavanje ekrana bez root-a guranjem aplikacije na uređaj</a:t>
                      </a:r>
                      <a:endParaRPr lang="en-US" sz="1200">
                        <a:solidFill>
                          <a:srgbClr val="454A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46" marR="79746" marT="53164" marB="53164"/>
                </a:tc>
                <a:extLst>
                  <a:ext uri="{0D108BD9-81ED-4DB2-BD59-A6C34878D82A}">
                    <a16:rowId xmlns:a16="http://schemas.microsoft.com/office/drawing/2014/main" val="546741135"/>
                  </a:ext>
                </a:extLst>
              </a:tr>
              <a:tr h="1777404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Autopsy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46" marR="79746" marT="53164" marB="53164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sr-Latn-RS" sz="1200">
                          <a:effectLst/>
                        </a:rPr>
                        <a:t>Besplatan i otvoren izvor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sr-Latn-RS" sz="1200">
                          <a:effectLst/>
                        </a:rPr>
                        <a:t>Koristi se za ispitivanje ekstrakcija urađenih drugim alatima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sr-Latn-RS" sz="1200">
                          <a:effectLst/>
                        </a:rPr>
                        <a:t>Omogućava pretragu ključnih reči, heš liste i druge uobičajene forenzičke metode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sr-Latn-RS" sz="1200">
                          <a:effectLst/>
                        </a:rPr>
                        <a:t>Moćna funkcija vremenske linije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sr-Latn-RS" sz="1200">
                          <a:effectLst/>
                        </a:rPr>
                        <a:t>Može da povrati izbrisane podatke sa podržanih sistema datoteka</a:t>
                      </a:r>
                      <a:endParaRPr lang="en-US" sz="1200">
                        <a:solidFill>
                          <a:srgbClr val="454A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46" marR="79746" marT="53164" marB="53164"/>
                </a:tc>
                <a:extLst>
                  <a:ext uri="{0D108BD9-81ED-4DB2-BD59-A6C34878D82A}">
                    <a16:rowId xmlns:a16="http://schemas.microsoft.com/office/drawing/2014/main" val="1853074521"/>
                  </a:ext>
                </a:extLst>
              </a:tr>
              <a:tr h="1777404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ViaLab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46" marR="79746" marT="53164" marB="53164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sr-Latn-RS" sz="1200" dirty="0">
                          <a:effectLst/>
                        </a:rPr>
                        <a:t>Besplatno, zahteva registraciju i aktivnu internet vezu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sr-Latn-RS" sz="1200" dirty="0">
                          <a:effectLst/>
                        </a:rPr>
                        <a:t>Dozvoljava ispitivaču da pokrene aplikaciju iz APK-a i odredi lokacije za skladištenje podataka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sr-Latn-RS" sz="1200" dirty="0">
                          <a:effectLst/>
                        </a:rPr>
                        <a:t>Pokreće aplikaciju u emulatoru ili na uređaju za testiranje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sr-Latn-RS" sz="1200" dirty="0">
                          <a:effectLst/>
                        </a:rPr>
                        <a:t>Vredna alatka koja pokazuje ispitivaču gde se podaci čuvaju u direktorijumu aplikacije, kao i da vidi funkcionalnost aplikacije</a:t>
                      </a:r>
                      <a:endParaRPr lang="en-US" sz="1200" dirty="0">
                        <a:solidFill>
                          <a:srgbClr val="454A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46" marR="79746" marT="53164" marB="53164"/>
                </a:tc>
                <a:extLst>
                  <a:ext uri="{0D108BD9-81ED-4DB2-BD59-A6C34878D82A}">
                    <a16:rowId xmlns:a16="http://schemas.microsoft.com/office/drawing/2014/main" val="267230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04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F7AE1-094F-4823-B110-AB83E315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3997" y="2098474"/>
            <a:ext cx="5281940" cy="2661052"/>
          </a:xfrm>
        </p:spPr>
        <p:txBody>
          <a:bodyPr>
            <a:normAutofit/>
          </a:bodyPr>
          <a:lstStyle/>
          <a:p>
            <a:pPr algn="r"/>
            <a:r>
              <a:rPr lang="sr-Latn-RS" sz="4400" dirty="0">
                <a:solidFill>
                  <a:srgbClr val="FFFFFF"/>
                </a:solidFill>
              </a:rPr>
              <a:t>HVALA NA PAŽNJI ! 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674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290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Trebuchet MS</vt:lpstr>
      <vt:lpstr>Berlin</vt:lpstr>
      <vt:lpstr>Forenzička analiza Android aplikacija korišćenjem ADB-a </vt:lpstr>
      <vt:lpstr>Agenda</vt:lpstr>
      <vt:lpstr>Upoznavanje sa Android forenzikom </vt:lpstr>
      <vt:lpstr>Postavljanje radnog okruženja </vt:lpstr>
      <vt:lpstr>Razumevanje prostora podatka na Androidu</vt:lpstr>
      <vt:lpstr>Logička I Fizička ekstrakcija podataka</vt:lpstr>
      <vt:lpstr>Forenzička analiza aplikacija na uredjaju</vt:lpstr>
      <vt:lpstr>Pregled gotovih alata iz ove oblasti</vt:lpstr>
      <vt:lpstr>HVALA NA PAŽNJI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Forenzička analiza Android aplikacija korišćenjem ADB-a </dc:title>
  <dc:creator>Aleksandar Mitrovic</dc:creator>
  <cp:lastModifiedBy>Aleksandar Mitrovic</cp:lastModifiedBy>
  <cp:revision>1</cp:revision>
  <dcterms:created xsi:type="dcterms:W3CDTF">2022-06-17T08:16:25Z</dcterms:created>
  <dcterms:modified xsi:type="dcterms:W3CDTF">2022-06-17T08:18:43Z</dcterms:modified>
</cp:coreProperties>
</file>