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1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5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6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40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55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4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4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6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smtClean="0"/>
              <a:t>31-May-22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F97C80-BF84-47DA-AB49-AF94FF3F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Replikacija - MongoDB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DD899-7751-4752-9C5A-F7BD4FBD3387}"/>
              </a:ext>
            </a:extLst>
          </p:cNvPr>
          <p:cNvSpPr txBox="1"/>
          <p:nvPr/>
        </p:nvSpPr>
        <p:spPr>
          <a:xfrm>
            <a:off x="8178325" y="511038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Aleksandar Mitrovic 1444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90176-8970-4AEA-A202-1537C7FFE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54" y="2724172"/>
            <a:ext cx="5230026" cy="140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991577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vremenom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replikacije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Glavna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briga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kada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je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pitanju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konfigurisanje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replikacije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kašnjenje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(lag)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replikacije</a:t>
            </a:r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6B0AF-E02F-1955-0FAC-638B85848D45}"/>
              </a:ext>
            </a:extLst>
          </p:cNvPr>
          <p:cNvSpPr txBox="1"/>
          <p:nvPr/>
        </p:nvSpPr>
        <p:spPr>
          <a:xfrm>
            <a:off x="2485403" y="2733230"/>
            <a:ext cx="3137397" cy="2331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Kašnjenje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mreže</a:t>
            </a:r>
            <a:endParaRPr lang="en-US" sz="1800" dirty="0">
              <a:solidFill>
                <a:srgbClr val="1D1D1D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Propusnost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diska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Velika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opterećenja</a:t>
            </a:r>
            <a:endParaRPr lang="en-US" sz="1800" dirty="0">
              <a:solidFill>
                <a:srgbClr val="1D1D1D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Pozadinski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zadaci</a:t>
            </a:r>
            <a:endParaRPr lang="en-US" dirty="0">
              <a:solidFill>
                <a:srgbClr val="1D1D1D"/>
              </a:solidFill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Operacije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34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44" y="108862"/>
            <a:ext cx="991577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setova</a:t>
            </a:r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E584-308A-8E81-ABD0-262BA73D4F56}"/>
              </a:ext>
            </a:extLst>
          </p:cNvPr>
          <p:cNvSpPr txBox="1"/>
          <p:nvPr/>
        </p:nvSpPr>
        <p:spPr>
          <a:xfrm>
            <a:off x="1611226" y="1332044"/>
            <a:ext cx="35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Pokretanje</a:t>
            </a:r>
            <a:r>
              <a:rPr lang="en-US" dirty="0"/>
              <a:t> MongoDB instance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A50F1F-8805-6376-BD8B-D67BC313F738}"/>
              </a:ext>
            </a:extLst>
          </p:cNvPr>
          <p:cNvSpPr txBox="1"/>
          <p:nvPr/>
        </p:nvSpPr>
        <p:spPr>
          <a:xfrm>
            <a:off x="1519175" y="2648097"/>
            <a:ext cx="3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Povezicanje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</a:t>
            </a:r>
            <a:r>
              <a:rPr lang="en-US" dirty="0" err="1"/>
              <a:t>instancama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E723E-9EDA-7433-C074-E592E47E1DC1}"/>
              </a:ext>
            </a:extLst>
          </p:cNvPr>
          <p:cNvSpPr txBox="1"/>
          <p:nvPr/>
        </p:nvSpPr>
        <p:spPr>
          <a:xfrm>
            <a:off x="1519175" y="5508137"/>
            <a:ext cx="3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u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AED545-77C0-9E8F-4E41-D159169ED4F3}"/>
              </a:ext>
            </a:extLst>
          </p:cNvPr>
          <p:cNvSpPr txBox="1"/>
          <p:nvPr/>
        </p:nvSpPr>
        <p:spPr>
          <a:xfrm>
            <a:off x="1519175" y="4078117"/>
            <a:ext cx="3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Inicijalizacija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FBC7D8-6273-D03F-895D-687FF23F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7" y="1828128"/>
            <a:ext cx="5943600" cy="409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476DA0-11A0-727B-E815-11221A791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7" y="3268488"/>
            <a:ext cx="2724150" cy="6000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510EC9-C63D-9176-0B0D-97567C140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77" y="4657003"/>
            <a:ext cx="1343025" cy="466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62BE36-8C7B-8FBA-C9E8-CB373D483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48" y="5999940"/>
            <a:ext cx="2286000" cy="523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A24982-8035-FE66-8C39-47D655EA4C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5952315"/>
            <a:ext cx="2085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44" y="108862"/>
            <a:ext cx="991577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setova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6A25353-2684-511E-DC6B-226F63EB4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95" y="1063855"/>
            <a:ext cx="3806310" cy="56469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46E7C1E-0D25-4814-4491-991F6441CFB6}"/>
              </a:ext>
            </a:extLst>
          </p:cNvPr>
          <p:cNvSpPr txBox="1"/>
          <p:nvPr/>
        </p:nvSpPr>
        <p:spPr>
          <a:xfrm>
            <a:off x="2159373" y="1557399"/>
            <a:ext cx="3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Citanje</a:t>
            </a:r>
            <a:r>
              <a:rPr lang="en-US" dirty="0"/>
              <a:t> </a:t>
            </a:r>
            <a:r>
              <a:rPr lang="en-US" dirty="0" err="1"/>
              <a:t>statusa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E0D049-BD12-B857-3EBB-83DC9B63B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087" y="3429000"/>
            <a:ext cx="1026160" cy="462915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B05145-D382-EC98-A0A9-E924C6B3B84A}"/>
              </a:ext>
            </a:extLst>
          </p:cNvPr>
          <p:cNvSpPr/>
          <p:nvPr/>
        </p:nvSpPr>
        <p:spPr>
          <a:xfrm>
            <a:off x="4883006" y="3375241"/>
            <a:ext cx="1657884" cy="570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44" y="108862"/>
            <a:ext cx="991577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setova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9A047-60D2-E4A8-1BA2-D0C21983E817}"/>
              </a:ext>
            </a:extLst>
          </p:cNvPr>
          <p:cNvSpPr txBox="1"/>
          <p:nvPr/>
        </p:nvSpPr>
        <p:spPr>
          <a:xfrm>
            <a:off x="2355264" y="2849803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Uklanjanje</a:t>
            </a:r>
            <a:r>
              <a:rPr lang="en-US" dirty="0"/>
              <a:t> instance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E3F6B6-2449-4096-E801-9830D84D686E}"/>
              </a:ext>
            </a:extLst>
          </p:cNvPr>
          <p:cNvSpPr txBox="1"/>
          <p:nvPr/>
        </p:nvSpPr>
        <p:spPr>
          <a:xfrm>
            <a:off x="2355265" y="1464440"/>
            <a:ext cx="3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Gasnje</a:t>
            </a:r>
            <a:r>
              <a:rPr lang="en-US" dirty="0"/>
              <a:t> </a:t>
            </a:r>
            <a:r>
              <a:rPr lang="en-US" dirty="0" err="1"/>
              <a:t>servera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C1E8F-47DD-DA03-6EC5-8A4A1D803D2F}"/>
              </a:ext>
            </a:extLst>
          </p:cNvPr>
          <p:cNvSpPr txBox="1"/>
          <p:nvPr/>
        </p:nvSpPr>
        <p:spPr>
          <a:xfrm>
            <a:off x="2424361" y="4108009"/>
            <a:ext cx="214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replikacije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AABA5-69BE-BE04-5A57-FDE96255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1" y="2108604"/>
            <a:ext cx="153352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41F60D-FAC3-42B2-76A6-1A4EA91B1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1" y="3462010"/>
            <a:ext cx="17716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7885FE-4B12-3E1D-8ABF-637E5179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361" y="4683200"/>
            <a:ext cx="5943600" cy="1865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D97F0-5D54-5C42-7FAA-B56D1D2BE7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59" y="5420752"/>
            <a:ext cx="29241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7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768" y="2783696"/>
            <a:ext cx="991577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5329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DF053E-F385-3CA2-B954-FC514EE5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275696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1F7E0-6412-6832-4F89-4A7614DC974E}"/>
              </a:ext>
            </a:extLst>
          </p:cNvPr>
          <p:cNvSpPr txBox="1"/>
          <p:nvPr/>
        </p:nvSpPr>
        <p:spPr>
          <a:xfrm>
            <a:off x="2162086" y="1734796"/>
            <a:ext cx="4903907" cy="3788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Replikacija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Replikacija</a:t>
            </a:r>
            <a:r>
              <a:rPr lang="en-US" dirty="0"/>
              <a:t> u MongoDB-u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otkucaja</a:t>
            </a:r>
            <a:r>
              <a:rPr lang="en-US" dirty="0"/>
              <a:t> </a:t>
            </a:r>
            <a:r>
              <a:rPr lang="en-US" dirty="0" err="1"/>
              <a:t>srca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Odabir</a:t>
            </a:r>
            <a:r>
              <a:rPr lang="en-US" dirty="0"/>
              <a:t> set </a:t>
            </a:r>
            <a:r>
              <a:rPr lang="en-US" dirty="0" err="1"/>
              <a:t>replika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 je </a:t>
            </a:r>
            <a:r>
              <a:rPr lang="en-US" dirty="0" err="1"/>
              <a:t>Sharding</a:t>
            </a:r>
            <a:r>
              <a:rPr lang="en-US" dirty="0"/>
              <a:t> u MongoDB-u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Sharding</a:t>
            </a:r>
            <a:r>
              <a:rPr lang="en-US" dirty="0"/>
              <a:t>-a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MongoDB set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MongoDB </a:t>
            </a:r>
            <a:r>
              <a:rPr lang="en-US" dirty="0" err="1"/>
              <a:t>klastera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Problemi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vremenom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replikacije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Konfiguracija</a:t>
            </a:r>
            <a:r>
              <a:rPr lang="en-US" dirty="0"/>
              <a:t> </a:t>
            </a:r>
            <a:r>
              <a:rPr lang="en-US" dirty="0" err="1"/>
              <a:t>replike</a:t>
            </a:r>
            <a:r>
              <a:rPr lang="en-US" dirty="0"/>
              <a:t> </a:t>
            </a:r>
            <a:r>
              <a:rPr lang="en-US" dirty="0" err="1"/>
              <a:t>setova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2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3369700" cy="954993"/>
          </a:xfrm>
        </p:spPr>
        <p:txBody>
          <a:bodyPr/>
          <a:lstStyle/>
          <a:p>
            <a:r>
              <a:rPr lang="en-US" dirty="0" err="1"/>
              <a:t>Replikacija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5281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Redundantnost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nudi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visoku</a:t>
            </a:r>
            <a:r>
              <a:rPr lang="en-US" dirty="0"/>
              <a:t> </a:t>
            </a:r>
            <a:r>
              <a:rPr lang="en-US" dirty="0" err="1"/>
              <a:t>dostupnost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povecanje</a:t>
            </a:r>
            <a:r>
              <a:rPr lang="en-US" dirty="0"/>
              <a:t> </a:t>
            </a:r>
            <a:r>
              <a:rPr lang="en-US" dirty="0" err="1"/>
              <a:t>kapaciteta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oporavak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3D3BF-7F52-2EF1-032E-2815A72BA024}"/>
              </a:ext>
            </a:extLst>
          </p:cNvPr>
          <p:cNvSpPr txBox="1"/>
          <p:nvPr/>
        </p:nvSpPr>
        <p:spPr>
          <a:xfrm>
            <a:off x="2050991" y="4723058"/>
            <a:ext cx="673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nekim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slučajevima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obezbedi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povećan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kapacitet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05DA5-9940-F5E9-6C48-A0DB1AEA8DF5}"/>
              </a:ext>
            </a:extLst>
          </p:cNvPr>
          <p:cNvSpPr txBox="1"/>
          <p:nvPr/>
        </p:nvSpPr>
        <p:spPr>
          <a:xfrm>
            <a:off x="2050991" y="5324030"/>
            <a:ext cx="96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omogućava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povećate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dostupnost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kreiranjem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kopija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serverima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C3429-2D5F-DA17-2CAC-EE96090DDB0E}"/>
              </a:ext>
            </a:extLst>
          </p:cNvPr>
          <p:cNvSpPr txBox="1"/>
          <p:nvPr/>
        </p:nvSpPr>
        <p:spPr>
          <a:xfrm>
            <a:off x="2050991" y="3905044"/>
            <a:ext cx="6931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Replikacija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kreiranja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suvišnih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pojednostavljenja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zaštite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dostupnosti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trajnosti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55629" cy="9549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Replikacija</a:t>
            </a:r>
            <a:r>
              <a:rPr lang="en-US" dirty="0"/>
              <a:t> u MongoDB-u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 MongoDB, </a:t>
            </a:r>
            <a:r>
              <a:rPr lang="en-US" dirty="0" err="1"/>
              <a:t>replikacija</a:t>
            </a:r>
            <a:r>
              <a:rPr lang="en-US" dirty="0"/>
              <a:t> se </a:t>
            </a:r>
            <a:r>
              <a:rPr lang="en-US" dirty="0" err="1"/>
              <a:t>postiže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skupa</a:t>
            </a:r>
            <a:r>
              <a:rPr lang="en-US" dirty="0"/>
              <a:t> </a:t>
            </a:r>
            <a:r>
              <a:rPr lang="en-US" dirty="0" err="1"/>
              <a:t>replika</a:t>
            </a:r>
            <a:r>
              <a:rPr lang="en-US" dirty="0"/>
              <a:t>.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pisanja</a:t>
            </a:r>
            <a:r>
              <a:rPr lang="en-US" dirty="0"/>
              <a:t> se </a:t>
            </a:r>
            <a:r>
              <a:rPr lang="en-US" dirty="0" err="1"/>
              <a:t>šalju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primarni</a:t>
            </a:r>
            <a:r>
              <a:rPr lang="en-US" dirty="0"/>
              <a:t> server (</a:t>
            </a:r>
            <a:r>
              <a:rPr lang="en-US" dirty="0" err="1"/>
              <a:t>čvor</a:t>
            </a:r>
            <a:r>
              <a:rPr lang="en-US" dirty="0"/>
              <a:t>), koji </a:t>
            </a:r>
            <a:r>
              <a:rPr lang="en-US" dirty="0" err="1"/>
              <a:t>primenjuje</a:t>
            </a:r>
            <a:r>
              <a:rPr lang="en-US" dirty="0"/>
              <a:t> </a:t>
            </a:r>
            <a:r>
              <a:rPr lang="en-US" dirty="0" err="1"/>
              <a:t>operacije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sekundarnim</a:t>
            </a:r>
            <a:r>
              <a:rPr lang="en-US" dirty="0"/>
              <a:t> </a:t>
            </a:r>
            <a:r>
              <a:rPr lang="en-US" dirty="0" err="1"/>
              <a:t>serverima</a:t>
            </a:r>
            <a:r>
              <a:rPr lang="en-US" dirty="0"/>
              <a:t>, </a:t>
            </a:r>
            <a:r>
              <a:rPr lang="en-US" dirty="0" err="1"/>
              <a:t>replicirajući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FD48B-8054-AA3A-14C2-B27F61965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12" y="2923045"/>
            <a:ext cx="4200525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1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5562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otkucaja</a:t>
            </a:r>
            <a:r>
              <a:rPr lang="en-US" dirty="0"/>
              <a:t> </a:t>
            </a:r>
            <a:r>
              <a:rPr lang="en-US" dirty="0" err="1"/>
              <a:t>srca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Otkucaj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srca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proces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koji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identifikuje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trenutni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status MongoDB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čvora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skupu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</a:t>
            </a:r>
            <a:endParaRPr lang="en-US" sz="1800" dirty="0">
              <a:solidFill>
                <a:srgbClr val="1D1D1D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1D1D1D"/>
              </a:solidFill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pinguje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nazad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roku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od 10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sekundi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drugi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čvorovi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skupu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označavaju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nepristupačan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43241-1606-48F1-2975-E18372FD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37" y="3609174"/>
            <a:ext cx="60960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4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55629" cy="9549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Odabir</a:t>
            </a:r>
            <a:r>
              <a:rPr lang="en-US" dirty="0"/>
              <a:t> set </a:t>
            </a:r>
            <a:r>
              <a:rPr lang="en-US" dirty="0" err="1"/>
              <a:t>replika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1484311" y="1811992"/>
            <a:ext cx="7323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/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Izbori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skupovima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koriste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određivanje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koji MongoDB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čvor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treba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postane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primarni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čvor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Ovi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izbori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mogu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desiti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sledećim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slučajevima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E4274-DC79-703C-3890-04D3C9C06DDC}"/>
              </a:ext>
            </a:extLst>
          </p:cNvPr>
          <p:cNvSpPr txBox="1"/>
          <p:nvPr/>
        </p:nvSpPr>
        <p:spPr>
          <a:xfrm>
            <a:off x="617057" y="3429000"/>
            <a:ext cx="87495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fontAlgn="base">
              <a:lnSpc>
                <a:spcPct val="200000"/>
              </a:lnSpc>
            </a:pP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Gubitak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veze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primarnim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čvorom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otkriven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otkucajima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srca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lnSpc>
                <a:spcPct val="200000"/>
              </a:lnSpc>
            </a:pP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Inicijalizacija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skupa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lnSpc>
                <a:spcPct val="200000"/>
              </a:lnSpc>
            </a:pP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Dodavanje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novog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čvora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postojećem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skupu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fontAlgn="base">
              <a:lnSpc>
                <a:spcPct val="200000"/>
              </a:lnSpc>
            </a:pP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Održavanje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skupa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replika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korišćenjem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metoda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stepDown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 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  </a:t>
            </a:r>
            <a:r>
              <a:rPr lang="en-US" sz="1800" b="1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rs.reconfig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AA059C-E50C-7C4F-247D-642016FFA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33" y="2481996"/>
            <a:ext cx="3968628" cy="274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55629" cy="9549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 je </a:t>
            </a:r>
            <a:r>
              <a:rPr lang="en-US" dirty="0" err="1"/>
              <a:t>Sharding</a:t>
            </a:r>
            <a:r>
              <a:rPr lang="en-US" dirty="0"/>
              <a:t> u MongoDB-u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Shardning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concept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odnosi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distribuviju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I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njihovo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samo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skladistenje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razlicitim</a:t>
            </a:r>
            <a:r>
              <a:rPr lang="en-US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D1D1D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</a:rPr>
              <a:t>masinama</a:t>
            </a:r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FA45A0-EEE9-DE8E-1D9B-B6CA6E000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3686175"/>
            <a:ext cx="4448175" cy="3171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3E3029-D190-E954-4345-020F05561783}"/>
              </a:ext>
            </a:extLst>
          </p:cNvPr>
          <p:cNvSpPr txBox="1"/>
          <p:nvPr/>
        </p:nvSpPr>
        <p:spPr>
          <a:xfrm>
            <a:off x="2050991" y="2646046"/>
            <a:ext cx="17347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server</a:t>
            </a:r>
          </a:p>
        </p:txBody>
      </p:sp>
    </p:spTree>
    <p:extLst>
      <p:ext uri="{BB962C8B-B14F-4D97-AF65-F5344CB8AC3E}">
        <p14:creationId xmlns:p14="http://schemas.microsoft.com/office/powerpoint/2010/main" val="235002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6155629" cy="9549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Replikacija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Sharding</a:t>
            </a:r>
            <a:r>
              <a:rPr lang="en-US" dirty="0"/>
              <a:t>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Replikacija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odnosi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praksu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kopiranja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primarnog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serverskog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čvora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sekundarne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serverske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čvorove</a:t>
            </a:r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1B5A9-963F-888A-34C1-EA6BC9632EF3}"/>
              </a:ext>
            </a:extLst>
          </p:cNvPr>
          <p:cNvSpPr txBox="1"/>
          <p:nvPr/>
        </p:nvSpPr>
        <p:spPr>
          <a:xfrm>
            <a:off x="2019656" y="3039844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Sharding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odnosi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proces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rukovanja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horizontalnim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skaliranjem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različitim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serverima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pomoću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zajedničkog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ključa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DDC8E9-0DB5-AD6D-FB75-1C05FB743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5" y="3686175"/>
            <a:ext cx="44481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4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B9FD-1C0A-7EEA-F3F4-648D2337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0"/>
            <a:ext cx="9915779" cy="95499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MongoDB set </a:t>
            </a:r>
            <a:r>
              <a:rPr lang="en-US" dirty="0" err="1"/>
              <a:t>replika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MongoDB </a:t>
            </a:r>
            <a:r>
              <a:rPr lang="en-US" dirty="0" err="1"/>
              <a:t>klastera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82316-CFF9-0529-4E9B-7E42B563D480}"/>
              </a:ext>
            </a:extLst>
          </p:cNvPr>
          <p:cNvSpPr txBox="1"/>
          <p:nvPr/>
        </p:nvSpPr>
        <p:spPr>
          <a:xfrm>
            <a:off x="2050991" y="1820254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Skupovi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replika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kreiraju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nekoliko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kopija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istog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zapisa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kroz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čvor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skupa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replika</a:t>
            </a:r>
            <a:endParaRPr lang="en-US" dirty="0"/>
          </a:p>
        </p:txBody>
      </p:sp>
      <p:sp>
        <p:nvSpPr>
          <p:cNvPr id="5" name="AutoShape 2" descr="Three Member Replica Sets — MongoDB Manual">
            <a:extLst>
              <a:ext uri="{FF2B5EF4-FFF2-40B4-BE49-F238E27FC236}">
                <a16:creationId xmlns:a16="http://schemas.microsoft.com/office/drawing/2014/main" id="{D928F2A5-EEF9-47C7-0940-55F9119AB6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1B5A9-963F-888A-34C1-EA6BC9632EF3}"/>
              </a:ext>
            </a:extLst>
          </p:cNvPr>
          <p:cNvSpPr txBox="1"/>
          <p:nvPr/>
        </p:nvSpPr>
        <p:spPr>
          <a:xfrm>
            <a:off x="1917106" y="4321713"/>
            <a:ext cx="732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Klasterski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rad je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drugačiji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MongoDB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klaster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distribuira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podatke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kroz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čvorova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pomoću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ključa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shard-a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288FB-E5BC-0AE9-E690-20918EA73586}"/>
              </a:ext>
            </a:extLst>
          </p:cNvPr>
          <p:cNvSpPr txBox="1"/>
          <p:nvPr/>
        </p:nvSpPr>
        <p:spPr>
          <a:xfrm>
            <a:off x="2998150" y="5088399"/>
            <a:ext cx="8959504" cy="1721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Ciljevi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replika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kopira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Klasteri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distribuiraju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opterećenja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skladište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šardove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B6B0AF-E02F-1955-0FAC-638B85848D45}"/>
              </a:ext>
            </a:extLst>
          </p:cNvPr>
          <p:cNvSpPr txBox="1"/>
          <p:nvPr/>
        </p:nvSpPr>
        <p:spPr>
          <a:xfrm>
            <a:off x="2998150" y="2767413"/>
            <a:ext cx="6112571" cy="1721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Ciljevi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Odredite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ugrađeno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pravljenje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rezervnih</a:t>
            </a:r>
            <a:r>
              <a:rPr lang="en-US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kopija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15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06_16x9.potx" id="{3C4BC011-9EDC-4DFB-8A68-37DEDDFE6C2B}" vid="{D35E8C47-702A-41D1-BDB4-1DA9434A1E6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1669306</Value>
      <Value>1669445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2013-01-21T07:54:00+00:00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875887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D8FEBD-5ABD-4CF4-8A24-EAAA08BD57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CCCEA7-1327-49DD-AC35-4264F7CCB5D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095EAC7E-3670-4A33-88E9-089AAE82E0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Organizational chart (gray, green, widescreen)</Template>
  <TotalTime>1011</TotalTime>
  <Words>424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Open Sans</vt:lpstr>
      <vt:lpstr>Times New Roman</vt:lpstr>
      <vt:lpstr>Parallax</vt:lpstr>
      <vt:lpstr> Replikacija - MongoDB</vt:lpstr>
      <vt:lpstr>Agenda</vt:lpstr>
      <vt:lpstr>Replikacija</vt:lpstr>
      <vt:lpstr>Replikacija u MongoDB-u </vt:lpstr>
      <vt:lpstr>Proces otkucaja srca</vt:lpstr>
      <vt:lpstr>Odabir set replika</vt:lpstr>
      <vt:lpstr>Sta je Sharding u MongoDB-u</vt:lpstr>
      <vt:lpstr>Replikacija protiv Sharding-a</vt:lpstr>
      <vt:lpstr>MongoDB set replika protiv MongoDB klastera</vt:lpstr>
      <vt:lpstr>Problemi sa vremenom kod replikacije</vt:lpstr>
      <vt:lpstr>Konfiguracija replike setova</vt:lpstr>
      <vt:lpstr>Konfiguracija replike setova</vt:lpstr>
      <vt:lpstr>Konfiguracija replike setova</vt:lpstr>
      <vt:lpstr>Hvala na paznji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Internu statistiku koju MongoDB održava</dc:title>
  <dc:creator>aleksandar mitrović</dc:creator>
  <cp:lastModifiedBy>aleksandar mitrović</cp:lastModifiedBy>
  <cp:revision>10</cp:revision>
  <dcterms:created xsi:type="dcterms:W3CDTF">2022-04-25T07:19:41Z</dcterms:created>
  <dcterms:modified xsi:type="dcterms:W3CDTF">2022-05-31T16:32:14Z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