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840727" cy="3686015"/>
          </a:xfrm>
        </p:spPr>
        <p:txBody>
          <a:bodyPr>
            <a:normAutofit/>
          </a:bodyPr>
          <a:lstStyle/>
          <a:p>
            <a:r>
              <a:rPr lang="sr-Latn-RS" sz="7200" dirty="0"/>
              <a:t>DBaaS - AWS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sr-Latn-RS" dirty="0"/>
              <a:t>Aleksandar Mitrovic 1444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25-52E9-4351-B386-CDDEC24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Detalji</a:t>
            </a:r>
            <a:r>
              <a:rPr lang="en-US" dirty="0"/>
              <a:t> o </a:t>
            </a:r>
            <a:r>
              <a:rPr lang="en-US" dirty="0" err="1"/>
              <a:t>Bazama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5E81-302A-42BA-BD7D-4F820EBC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Amazon DocumentDB (with MongoDB compatibility)</a:t>
            </a:r>
            <a:endParaRPr lang="en-US" dirty="0"/>
          </a:p>
          <a:p>
            <a:r>
              <a:rPr lang="sr-Latn-RS" sz="1600" dirty="0"/>
              <a:t>Amazon DocumentDB (sa MongoDB kompatibilnošću) je brza, skalabilna, visoko dostupna i potpuno upravljana usluga baze podataka dokumenata koja podržava MongoDB radna opterećenja.</a:t>
            </a:r>
            <a:endParaRPr lang="en-US" sz="1600" dirty="0"/>
          </a:p>
          <a:p>
            <a:r>
              <a:rPr lang="sr-Latn-RS" b="1" dirty="0"/>
              <a:t>Amazon Relational Database Service</a:t>
            </a:r>
            <a:endParaRPr lang="en-US" dirty="0"/>
          </a:p>
          <a:p>
            <a:r>
              <a:rPr lang="sr-Latn-RS" sz="1600" dirty="0"/>
              <a:t>Usluga Amazon Relational Database Service (Amazon RDS) olakšava postavljanje, rad i skaliranje relacione baze podataka u cloud-u. Obezbeđuje ekonomičan kapacitet i kapacitet koji se može promeniti, dok automatizuje dugotrajne administrativne zadatke kao što su obezbeđivanje hardvera, podešavanje baze podataka, zakrpe i rezervne kopije.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287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61AE-051A-4B27-B8AD-2556B71D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Konfigurisanje</a:t>
            </a:r>
            <a:r>
              <a:rPr lang="en-US" dirty="0"/>
              <a:t> Amazon </a:t>
            </a:r>
            <a:r>
              <a:rPr lang="en-US" dirty="0" err="1"/>
              <a:t>DocumentDB</a:t>
            </a:r>
            <a:r>
              <a:rPr lang="en-US" dirty="0"/>
              <a:t>-a</a:t>
            </a:r>
          </a:p>
        </p:txBody>
      </p:sp>
      <p:pic>
        <p:nvPicPr>
          <p:cNvPr id="4" name="Content Placeholder 3" descr="getting-started-amazon-documentdb-with-aws-cloud9-1">
            <a:extLst>
              <a:ext uri="{FF2B5EF4-FFF2-40B4-BE49-F238E27FC236}">
                <a16:creationId xmlns:a16="http://schemas.microsoft.com/office/drawing/2014/main" id="{235EE1D0-0FB6-48D8-A2E7-F37BC14443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11" y="2057000"/>
            <a:ext cx="5937013" cy="20176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3C9752-90FB-4137-B67F-0C6DF0D76F08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FC399B-0FA8-41B1-8C50-726DDAF5F715}"/>
              </a:ext>
            </a:extLst>
          </p:cNvPr>
          <p:cNvSpPr txBox="1">
            <a:spLocks/>
          </p:cNvSpPr>
          <p:nvPr/>
        </p:nvSpPr>
        <p:spPr>
          <a:xfrm>
            <a:off x="754211" y="3988646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Korak 1 Napravite AWS nalog</a:t>
            </a:r>
            <a:endParaRPr lang="en-US" dirty="0"/>
          </a:p>
          <a:p>
            <a:r>
              <a:rPr lang="sr-Latn-RS" b="1" dirty="0"/>
              <a:t>Korak 2</a:t>
            </a:r>
            <a:r>
              <a:rPr lang="sr-Latn-RS" dirty="0"/>
              <a:t> </a:t>
            </a:r>
            <a:r>
              <a:rPr lang="sr-Latn-RS" b="1" dirty="0"/>
              <a:t>Konfigurišite AWS Identity and Access Management (IAM) permisije</a:t>
            </a:r>
            <a:endParaRPr lang="en-US" b="1" dirty="0"/>
          </a:p>
          <a:p>
            <a:r>
              <a:rPr lang="sr-Latn-RS" b="1" dirty="0"/>
              <a:t>Korak 3 Kreirajte AWS Cloud9 okruženje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docs.aws.amazon.com/documentdb/latest/developerguide/images/cloud9/create-environment.png">
            <a:extLst>
              <a:ext uri="{FF2B5EF4-FFF2-40B4-BE49-F238E27FC236}">
                <a16:creationId xmlns:a16="http://schemas.microsoft.com/office/drawing/2014/main" id="{75AA4CB2-6B46-4C4A-A857-C95BC90839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5" y="434340"/>
            <a:ext cx="5943600" cy="299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s.aws.amazon.com/documentdb/latest/developerguide/images/cloud9/security-groups.png">
            <a:extLst>
              <a:ext uri="{FF2B5EF4-FFF2-40B4-BE49-F238E27FC236}">
                <a16:creationId xmlns:a16="http://schemas.microsoft.com/office/drawing/2014/main" id="{D182D2E5-972E-4E40-B371-DE0BE461F9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45" y="1752241"/>
            <a:ext cx="5943600" cy="295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ocs.aws.amazon.com/documentdb/latest/developerguide/images/cloud9/create-security.png">
            <a:extLst>
              <a:ext uri="{FF2B5EF4-FFF2-40B4-BE49-F238E27FC236}">
                <a16:creationId xmlns:a16="http://schemas.microsoft.com/office/drawing/2014/main" id="{C66BD2E8-CA2A-46A1-A484-EE8AB38707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2" y="3665989"/>
            <a:ext cx="5303940" cy="2491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81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BC8E3D-4125-4A41-8363-C215607584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8732" y="933741"/>
            <a:ext cx="10058400" cy="37607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Korak 4 Kreiranje Amazon DocumentDB klastera</a:t>
            </a:r>
            <a:endParaRPr lang="en-US" dirty="0"/>
          </a:p>
          <a:p>
            <a:r>
              <a:rPr lang="sr-Latn-RS" b="1" dirty="0"/>
              <a:t>Korak 5 Instalacija mongo db shell-a</a:t>
            </a:r>
            <a:endParaRPr lang="en-US" b="1" dirty="0"/>
          </a:p>
          <a:p>
            <a:r>
              <a:rPr lang="sr-Latn-RS" b="1" dirty="0"/>
              <a:t>Korak 6 Povezivanje na Amazon DocumentDB klaster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docs.aws.amazon.com/documentdb/latest/developerguide/images/cloud9/open-ide.png">
            <a:extLst>
              <a:ext uri="{FF2B5EF4-FFF2-40B4-BE49-F238E27FC236}">
                <a16:creationId xmlns:a16="http://schemas.microsoft.com/office/drawing/2014/main" id="{567BE6C3-B869-4951-8458-3D5D816685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13" y="514350"/>
            <a:ext cx="59436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docs.aws.amazon.com/documentdb/latest/developerguide/images/cloud9/click-cluster.png">
            <a:extLst>
              <a:ext uri="{FF2B5EF4-FFF2-40B4-BE49-F238E27FC236}">
                <a16:creationId xmlns:a16="http://schemas.microsoft.com/office/drawing/2014/main" id="{74FE7DB5-B0D0-4DEE-A996-990777D1E0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41" y="3000679"/>
            <a:ext cx="5943600" cy="106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docs.aws.amazon.com/documentdb/latest/developerguide/images/cloud9/connect-cluster.png">
            <a:extLst>
              <a:ext uri="{FF2B5EF4-FFF2-40B4-BE49-F238E27FC236}">
                <a16:creationId xmlns:a16="http://schemas.microsoft.com/office/drawing/2014/main" id="{E8BC7593-5151-46FF-9744-EE65E2964FF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02" y="4093019"/>
            <a:ext cx="5943600" cy="1835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10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A82273-FC66-4436-AE52-D2D9B99B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345" y="5386591"/>
            <a:ext cx="10113645" cy="743682"/>
          </a:xfrm>
        </p:spPr>
        <p:txBody>
          <a:bodyPr/>
          <a:lstStyle/>
          <a:p>
            <a:r>
              <a:rPr lang="en-US" sz="6000" dirty="0"/>
              <a:t>HVALA NA PAZNJI !</a:t>
            </a:r>
          </a:p>
        </p:txBody>
      </p:sp>
    </p:spTree>
    <p:extLst>
      <p:ext uri="{BB962C8B-B14F-4D97-AF65-F5344CB8AC3E}">
        <p14:creationId xmlns:p14="http://schemas.microsoft.com/office/powerpoint/2010/main" val="196058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640-91E9-441E-9E3D-52265308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DC5A-26EF-43A7-82EE-9B31F456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Šta je DBaaS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Tipovi Baza koje AWS podrzava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Detaljan prelaz kroz svaku od baza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Konfigurisanje Amazon DocumentDB-a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F983-18C1-4837-8DC7-3FA9B267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DBaaS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8A49-6235-405A-BD7B-391ABCFD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/>
              <a:t>Razlika izmedju D</a:t>
            </a:r>
            <a:r>
              <a:rPr lang="en-US" dirty="0"/>
              <a:t>B</a:t>
            </a:r>
            <a:r>
              <a:rPr lang="sr-Latn-RS" dirty="0"/>
              <a:t>aaS i lokalne implementacije</a:t>
            </a:r>
            <a:endParaRPr lang="en-US" dirty="0"/>
          </a:p>
          <a:p>
            <a:r>
              <a:rPr lang="en-US" dirty="0" err="1"/>
              <a:t>Prednosti</a:t>
            </a:r>
            <a:r>
              <a:rPr lang="en-US" dirty="0"/>
              <a:t> DBaaS-a:</a:t>
            </a:r>
          </a:p>
          <a:p>
            <a:pPr fontAlgn="base"/>
            <a:r>
              <a:rPr lang="sr-Latn-RS" dirty="0"/>
              <a:t>1. DBaaS je odgovoran od dobavljača informacija za upravljanje i održavanje informacija hardvera i koda.</a:t>
            </a:r>
            <a:endParaRPr lang="en-US" dirty="0"/>
          </a:p>
          <a:p>
            <a:pPr fontAlgn="base"/>
            <a:r>
              <a:rPr lang="sr-Latn-RS" dirty="0"/>
              <a:t>2. Eliminisani su veliki računi za struju za ventilaciju i hlađenje kako bi ostali u pogonu servera.</a:t>
            </a:r>
            <a:endParaRPr lang="en-US" dirty="0"/>
          </a:p>
          <a:p>
            <a:pPr fontAlgn="base"/>
            <a:r>
              <a:rPr lang="sr-Latn-RS" dirty="0"/>
              <a:t>3. Organizacija koja je pretplaćena na DBaaS ne mora da angažuje programere ili da sama pravi informacioni sistem.</a:t>
            </a:r>
            <a:endParaRPr lang="en-US" dirty="0"/>
          </a:p>
          <a:p>
            <a:pPr fontAlgn="base"/>
            <a:r>
              <a:rPr lang="sr-Latn-RS" dirty="0"/>
              <a:t>4. Iskoristite najnoviju automatizaciju, direktne izlaze iz cloud-a niskoj ceni.</a:t>
            </a:r>
            <a:endParaRPr lang="en-US" dirty="0"/>
          </a:p>
          <a:p>
            <a:pPr fontAlgn="base"/>
            <a:r>
              <a:rPr lang="sr-Latn-RS" dirty="0"/>
              <a:t>5. Ljudski resursi potrebni za upravljanje održavanjem sistema su eliminisani.</a:t>
            </a:r>
            <a:endParaRPr lang="en-US" dirty="0"/>
          </a:p>
          <a:p>
            <a:pPr fontAlgn="base"/>
            <a:r>
              <a:rPr lang="sr-Latn-RS" dirty="0"/>
              <a:t>6. Pošto se DBaaS hostuje van lokacije, organizacija nema problema sa napajanjem ili kvarom na mreži.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F983-18C1-4837-8DC7-3FA9B267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DBaaS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8A49-6235-405A-BD7B-391ABCFD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Mane </a:t>
            </a:r>
            <a:r>
              <a:rPr lang="en-US" dirty="0" err="1"/>
              <a:t>DbaaS</a:t>
            </a:r>
            <a:r>
              <a:rPr lang="en-US" dirty="0"/>
              <a:t>-a:</a:t>
            </a:r>
          </a:p>
          <a:p>
            <a:pPr fontAlgn="base"/>
            <a:r>
              <a:rPr lang="sr-Latn-RS" dirty="0"/>
              <a:t>1. Tradicionalna preduzeća mogu generalno imati primedbe na usluge koje su zasnovane na cloud-u.</a:t>
            </a:r>
            <a:endParaRPr lang="en-US" dirty="0"/>
          </a:p>
          <a:p>
            <a:pPr fontAlgn="base"/>
            <a:r>
              <a:rPr lang="sr-Latn-RS" dirty="0"/>
              <a:t>2. U slučaju značajnog kvara DBaaS servera ili mreže, organizacija može izgubiti svoje podatke.</a:t>
            </a:r>
            <a:endParaRPr lang="en-US" dirty="0"/>
          </a:p>
          <a:p>
            <a:pPr fontAlgn="base"/>
            <a:r>
              <a:rPr lang="sr-Latn-RS" dirty="0"/>
              <a:t>3. Kompanije koje su već opremljene resursima i ljudskim resursima vezanim za IT možda neće shvatiti da su DBaaS rešenja ekonomski održiva.</a:t>
            </a:r>
            <a:endParaRPr lang="en-US" dirty="0"/>
          </a:p>
          <a:p>
            <a:pPr fontAlgn="base"/>
            <a:r>
              <a:rPr lang="sr-Latn-RS" dirty="0"/>
              <a:t>4. Intrinzični problemi povezani na mrežu sa cloud-om mogu uticati na performanse DBaaS-a.</a:t>
            </a:r>
            <a:endParaRPr lang="en-US" dirty="0"/>
          </a:p>
          <a:p>
            <a:pPr fontAlgn="base"/>
            <a:r>
              <a:rPr lang="sr-Latn-RS" dirty="0"/>
              <a:t>5. Funkcije koje se nude u okviru tipičnog RDBMS-a možda neće biti stalno ponuđene tokom DBaaS sistema.</a:t>
            </a:r>
            <a:endParaRPr lang="en-US" dirty="0"/>
          </a:p>
          <a:p>
            <a:pPr fontAlgn="base"/>
            <a:r>
              <a:rPr lang="sr-Latn-RS" dirty="0"/>
              <a:t>6. Upotreba DBaaS-a može dovesti do gubitka prihoda u alternativnim oblastima ažuriranja koda i upravljanja hardverom.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4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C1-FB73-4B14-9B22-53F71D68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Baza koje AWS podrzava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0CAD-8EAF-4A6B-8540-5E657CE1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Relacione baze podataka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Baze podataka ključ/vrednost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Baza podataka In Memory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Dokument Baze podataka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Baza podataka širokih kolona (wide column)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Graf Baze podataka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Baza podataka vremenskih serija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Ledger Baze podataka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0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25-52E9-4351-B386-CDDEC24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Detalji</a:t>
            </a:r>
            <a:r>
              <a:rPr lang="en-US" dirty="0"/>
              <a:t> o </a:t>
            </a:r>
            <a:r>
              <a:rPr lang="en-US" dirty="0" err="1"/>
              <a:t>Bazama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5E81-302A-42BA-BD7D-4F820EBC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Amazon Aurora</a:t>
            </a:r>
            <a:endParaRPr lang="en-US" dirty="0"/>
          </a:p>
          <a:p>
            <a:r>
              <a:rPr lang="sr-Latn-RS" sz="1600" dirty="0"/>
              <a:t>Amazon Aurora je MySQL i PostgreSQL kompatibilan engine za relacione baze podataka koji kombinuje brzinu i dostupnost vrhunskih komercijalnih baza podataka sa jednostavnošću i ekonomičnošću open source baza podataka.</a:t>
            </a:r>
            <a:endParaRPr lang="en-US" sz="1600" dirty="0"/>
          </a:p>
          <a:p>
            <a:r>
              <a:rPr lang="sr-Latn-RS" b="1" dirty="0"/>
              <a:t>Amazon DynamoDB</a:t>
            </a:r>
            <a:endParaRPr lang="en-US" dirty="0"/>
          </a:p>
          <a:p>
            <a:r>
              <a:rPr lang="sr-Latn-RS" sz="1600" dirty="0"/>
              <a:t>Amazon DinamoDB je baza podataka ključ/vrednost i dokumenta koja isporučuje podatke u milisekundama na bilo kojoj skali. To je potpuno upravljana, multiregionalna, multimaster baza podataka sa ugrađenom bezbednošću, pravljenjem rezervnih kopija i vraćanjem, i keširanjem u memoriji za aplikacije na Internetu.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34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25-52E9-4351-B386-CDDEC24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Detalji</a:t>
            </a:r>
            <a:r>
              <a:rPr lang="en-US" dirty="0"/>
              <a:t> o </a:t>
            </a:r>
            <a:r>
              <a:rPr lang="en-US" dirty="0" err="1"/>
              <a:t>Bazama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5E81-302A-42BA-BD7D-4F820EBC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Amazon ElastiCache</a:t>
            </a:r>
            <a:endParaRPr lang="en-US" dirty="0"/>
          </a:p>
          <a:p>
            <a:r>
              <a:rPr lang="sr-Latn-RS" sz="1600" dirty="0"/>
              <a:t>Amazon ElastiCache je web usluga koja olakšava postavljanje, rad i skaliranje keša u memoriji u cloud-u. Usluga poboljšava performanse web aplikacija omogućavajući vam da preuzmete informacije iz brzih, upravljanih, keš memorija, umesto da se u potpunosti oslanjate na sporije baze podataka zasnovane na disku.</a:t>
            </a:r>
            <a:endParaRPr lang="en-US" sz="1600" dirty="0"/>
          </a:p>
          <a:p>
            <a:r>
              <a:rPr lang="sr-Latn-RS" b="1" dirty="0"/>
              <a:t>Amazon Keyspaces (for Apache Cassandra)</a:t>
            </a:r>
            <a:endParaRPr lang="en-US" dirty="0"/>
          </a:p>
          <a:p>
            <a:r>
              <a:rPr lang="sr-Latn-RS" sz="1600" dirty="0"/>
              <a:t>Amazon Keyspaces (za Apache Cassandru) je skalabilna, visoko dostupna i upravljana usluga baze podataka kompatibilna sa Apache Cassandra. Pomoću Amazon Keyspaces-a možete pokrenuti Cassandra radna opterećenja na AWS-u koristeći isti kod aplikacije Cassandra i alatke za programere koje danas koristite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40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25-52E9-4351-B386-CDDEC24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Detalji</a:t>
            </a:r>
            <a:r>
              <a:rPr lang="en-US" dirty="0"/>
              <a:t> o </a:t>
            </a:r>
            <a:r>
              <a:rPr lang="en-US" dirty="0" err="1"/>
              <a:t>Bazama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5E81-302A-42BA-BD7D-4F820EBC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Amazon MemoryDB for Redis</a:t>
            </a:r>
            <a:endParaRPr lang="en-US" dirty="0"/>
          </a:p>
          <a:p>
            <a:r>
              <a:rPr lang="sr-Latn-RS" sz="1600" dirty="0"/>
              <a:t>Amazon MemoryDB za Redis je Redis-kompatibilna, izdržljiva usluga baze podataka u memoriji koja pruža ultra-brze performanse. Namenski je napravljen za moderne aplikacije sa arhitekturom mikroservisa.</a:t>
            </a:r>
            <a:endParaRPr lang="en-US" sz="1600" dirty="0"/>
          </a:p>
          <a:p>
            <a:r>
              <a:rPr lang="sr-Latn-RS" b="1" dirty="0"/>
              <a:t>Amazon Neptune</a:t>
            </a:r>
            <a:endParaRPr lang="en-US" dirty="0"/>
          </a:p>
          <a:p>
            <a:r>
              <a:rPr lang="sr-Latn-RS" sz="1600" dirty="0"/>
              <a:t>Amazon Neptune je brza, pouzdana, graf baza podataka koja olakšava pravljenje i pokretanje aplikacija koje rade sa visoko povezanim skupovima podataka. Jezgro Amazon Neptune-a je namenski izgrađen mehanizam za baze podataka grafova visokih performansi optimizovan za skladištenje milijardi relacija i graf upita sa kašnjenjem u milisekundama.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87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AA25-52E9-4351-B386-CDDEC24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Detalji</a:t>
            </a:r>
            <a:r>
              <a:rPr lang="en-US" dirty="0"/>
              <a:t> o </a:t>
            </a:r>
            <a:r>
              <a:rPr lang="en-US" dirty="0" err="1"/>
              <a:t>Bazama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5E81-302A-42BA-BD7D-4F820EBC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/>
              <a:t>Amazon Quantum Ledger Database (Amazon QLDB)</a:t>
            </a:r>
            <a:endParaRPr lang="en-US" dirty="0"/>
          </a:p>
          <a:p>
            <a:r>
              <a:rPr lang="sr-Latn-RS" sz="1600" dirty="0"/>
              <a:t>Amazon QLDB je potpuno upravljana Ledger baza podataka koja obezbeđuje transparentan, nepromenljiv i kriptografski proverljiv dnevnik transakcija u vlasništvu centralnog pouzdanog autoriteta. Amazon QLDB prati svaku promenu podataka aplikacije i održava potpunu i proverljivu istoriju promena tokom vremena.</a:t>
            </a:r>
            <a:endParaRPr lang="en-US" sz="1600" dirty="0"/>
          </a:p>
          <a:p>
            <a:r>
              <a:rPr lang="sr-Latn-RS" b="1" dirty="0"/>
              <a:t>Amazon Timestream</a:t>
            </a:r>
            <a:endParaRPr lang="en-US" dirty="0"/>
          </a:p>
          <a:p>
            <a:r>
              <a:rPr lang="sr-Latn-RS" sz="1600" dirty="0"/>
              <a:t>Amazon Timestream je brza, skalabilna, potpuno upravljana usluga baze podataka vremenskih serija za IoT i operativne aplikacije koja olakšava skladištenje i analizu triliona događaja dnevno po 1/10 cene relacionih baza podataka. Vođeni porastom IoT uređaja, IT sistema i pametnih industrijskih mašina, podaci vremenskih serija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015855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814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DBaaS - AWS</vt:lpstr>
      <vt:lpstr>Agenda</vt:lpstr>
      <vt:lpstr>Šta je DBaaS</vt:lpstr>
      <vt:lpstr>Šta je DBaaS</vt:lpstr>
      <vt:lpstr>Tipovi Baza koje AWS podrzava</vt:lpstr>
      <vt:lpstr>Detalji o Bazama</vt:lpstr>
      <vt:lpstr>Detalji o Bazama</vt:lpstr>
      <vt:lpstr>Detalji o Bazama</vt:lpstr>
      <vt:lpstr>Detalji o Bazama</vt:lpstr>
      <vt:lpstr>Detalji o Bazama</vt:lpstr>
      <vt:lpstr>Konfigurisanje Amazon DocumentDB-a</vt:lpstr>
      <vt:lpstr>PowerPoint Presentation</vt:lpstr>
      <vt:lpstr>PowerPoint Presentation</vt:lpstr>
      <vt:lpstr>HVALA NA PAZNJI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2022-06-23T13:39:02Z</dcterms:created>
  <dcterms:modified xsi:type="dcterms:W3CDTF">2022-06-23T14:00:54Z</dcterms:modified>
</cp:coreProperties>
</file>