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7" r:id="rId6"/>
    <p:sldId id="258" r:id="rId7"/>
    <p:sldId id="262" r:id="rId8"/>
    <p:sldId id="263" r:id="rId9"/>
    <p:sldId id="259" r:id="rId10"/>
    <p:sldId id="264" r:id="rId11"/>
    <p:sldId id="265" r:id="rId12"/>
    <p:sldId id="266" r:id="rId13"/>
    <p:sldId id="26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1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51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46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92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40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88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55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4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6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7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4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5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2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6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0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2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929172-4BF7-429F-BA25-7E9D1A4215EE}" type="datetimeFigureOut">
              <a:rPr lang="en-US" smtClean="0"/>
              <a:t>26-Apr-22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reference/method/db.disableFreeMonitoring/#mongodb-method-db.disableFreeMonitoring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s://www.mongodb.com/docs/manual/reference/method/db.enableFreeMonitoring/#mongodb-method-db.enableFreeMonitoring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F97C80-BF84-47DA-AB49-AF94FF3FE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Interna statistika koju MongoDB održava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0DD899-7751-4752-9C5A-F7BD4FBD3387}"/>
              </a:ext>
            </a:extLst>
          </p:cNvPr>
          <p:cNvSpPr txBox="1"/>
          <p:nvPr/>
        </p:nvSpPr>
        <p:spPr>
          <a:xfrm>
            <a:off x="8178325" y="5110385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Aleksandar Mitrovic 1444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690176-8970-4AEA-A202-1537C7FFE5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987" y="2724172"/>
            <a:ext cx="5230026" cy="140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92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E4EF4A-9110-46C0-82F6-C1DF5DF27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07" y="1071718"/>
            <a:ext cx="8320825" cy="57862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51D067-B5B9-4502-BA42-6008BBD23F32}"/>
              </a:ext>
            </a:extLst>
          </p:cNvPr>
          <p:cNvSpPr txBox="1"/>
          <p:nvPr/>
        </p:nvSpPr>
        <p:spPr>
          <a:xfrm>
            <a:off x="1076769" y="538385"/>
            <a:ext cx="4235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Performance u MongoDB Compass-u</a:t>
            </a:r>
          </a:p>
        </p:txBody>
      </p:sp>
    </p:spTree>
    <p:extLst>
      <p:ext uri="{BB962C8B-B14F-4D97-AF65-F5344CB8AC3E}">
        <p14:creationId xmlns:p14="http://schemas.microsoft.com/office/powerpoint/2010/main" val="1820159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28E0-3E45-4067-99C4-FF759422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670" y="2292409"/>
            <a:ext cx="10018713" cy="1752599"/>
          </a:xfrm>
        </p:spPr>
        <p:txBody>
          <a:bodyPr>
            <a:normAutofit/>
          </a:bodyPr>
          <a:lstStyle/>
          <a:p>
            <a:r>
              <a:rPr lang="en-US" sz="4400" b="1" dirty="0" err="1"/>
              <a:t>Hvala</a:t>
            </a:r>
            <a:r>
              <a:rPr lang="en-US" sz="4400" b="1" dirty="0"/>
              <a:t> </a:t>
            </a:r>
            <a:r>
              <a:rPr lang="en-US" sz="4400" b="1" dirty="0" err="1"/>
              <a:t>na</a:t>
            </a:r>
            <a:r>
              <a:rPr lang="en-US" sz="4400" b="1" dirty="0"/>
              <a:t> </a:t>
            </a:r>
            <a:r>
              <a:rPr lang="en-US" sz="4400" b="1" dirty="0" err="1"/>
              <a:t>paznji</a:t>
            </a:r>
            <a:r>
              <a:rPr lang="en-US" sz="4400" b="1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11002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F671-E208-4861-B423-F797A9CE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209" y="306861"/>
            <a:ext cx="8071581" cy="1411982"/>
          </a:xfrm>
        </p:spPr>
        <p:txBody>
          <a:bodyPr/>
          <a:lstStyle/>
          <a:p>
            <a:r>
              <a:rPr lang="en-US" b="1" i="0" dirty="0" err="1">
                <a:solidFill>
                  <a:srgbClr val="21313C"/>
                </a:solidFill>
                <a:effectLst/>
                <a:latin typeface="Source Code Pro" panose="020B0604020202020204" pitchFamily="49" charset="0"/>
              </a:rPr>
              <a:t>db.stats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55E72-E4C7-435A-A34E-AB3173464B54}"/>
              </a:ext>
            </a:extLst>
          </p:cNvPr>
          <p:cNvSpPr txBox="1"/>
          <p:nvPr/>
        </p:nvSpPr>
        <p:spPr>
          <a:xfrm>
            <a:off x="1968130" y="1474618"/>
            <a:ext cx="6859675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21313C"/>
                </a:solidFill>
                <a:effectLst/>
                <a:latin typeface="Source Code Pro" panose="020B0604020202020204" pitchFamily="49" charset="0"/>
              </a:rPr>
              <a:t>db.stats-</a:t>
            </a:r>
            <a:r>
              <a:rPr lang="en-US" i="0" dirty="0" err="1">
                <a:solidFill>
                  <a:srgbClr val="21313C"/>
                </a:solidFill>
                <a:effectLst/>
                <a:latin typeface="Akzidenz"/>
              </a:rPr>
              <a:t>Vraca</a:t>
            </a:r>
            <a:r>
              <a:rPr lang="en-US" i="0" dirty="0">
                <a:solidFill>
                  <a:srgbClr val="21313C"/>
                </a:solidFill>
                <a:effectLst/>
                <a:latin typeface="Akzidenz"/>
              </a:rPr>
              <a:t> </a:t>
            </a:r>
            <a:r>
              <a:rPr lang="en-US" i="0" dirty="0" err="1">
                <a:solidFill>
                  <a:srgbClr val="21313C"/>
                </a:solidFill>
                <a:effectLst/>
                <a:latin typeface="Akzidenz"/>
              </a:rPr>
              <a:t>statistiku</a:t>
            </a:r>
            <a:r>
              <a:rPr lang="en-US" i="0" dirty="0">
                <a:solidFill>
                  <a:srgbClr val="21313C"/>
                </a:solidFill>
                <a:effectLst/>
                <a:latin typeface="Akzidenz"/>
              </a:rPr>
              <a:t> </a:t>
            </a:r>
            <a:r>
              <a:rPr lang="en-US" i="0" dirty="0" err="1">
                <a:solidFill>
                  <a:srgbClr val="21313C"/>
                </a:solidFill>
                <a:effectLst/>
                <a:latin typeface="Akzidenz"/>
              </a:rPr>
              <a:t>koja</a:t>
            </a:r>
            <a:r>
              <a:rPr lang="en-US" i="0" dirty="0">
                <a:solidFill>
                  <a:srgbClr val="21313C"/>
                </a:solidFill>
                <a:effectLst/>
                <a:latin typeface="Akzidenz"/>
              </a:rPr>
              <a:t> </a:t>
            </a:r>
            <a:r>
              <a:rPr lang="en-US" i="0" dirty="0" err="1">
                <a:solidFill>
                  <a:srgbClr val="21313C"/>
                </a:solidFill>
                <a:effectLst/>
                <a:latin typeface="Akzidenz"/>
              </a:rPr>
              <a:t>reflektuje</a:t>
            </a:r>
            <a:r>
              <a:rPr lang="en-US" i="0" dirty="0">
                <a:solidFill>
                  <a:srgbClr val="21313C"/>
                </a:solidFill>
                <a:effectLst/>
                <a:latin typeface="Akzidenz"/>
              </a:rPr>
              <a:t> </a:t>
            </a:r>
            <a:r>
              <a:rPr lang="en-US" i="0" dirty="0" err="1">
                <a:solidFill>
                  <a:srgbClr val="21313C"/>
                </a:solidFill>
                <a:effectLst/>
                <a:latin typeface="Akzidenz"/>
              </a:rPr>
              <a:t>trenuto</a:t>
            </a:r>
            <a:r>
              <a:rPr lang="en-US" i="0" dirty="0">
                <a:solidFill>
                  <a:srgbClr val="21313C"/>
                </a:solidFill>
                <a:effectLst/>
                <a:latin typeface="Akzidenz"/>
              </a:rPr>
              <a:t> </a:t>
            </a:r>
            <a:r>
              <a:rPr lang="en-US" i="0" dirty="0" err="1">
                <a:solidFill>
                  <a:srgbClr val="21313C"/>
                </a:solidFill>
                <a:effectLst/>
                <a:latin typeface="Akzidenz"/>
              </a:rPr>
              <a:t>stanje</a:t>
            </a:r>
            <a:r>
              <a:rPr lang="en-US" i="0" dirty="0">
                <a:solidFill>
                  <a:srgbClr val="21313C"/>
                </a:solidFill>
                <a:effectLst/>
                <a:latin typeface="Akzidenz"/>
              </a:rPr>
              <a:t> </a:t>
            </a:r>
            <a:r>
              <a:rPr lang="en-US" i="0" dirty="0" err="1">
                <a:solidFill>
                  <a:srgbClr val="21313C"/>
                </a:solidFill>
                <a:effectLst/>
                <a:latin typeface="Akzidenz"/>
              </a:rPr>
              <a:t>jedne</a:t>
            </a:r>
            <a:r>
              <a:rPr lang="en-US" i="0" dirty="0">
                <a:solidFill>
                  <a:srgbClr val="21313C"/>
                </a:solidFill>
                <a:effectLst/>
                <a:latin typeface="Akzidenz"/>
              </a:rPr>
              <a:t> </a:t>
            </a:r>
            <a:r>
              <a:rPr lang="en-US" i="0" dirty="0" err="1">
                <a:solidFill>
                  <a:srgbClr val="21313C"/>
                </a:solidFill>
                <a:effectLst/>
                <a:latin typeface="Akzidenz"/>
              </a:rPr>
              <a:t>baze</a:t>
            </a:r>
            <a:r>
              <a:rPr lang="en-US" b="0" i="0" dirty="0">
                <a:solidFill>
                  <a:srgbClr val="21313C"/>
                </a:solidFill>
                <a:effectLst/>
                <a:latin typeface="Akzidenz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Source Code Pro" panose="020B0509030403020204" pitchFamily="49" charset="0"/>
              </a:rPr>
              <a:t>dbStats.fsUsedSize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rgbClr val="21313C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err="1">
                <a:solidFill>
                  <a:srgbClr val="21313C"/>
                </a:solidFill>
                <a:latin typeface="Akzidenz"/>
              </a:rPr>
              <a:t>Ukupan</a:t>
            </a:r>
            <a:r>
              <a:rPr lang="en-US" altLang="en-US" sz="1200" dirty="0">
                <a:solidFill>
                  <a:srgbClr val="21313C"/>
                </a:solidFill>
                <a:latin typeface="Akzidenz"/>
              </a:rPr>
              <a:t> proctor </a:t>
            </a:r>
            <a:r>
              <a:rPr lang="en-US" altLang="en-US" sz="1200" dirty="0" err="1">
                <a:solidFill>
                  <a:srgbClr val="21313C"/>
                </a:solidFill>
                <a:latin typeface="Akzidenz"/>
              </a:rPr>
              <a:t>na</a:t>
            </a:r>
            <a:r>
              <a:rPr lang="en-US" altLang="en-US" sz="1200" dirty="0">
                <a:solidFill>
                  <a:srgbClr val="21313C"/>
                </a:solidFill>
                <a:latin typeface="Akzidenz"/>
              </a:rPr>
              <a:t> </a:t>
            </a:r>
            <a:r>
              <a:rPr lang="en-US" altLang="en-US" sz="1200" dirty="0" err="1">
                <a:solidFill>
                  <a:srgbClr val="21313C"/>
                </a:solidFill>
                <a:latin typeface="Akzidenz"/>
              </a:rPr>
              <a:t>disku</a:t>
            </a:r>
            <a:r>
              <a:rPr lang="en-US" altLang="en-US" sz="1200" dirty="0">
                <a:solidFill>
                  <a:srgbClr val="21313C"/>
                </a:solidFill>
                <a:latin typeface="Akzidenz"/>
              </a:rPr>
              <a:t> koji </a:t>
            </a:r>
            <a:r>
              <a:rPr lang="en-US" altLang="en-US" sz="1200" dirty="0" err="1">
                <a:solidFill>
                  <a:srgbClr val="21313C"/>
                </a:solidFill>
                <a:latin typeface="Akzidenz"/>
              </a:rPr>
              <a:t>koristi</a:t>
            </a:r>
            <a:r>
              <a:rPr lang="en-US" altLang="en-US" sz="1200" dirty="0">
                <a:solidFill>
                  <a:srgbClr val="21313C"/>
                </a:solidFill>
                <a:latin typeface="Akzidenz"/>
              </a:rPr>
              <a:t> MongoDB da bi </a:t>
            </a:r>
            <a:r>
              <a:rPr lang="en-US" altLang="en-US" sz="1200" dirty="0" err="1">
                <a:solidFill>
                  <a:srgbClr val="21313C"/>
                </a:solidFill>
                <a:latin typeface="Akzidenz"/>
              </a:rPr>
              <a:t>sacuvao</a:t>
            </a:r>
            <a:r>
              <a:rPr lang="en-US" altLang="en-US" sz="1200" dirty="0">
                <a:solidFill>
                  <a:srgbClr val="21313C"/>
                </a:solidFill>
                <a:latin typeface="Akzidenz"/>
              </a:rPr>
              <a:t> </a:t>
            </a:r>
            <a:r>
              <a:rPr lang="en-US" altLang="en-US" sz="1200" dirty="0" err="1">
                <a:solidFill>
                  <a:srgbClr val="21313C"/>
                </a:solidFill>
                <a:latin typeface="Akzidenz"/>
              </a:rPr>
              <a:t>podatke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1313C"/>
              </a:solidFill>
              <a:effectLst/>
              <a:latin typeface="Akzidenz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dirty="0" err="1">
                <a:solidFill>
                  <a:srgbClr val="21313C"/>
                </a:solidFill>
                <a:latin typeface="Akzidenz"/>
              </a:rPr>
              <a:t>Preciznost</a:t>
            </a:r>
            <a:r>
              <a:rPr lang="en-US" b="1" dirty="0">
                <a:solidFill>
                  <a:srgbClr val="21313C"/>
                </a:solidFill>
                <a:latin typeface="Akzidenz"/>
              </a:rPr>
              <a:t> </a:t>
            </a:r>
            <a:r>
              <a:rPr lang="en-US" b="1" dirty="0" err="1">
                <a:solidFill>
                  <a:srgbClr val="21313C"/>
                </a:solidFill>
                <a:latin typeface="Akzidenz"/>
              </a:rPr>
              <a:t>nakon</a:t>
            </a:r>
            <a:r>
              <a:rPr lang="en-US" b="1" dirty="0">
                <a:solidFill>
                  <a:srgbClr val="21313C"/>
                </a:solidFill>
                <a:latin typeface="Akzidenz"/>
              </a:rPr>
              <a:t> </a:t>
            </a:r>
            <a:r>
              <a:rPr lang="en-US" b="1" dirty="0" err="1">
                <a:solidFill>
                  <a:srgbClr val="21313C"/>
                </a:solidFill>
                <a:latin typeface="Akzidenz"/>
              </a:rPr>
              <a:t>neocekivanog</a:t>
            </a:r>
            <a:r>
              <a:rPr lang="en-US" b="1" dirty="0">
                <a:solidFill>
                  <a:srgbClr val="21313C"/>
                </a:solidFill>
                <a:latin typeface="Akzidenz"/>
              </a:rPr>
              <a:t> </a:t>
            </a:r>
            <a:r>
              <a:rPr lang="en-US" b="1" dirty="0" err="1">
                <a:solidFill>
                  <a:srgbClr val="21313C"/>
                </a:solidFill>
                <a:latin typeface="Akzidenz"/>
              </a:rPr>
              <a:t>gasenja</a:t>
            </a:r>
            <a:endParaRPr lang="en-US" b="1" dirty="0">
              <a:solidFill>
                <a:srgbClr val="21313C"/>
              </a:solidFill>
              <a:latin typeface="Akzidenz"/>
            </a:endParaRPr>
          </a:p>
          <a:p>
            <a:endParaRPr lang="en-US" b="1" dirty="0">
              <a:solidFill>
                <a:srgbClr val="21313C"/>
              </a:solidFill>
              <a:latin typeface="Akzidenz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Nakon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neocekivanog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gasenja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mongod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-a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podaci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 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statistika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dobijena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pomocu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db.stats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()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moze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biti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neprecizna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1313C"/>
              </a:solidFill>
              <a:latin typeface="Akzidenz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Velicina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ove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nepreciznosti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zavisi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 od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broja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 CRUD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operacija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izvrsenih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izmedju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poslednjeg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checkpointa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 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samog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gasnjea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. Checkpoint-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ovi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 se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obicno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prave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svakih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 60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sekundi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ali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moguce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 je da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su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podesavanja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mogod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-a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drugacije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konfigurisana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1313C"/>
              </a:solidFill>
              <a:latin typeface="Akzidenz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Kako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 bi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vratili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statistiku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nakon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neocekivanog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gasenja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treba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izvrsiti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komandu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 validate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nad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svakom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kolekcijom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 u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mongod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-u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b="1" i="0" dirty="0">
              <a:solidFill>
                <a:srgbClr val="21313C"/>
              </a:solidFill>
              <a:effectLst/>
              <a:latin typeface="Akzidenz"/>
            </a:endParaRPr>
          </a:p>
          <a:p>
            <a:endParaRPr lang="en-US" b="1" dirty="0">
              <a:solidFill>
                <a:srgbClr val="21313C"/>
              </a:solidFill>
              <a:latin typeface="Akzidenz"/>
            </a:endParaRPr>
          </a:p>
          <a:p>
            <a:endParaRPr lang="en-US" b="1" i="0" dirty="0">
              <a:solidFill>
                <a:srgbClr val="21313C"/>
              </a:solidFill>
              <a:effectLst/>
              <a:latin typeface="Akzidenz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404CC2-D438-4BDA-AB06-AA0780796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786" y="1891873"/>
            <a:ext cx="28289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1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10B6-9A80-45D4-BCF7-C11D2204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21313C"/>
                </a:solidFill>
                <a:effectLst/>
                <a:latin typeface="Source Code Pro" panose="020B0509030403020204" pitchFamily="49" charset="0"/>
              </a:rPr>
              <a:t>db.collection.stats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85914B-E593-43B7-B26A-859FF2BB3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401" y="2207353"/>
            <a:ext cx="3933825" cy="1438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93A2FC-27A1-4199-A3E5-B282ED8F6EA5}"/>
              </a:ext>
            </a:extLst>
          </p:cNvPr>
          <p:cNvSpPr txBox="1"/>
          <p:nvPr/>
        </p:nvSpPr>
        <p:spPr>
          <a:xfrm>
            <a:off x="6321963" y="2171388"/>
            <a:ext cx="54121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Scale-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se za </a:t>
            </a:r>
            <a:r>
              <a:rPr lang="en-US" dirty="0" err="1"/>
              <a:t>skaliranje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	             ( 1-byte (default), 1024 – kilobyte)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indexDetails</a:t>
            </a:r>
            <a:r>
              <a:rPr lang="en-US" dirty="0"/>
              <a:t> –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postavljen</a:t>
            </a:r>
            <a:r>
              <a:rPr lang="en-US" dirty="0"/>
              <a:t> true </a:t>
            </a:r>
            <a:r>
              <a:rPr lang="en-US" dirty="0" err="1"/>
              <a:t>vraca</a:t>
            </a:r>
            <a:r>
              <a:rPr lang="en-US" dirty="0"/>
              <a:t> </a:t>
            </a:r>
            <a:r>
              <a:rPr lang="en-US" dirty="0" err="1"/>
              <a:t>detalje</a:t>
            </a:r>
            <a:r>
              <a:rPr lang="en-US" dirty="0"/>
              <a:t> o </a:t>
            </a:r>
            <a:r>
              <a:rPr lang="en-US" dirty="0" err="1"/>
              <a:t>indeksima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indexDetailsKey</a:t>
            </a:r>
            <a:r>
              <a:rPr lang="en-US" dirty="0"/>
              <a:t> –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postavljen</a:t>
            </a:r>
            <a:r>
              <a:rPr lang="en-US" dirty="0"/>
              <a:t> true </a:t>
            </a:r>
            <a:r>
              <a:rPr lang="en-US" dirty="0" err="1"/>
              <a:t>moguce</a:t>
            </a:r>
            <a:r>
              <a:rPr lang="en-US" dirty="0"/>
              <a:t> je </a:t>
            </a:r>
            <a:r>
              <a:rPr lang="en-US" dirty="0" err="1"/>
              <a:t>filtriranje</a:t>
            </a:r>
            <a:r>
              <a:rPr lang="en-US" dirty="0"/>
              <a:t> </a:t>
            </a:r>
            <a:r>
              <a:rPr lang="en-US" dirty="0" err="1"/>
              <a:t>indeksa</a:t>
            </a:r>
            <a:r>
              <a:rPr lang="en-US" dirty="0"/>
              <a:t> po </a:t>
            </a:r>
            <a:r>
              <a:rPr lang="en-US" dirty="0" err="1"/>
              <a:t>kljucu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indexDetailsName</a:t>
            </a:r>
            <a:r>
              <a:rPr lang="en-US" dirty="0"/>
              <a:t> –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postavljen</a:t>
            </a:r>
            <a:r>
              <a:rPr lang="en-US" dirty="0"/>
              <a:t> true </a:t>
            </a:r>
            <a:r>
              <a:rPr lang="en-US" dirty="0" err="1"/>
              <a:t>moguce</a:t>
            </a:r>
            <a:r>
              <a:rPr lang="en-US" dirty="0"/>
              <a:t> je </a:t>
            </a:r>
            <a:r>
              <a:rPr lang="en-US" dirty="0" err="1"/>
              <a:t>filtriranje</a:t>
            </a:r>
            <a:r>
              <a:rPr lang="en-US" dirty="0"/>
              <a:t> </a:t>
            </a:r>
            <a:r>
              <a:rPr lang="en-US" dirty="0" err="1"/>
              <a:t>indeksa</a:t>
            </a:r>
            <a:r>
              <a:rPr lang="en-US" dirty="0"/>
              <a:t> po </a:t>
            </a:r>
            <a:r>
              <a:rPr lang="en-US" dirty="0" err="1"/>
              <a:t>imenu</a:t>
            </a:r>
            <a:endParaRPr lang="en-US" dirty="0"/>
          </a:p>
          <a:p>
            <a:endParaRPr lang="en-US" dirty="0"/>
          </a:p>
          <a:p>
            <a:r>
              <a:rPr lang="en-US" b="1" dirty="0" err="1">
                <a:solidFill>
                  <a:srgbClr val="21313C"/>
                </a:solidFill>
                <a:latin typeface="Akzidenz"/>
              </a:rPr>
              <a:t>Preciznost</a:t>
            </a:r>
            <a:r>
              <a:rPr lang="en-US" b="1" dirty="0">
                <a:solidFill>
                  <a:srgbClr val="21313C"/>
                </a:solidFill>
                <a:latin typeface="Akzidenz"/>
              </a:rPr>
              <a:t> </a:t>
            </a:r>
            <a:r>
              <a:rPr lang="en-US" b="1" dirty="0" err="1">
                <a:solidFill>
                  <a:srgbClr val="21313C"/>
                </a:solidFill>
                <a:latin typeface="Akzidenz"/>
              </a:rPr>
              <a:t>nakon</a:t>
            </a:r>
            <a:r>
              <a:rPr lang="en-US" b="1" dirty="0">
                <a:solidFill>
                  <a:srgbClr val="21313C"/>
                </a:solidFill>
                <a:latin typeface="Akzidenz"/>
              </a:rPr>
              <a:t> </a:t>
            </a:r>
            <a:r>
              <a:rPr lang="en-US" b="1" dirty="0" err="1">
                <a:solidFill>
                  <a:srgbClr val="21313C"/>
                </a:solidFill>
                <a:latin typeface="Akzidenz"/>
              </a:rPr>
              <a:t>neocekivanog</a:t>
            </a:r>
            <a:r>
              <a:rPr lang="en-US" b="1" dirty="0">
                <a:solidFill>
                  <a:srgbClr val="21313C"/>
                </a:solidFill>
                <a:latin typeface="Akzidenz"/>
              </a:rPr>
              <a:t> </a:t>
            </a:r>
            <a:r>
              <a:rPr lang="en-US" b="1" dirty="0" err="1">
                <a:solidFill>
                  <a:srgbClr val="21313C"/>
                </a:solidFill>
                <a:latin typeface="Akzidenz"/>
              </a:rPr>
              <a:t>gasenja</a:t>
            </a:r>
            <a:endParaRPr lang="en-US" b="1" dirty="0">
              <a:solidFill>
                <a:srgbClr val="21313C"/>
              </a:solidFill>
              <a:latin typeface="Akzidenz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2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89C8A4-D67B-4A6A-A783-B3919E697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9727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A77A77-CBE5-494D-8CC7-C4F88D8FB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279" y="-1"/>
            <a:ext cx="6194721" cy="686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0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019190-C1A6-4163-A7AD-5C3A555A3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34125" cy="5762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58725D-000A-4905-8D97-2AD541279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925" y="0"/>
            <a:ext cx="6315075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49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B2DD-E273-4FF6-9607-EB58397C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313C"/>
                </a:solidFill>
                <a:effectLst/>
                <a:latin typeface="Akzidenz"/>
              </a:rPr>
              <a:t>Monitoring MongoDB</a:t>
            </a:r>
            <a:br>
              <a:rPr lang="en-US" b="0" i="0" dirty="0">
                <a:solidFill>
                  <a:srgbClr val="21313C"/>
                </a:solidFill>
                <a:effectLst/>
                <a:latin typeface="Akzidenz"/>
              </a:rPr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8ADCE7-1CFC-47CD-987C-99D7533D9D9A}"/>
              </a:ext>
            </a:extLst>
          </p:cNvPr>
          <p:cNvSpPr txBox="1"/>
          <p:nvPr/>
        </p:nvSpPr>
        <p:spPr>
          <a:xfrm>
            <a:off x="1484311" y="1766162"/>
            <a:ext cx="10470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21313C"/>
                </a:solidFill>
                <a:effectLst/>
                <a:latin typeface="Akzidenz"/>
              </a:rPr>
              <a:t>Monitoring je </a:t>
            </a:r>
            <a:r>
              <a:rPr lang="en-US" b="0" i="0" dirty="0" err="1">
                <a:solidFill>
                  <a:srgbClr val="21313C"/>
                </a:solidFill>
                <a:effectLst/>
                <a:latin typeface="Akzidenz"/>
              </a:rPr>
              <a:t>kljucna</a:t>
            </a:r>
            <a:r>
              <a:rPr lang="en-US" b="0" i="0" dirty="0">
                <a:solidFill>
                  <a:srgbClr val="21313C"/>
                </a:solidFill>
                <a:effectLst/>
                <a:latin typeface="Akzidenz"/>
              </a:rPr>
              <a:t> Stavka </a:t>
            </a:r>
            <a:r>
              <a:rPr lang="en-US" b="0" i="0" dirty="0" err="1">
                <a:solidFill>
                  <a:srgbClr val="21313C"/>
                </a:solidFill>
                <a:effectLst/>
                <a:latin typeface="Akzidenz"/>
              </a:rPr>
              <a:t>administracije</a:t>
            </a:r>
            <a:r>
              <a:rPr lang="en-US" b="0" i="0" dirty="0">
                <a:solidFill>
                  <a:srgbClr val="21313C"/>
                </a:solidFill>
                <a:effectLst/>
                <a:latin typeface="Akzidenz"/>
              </a:rPr>
              <a:t> </a:t>
            </a:r>
            <a:r>
              <a:rPr lang="en-US" b="0" i="0" dirty="0" err="1">
                <a:solidFill>
                  <a:srgbClr val="21313C"/>
                </a:solidFill>
                <a:effectLst/>
                <a:latin typeface="Akzidenz"/>
              </a:rPr>
              <a:t>svak</a:t>
            </a:r>
            <a:r>
              <a:rPr lang="en-US" dirty="0" err="1">
                <a:solidFill>
                  <a:srgbClr val="21313C"/>
                </a:solidFill>
                <a:latin typeface="Akzidenz"/>
              </a:rPr>
              <a:t>e</a:t>
            </a:r>
            <a:r>
              <a:rPr lang="en-US" dirty="0">
                <a:solidFill>
                  <a:srgbClr val="21313C"/>
                </a:solidFill>
                <a:latin typeface="Akzidenz"/>
              </a:rPr>
              <a:t> </a:t>
            </a:r>
            <a:r>
              <a:rPr lang="en-US" dirty="0" err="1">
                <a:solidFill>
                  <a:srgbClr val="21313C"/>
                </a:solidFill>
                <a:latin typeface="Akzidenz"/>
              </a:rPr>
              <a:t>baze</a:t>
            </a:r>
            <a:r>
              <a:rPr lang="en-US" dirty="0">
                <a:solidFill>
                  <a:srgbClr val="21313C"/>
                </a:solidFill>
                <a:latin typeface="Akzidenz"/>
              </a:rPr>
              <a:t> </a:t>
            </a:r>
            <a:r>
              <a:rPr lang="en-US" dirty="0" err="1">
                <a:solidFill>
                  <a:srgbClr val="21313C"/>
                </a:solidFill>
                <a:latin typeface="Akzidenz"/>
              </a:rPr>
              <a:t>podataka</a:t>
            </a:r>
            <a:r>
              <a:rPr lang="en-US" dirty="0">
                <a:solidFill>
                  <a:srgbClr val="21313C"/>
                </a:solidFill>
                <a:latin typeface="Akzidenz"/>
              </a:rPr>
              <a:t>. MongoDB </a:t>
            </a:r>
            <a:r>
              <a:rPr lang="en-US" dirty="0" err="1">
                <a:solidFill>
                  <a:srgbClr val="21313C"/>
                </a:solidFill>
                <a:latin typeface="Akzidenz"/>
              </a:rPr>
              <a:t>pruza</a:t>
            </a:r>
            <a:r>
              <a:rPr lang="en-US" dirty="0">
                <a:solidFill>
                  <a:srgbClr val="21313C"/>
                </a:solidFill>
                <a:latin typeface="Akzidenz"/>
              </a:rPr>
              <a:t> </a:t>
            </a:r>
            <a:r>
              <a:rPr lang="en-US" dirty="0" err="1">
                <a:solidFill>
                  <a:srgbClr val="21313C"/>
                </a:solidFill>
                <a:latin typeface="Akzidenz"/>
              </a:rPr>
              <a:t>uvid</a:t>
            </a:r>
            <a:r>
              <a:rPr lang="en-US" dirty="0">
                <a:solidFill>
                  <a:srgbClr val="21313C"/>
                </a:solidFill>
                <a:latin typeface="Akzidenz"/>
              </a:rPr>
              <a:t> u </a:t>
            </a:r>
            <a:r>
              <a:rPr lang="en-US" dirty="0" err="1">
                <a:solidFill>
                  <a:srgbClr val="21313C"/>
                </a:solidFill>
                <a:latin typeface="Akzidenz"/>
              </a:rPr>
              <a:t>trenutno</a:t>
            </a:r>
            <a:r>
              <a:rPr lang="en-US" dirty="0">
                <a:solidFill>
                  <a:srgbClr val="21313C"/>
                </a:solidFill>
                <a:latin typeface="Akzidenz"/>
              </a:rPr>
              <a:t> </a:t>
            </a:r>
            <a:r>
              <a:rPr lang="en-US" dirty="0" err="1">
                <a:solidFill>
                  <a:srgbClr val="21313C"/>
                </a:solidFill>
                <a:latin typeface="Akzidenz"/>
              </a:rPr>
              <a:t>stanje</a:t>
            </a:r>
            <a:r>
              <a:rPr lang="en-US" dirty="0">
                <a:solidFill>
                  <a:srgbClr val="21313C"/>
                </a:solidFill>
                <a:latin typeface="Akzidenz"/>
              </a:rPr>
              <a:t> </a:t>
            </a:r>
            <a:r>
              <a:rPr lang="en-US" dirty="0" err="1">
                <a:solidFill>
                  <a:srgbClr val="21313C"/>
                </a:solidFill>
                <a:latin typeface="Akzidenz"/>
              </a:rPr>
              <a:t>baze</a:t>
            </a:r>
            <a:r>
              <a:rPr lang="en-US" dirty="0">
                <a:solidFill>
                  <a:srgbClr val="21313C"/>
                </a:solidFill>
                <a:latin typeface="Akzidenz"/>
              </a:rPr>
              <a:t> I </a:t>
            </a:r>
            <a:r>
              <a:rPr lang="en-US" dirty="0" err="1">
                <a:solidFill>
                  <a:srgbClr val="21313C"/>
                </a:solidFill>
                <a:latin typeface="Akzidenz"/>
              </a:rPr>
              <a:t>lako</a:t>
            </a:r>
            <a:r>
              <a:rPr lang="en-US" dirty="0">
                <a:solidFill>
                  <a:srgbClr val="21313C"/>
                </a:solidFill>
                <a:latin typeface="Akzidenz"/>
              </a:rPr>
              <a:t> </a:t>
            </a:r>
            <a:r>
              <a:rPr lang="en-US" dirty="0" err="1">
                <a:solidFill>
                  <a:srgbClr val="21313C"/>
                </a:solidFill>
                <a:latin typeface="Akzidenz"/>
              </a:rPr>
              <a:t>odrzavanje</a:t>
            </a:r>
            <a:r>
              <a:rPr lang="en-US" dirty="0">
                <a:solidFill>
                  <a:srgbClr val="21313C"/>
                </a:solidFill>
                <a:latin typeface="Akzidenz"/>
              </a:rPr>
              <a:t> same </a:t>
            </a:r>
            <a:r>
              <a:rPr lang="en-US" dirty="0" err="1">
                <a:solidFill>
                  <a:srgbClr val="21313C"/>
                </a:solidFill>
                <a:latin typeface="Akzidenz"/>
              </a:rPr>
              <a:t>baze</a:t>
            </a:r>
            <a:r>
              <a:rPr lang="en-US" dirty="0">
                <a:solidFill>
                  <a:srgbClr val="21313C"/>
                </a:solidFill>
                <a:latin typeface="Akzidenz"/>
              </a:rPr>
              <a:t>, a </a:t>
            </a:r>
            <a:r>
              <a:rPr lang="en-US" dirty="0" err="1">
                <a:solidFill>
                  <a:srgbClr val="21313C"/>
                </a:solidFill>
                <a:latin typeface="Akzidenz"/>
              </a:rPr>
              <a:t>operacioni</a:t>
            </a:r>
            <a:r>
              <a:rPr lang="en-US" dirty="0">
                <a:solidFill>
                  <a:srgbClr val="21313C"/>
                </a:solidFill>
                <a:latin typeface="Akzidenz"/>
              </a:rPr>
              <a:t> </a:t>
            </a:r>
            <a:r>
              <a:rPr lang="en-US" dirty="0" err="1">
                <a:solidFill>
                  <a:srgbClr val="21313C"/>
                </a:solidFill>
                <a:latin typeface="Akzidenz"/>
              </a:rPr>
              <a:t>parametri</a:t>
            </a:r>
            <a:r>
              <a:rPr lang="en-US" dirty="0">
                <a:solidFill>
                  <a:srgbClr val="21313C"/>
                </a:solidFill>
                <a:latin typeface="Akzidenz"/>
              </a:rPr>
              <a:t> </a:t>
            </a:r>
            <a:r>
              <a:rPr lang="en-US" dirty="0" err="1">
                <a:solidFill>
                  <a:srgbClr val="21313C"/>
                </a:solidFill>
                <a:latin typeface="Akzidenz"/>
              </a:rPr>
              <a:t>vam</a:t>
            </a:r>
            <a:r>
              <a:rPr lang="en-US" dirty="0">
                <a:solidFill>
                  <a:srgbClr val="21313C"/>
                </a:solidFill>
                <a:latin typeface="Akzidenz"/>
              </a:rPr>
              <a:t> </a:t>
            </a:r>
            <a:r>
              <a:rPr lang="en-US" dirty="0" err="1">
                <a:solidFill>
                  <a:srgbClr val="21313C"/>
                </a:solidFill>
                <a:latin typeface="Akzidenz"/>
              </a:rPr>
              <a:t>dozvoljavaju</a:t>
            </a:r>
            <a:r>
              <a:rPr lang="en-US" dirty="0">
                <a:solidFill>
                  <a:srgbClr val="21313C"/>
                </a:solidFill>
                <a:latin typeface="Akzidenz"/>
              </a:rPr>
              <a:t> da </a:t>
            </a:r>
            <a:r>
              <a:rPr lang="en-US" dirty="0" err="1">
                <a:solidFill>
                  <a:srgbClr val="21313C"/>
                </a:solidFill>
                <a:latin typeface="Akzidenz"/>
              </a:rPr>
              <a:t>otkrijete</a:t>
            </a:r>
            <a:r>
              <a:rPr lang="en-US" dirty="0">
                <a:solidFill>
                  <a:srgbClr val="21313C"/>
                </a:solidFill>
                <a:latin typeface="Akzidenz"/>
              </a:rPr>
              <a:t> problem pre </a:t>
            </a:r>
            <a:r>
              <a:rPr lang="en-US" dirty="0" err="1">
                <a:solidFill>
                  <a:srgbClr val="21313C"/>
                </a:solidFill>
                <a:latin typeface="Akzidenz"/>
              </a:rPr>
              <a:t>nego</a:t>
            </a:r>
            <a:r>
              <a:rPr lang="en-US" dirty="0">
                <a:solidFill>
                  <a:srgbClr val="21313C"/>
                </a:solidFill>
                <a:latin typeface="Akzidenz"/>
              </a:rPr>
              <a:t> </a:t>
            </a:r>
            <a:r>
              <a:rPr lang="en-US" dirty="0" err="1">
                <a:solidFill>
                  <a:srgbClr val="21313C"/>
                </a:solidFill>
                <a:latin typeface="Akzidenz"/>
              </a:rPr>
              <a:t>sto</a:t>
            </a:r>
            <a:r>
              <a:rPr lang="en-US" dirty="0">
                <a:solidFill>
                  <a:srgbClr val="21313C"/>
                </a:solidFill>
                <a:latin typeface="Akzidenz"/>
              </a:rPr>
              <a:t> on </a:t>
            </a:r>
            <a:r>
              <a:rPr lang="en-US" dirty="0" err="1">
                <a:solidFill>
                  <a:srgbClr val="21313C"/>
                </a:solidFill>
                <a:latin typeface="Akzidenz"/>
              </a:rPr>
              <a:t>izazove</a:t>
            </a:r>
            <a:r>
              <a:rPr lang="en-US" dirty="0">
                <a:solidFill>
                  <a:srgbClr val="21313C"/>
                </a:solidFill>
                <a:latin typeface="Akzidenz"/>
              </a:rPr>
              <a:t> pad same </a:t>
            </a:r>
            <a:r>
              <a:rPr lang="en-US" dirty="0" err="1">
                <a:solidFill>
                  <a:srgbClr val="21313C"/>
                </a:solidFill>
                <a:latin typeface="Akzidenz"/>
              </a:rPr>
              <a:t>baze</a:t>
            </a:r>
            <a:r>
              <a:rPr lang="en-US" dirty="0">
                <a:solidFill>
                  <a:srgbClr val="21313C"/>
                </a:solidFill>
                <a:latin typeface="Akzidenz"/>
              </a:rPr>
              <a:t>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75553E-6D70-4C8E-924C-A794DA3CCC78}"/>
              </a:ext>
            </a:extLst>
          </p:cNvPr>
          <p:cNvSpPr txBox="1"/>
          <p:nvPr/>
        </p:nvSpPr>
        <p:spPr>
          <a:xfrm>
            <a:off x="1484311" y="3014347"/>
            <a:ext cx="59101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1313C"/>
                </a:solidFill>
                <a:effectLst/>
                <a:latin typeface="Akzidenz"/>
              </a:rPr>
              <a:t>Monitoring </a:t>
            </a:r>
            <a:r>
              <a:rPr lang="en-US" b="0" i="0" dirty="0" err="1">
                <a:solidFill>
                  <a:srgbClr val="21313C"/>
                </a:solidFill>
                <a:effectLst/>
                <a:latin typeface="Akzidenz"/>
              </a:rPr>
              <a:t>strategije</a:t>
            </a:r>
            <a:r>
              <a:rPr lang="en-US" b="0" i="0" dirty="0">
                <a:solidFill>
                  <a:srgbClr val="21313C"/>
                </a:solidFill>
                <a:effectLst/>
                <a:latin typeface="Akzidenz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noStrike" dirty="0">
                <a:latin typeface="Akzidenz"/>
              </a:rPr>
              <a:t>Free Cloud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Akzidenz"/>
              </a:rPr>
              <a:t>razne</a:t>
            </a:r>
            <a:r>
              <a:rPr lang="en-US" b="0" i="0" dirty="0">
                <a:effectLst/>
                <a:latin typeface="Akzidenz"/>
              </a:rPr>
              <a:t> </a:t>
            </a:r>
            <a:r>
              <a:rPr lang="en-US" dirty="0">
                <a:latin typeface="Akzidenz"/>
              </a:rPr>
              <a:t>database </a:t>
            </a:r>
            <a:r>
              <a:rPr lang="en-US" dirty="0" err="1">
                <a:latin typeface="Akzidenz"/>
              </a:rPr>
              <a:t>komande</a:t>
            </a:r>
            <a:r>
              <a:rPr lang="en-US" dirty="0">
                <a:latin typeface="Akzidenz"/>
              </a:rPr>
              <a:t> </a:t>
            </a:r>
            <a:r>
              <a:rPr lang="en-US" dirty="0" err="1">
                <a:latin typeface="Akzidenz"/>
              </a:rPr>
              <a:t>koje</a:t>
            </a:r>
            <a:r>
              <a:rPr lang="en-US" dirty="0">
                <a:latin typeface="Akzidenz"/>
              </a:rPr>
              <a:t> </a:t>
            </a:r>
            <a:r>
              <a:rPr lang="en-US" dirty="0" err="1">
                <a:latin typeface="Akzidenz"/>
              </a:rPr>
              <a:t>vracaju</a:t>
            </a:r>
            <a:r>
              <a:rPr lang="en-US" dirty="0">
                <a:latin typeface="Akzidenz"/>
              </a:rPr>
              <a:t> </a:t>
            </a:r>
            <a:r>
              <a:rPr lang="en-US" dirty="0" err="1">
                <a:latin typeface="Akzidenz"/>
              </a:rPr>
              <a:t>statistiku</a:t>
            </a:r>
            <a:r>
              <a:rPr lang="en-US" dirty="0">
                <a:latin typeface="Akzidenz"/>
              </a:rPr>
              <a:t> za </a:t>
            </a:r>
            <a:r>
              <a:rPr lang="en-US" dirty="0" err="1">
                <a:latin typeface="Akzidenz"/>
              </a:rPr>
              <a:t>konkretnu</a:t>
            </a:r>
            <a:r>
              <a:rPr lang="en-US" dirty="0">
                <a:latin typeface="Akzidenz"/>
              </a:rPr>
              <a:t> </a:t>
            </a:r>
            <a:r>
              <a:rPr lang="en-US" dirty="0" err="1">
                <a:latin typeface="Akzidenz"/>
              </a:rPr>
              <a:t>bazu</a:t>
            </a:r>
            <a:r>
              <a:rPr lang="en-US" dirty="0">
                <a:latin typeface="Akzidenz"/>
              </a:rPr>
              <a:t> </a:t>
            </a:r>
            <a:r>
              <a:rPr lang="en-US" dirty="0" err="1">
                <a:latin typeface="Akzidenz"/>
              </a:rPr>
              <a:t>koja</a:t>
            </a:r>
            <a:r>
              <a:rPr lang="en-US" dirty="0">
                <a:latin typeface="Akzidenz"/>
              </a:rPr>
              <a:t> se </a:t>
            </a:r>
            <a:r>
              <a:rPr lang="en-US" dirty="0" err="1">
                <a:latin typeface="Akzidenz"/>
              </a:rPr>
              <a:t>koristi</a:t>
            </a:r>
            <a:endParaRPr lang="en-US" dirty="0">
              <a:latin typeface="Akzidenz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kzidenz"/>
              </a:rPr>
              <a:t>MongoDB Atlas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kzidenz"/>
              </a:rPr>
              <a:t>MongoDB Cloud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kzidenz"/>
              </a:rPr>
              <a:t>MongoDB Ops Manag</a:t>
            </a:r>
            <a:r>
              <a:rPr lang="en-US" dirty="0">
                <a:latin typeface="Akzidenz"/>
              </a:rPr>
              <a:t>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8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356182-358A-4B90-BD8C-FF0B7CC53BA3}"/>
              </a:ext>
            </a:extLst>
          </p:cNvPr>
          <p:cNvSpPr txBox="1"/>
          <p:nvPr/>
        </p:nvSpPr>
        <p:spPr>
          <a:xfrm>
            <a:off x="224633" y="134372"/>
            <a:ext cx="9554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21313C"/>
                </a:solidFill>
                <a:latin typeface="Akzidenz"/>
              </a:rPr>
              <a:t>MongoDB </a:t>
            </a:r>
            <a:r>
              <a:rPr lang="en-US" dirty="0" err="1">
                <a:solidFill>
                  <a:srgbClr val="21313C"/>
                </a:solidFill>
                <a:latin typeface="Akzidenz"/>
              </a:rPr>
              <a:t>pruza</a:t>
            </a:r>
            <a:r>
              <a:rPr lang="en-US" dirty="0">
                <a:solidFill>
                  <a:srgbClr val="21313C"/>
                </a:solidFill>
                <a:latin typeface="Akzidenz"/>
              </a:rPr>
              <a:t> </a:t>
            </a:r>
            <a:r>
              <a:rPr lang="en-US" dirty="0" err="1">
                <a:solidFill>
                  <a:srgbClr val="21313C"/>
                </a:solidFill>
                <a:latin typeface="Akzidenz"/>
              </a:rPr>
              <a:t>besplatni</a:t>
            </a:r>
            <a:r>
              <a:rPr lang="en-US" dirty="0">
                <a:solidFill>
                  <a:srgbClr val="21313C"/>
                </a:solidFill>
                <a:latin typeface="Akzidenz"/>
              </a:rPr>
              <a:t> monitoring u cloud-u za </a:t>
            </a:r>
            <a:r>
              <a:rPr lang="en-US" dirty="0" err="1">
                <a:solidFill>
                  <a:srgbClr val="21313C"/>
                </a:solidFill>
                <a:latin typeface="Akzidenz"/>
              </a:rPr>
              <a:t>jedinstvene</a:t>
            </a:r>
            <a:r>
              <a:rPr lang="en-US" dirty="0">
                <a:solidFill>
                  <a:srgbClr val="21313C"/>
                </a:solidFill>
                <a:latin typeface="Akzidenz"/>
              </a:rPr>
              <a:t> </a:t>
            </a:r>
            <a:r>
              <a:rPr lang="en-US" dirty="0" err="1">
                <a:solidFill>
                  <a:srgbClr val="21313C"/>
                </a:solidFill>
                <a:latin typeface="Akzidenz"/>
              </a:rPr>
              <a:t>samostalne</a:t>
            </a:r>
            <a:r>
              <a:rPr lang="en-US" dirty="0">
                <a:solidFill>
                  <a:srgbClr val="21313C"/>
                </a:solidFill>
                <a:latin typeface="Akzidenz"/>
              </a:rPr>
              <a:t> </a:t>
            </a:r>
            <a:r>
              <a:rPr lang="en-US" dirty="0" err="1">
                <a:solidFill>
                  <a:srgbClr val="21313C"/>
                </a:solidFill>
                <a:latin typeface="Akzidenz"/>
              </a:rPr>
              <a:t>setove</a:t>
            </a:r>
            <a:r>
              <a:rPr lang="en-US" dirty="0">
                <a:solidFill>
                  <a:srgbClr val="21313C"/>
                </a:solidFill>
                <a:latin typeface="Akzidenz"/>
              </a:rPr>
              <a:t> replica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21313C"/>
                </a:solidFill>
                <a:latin typeface="Akzidenz"/>
              </a:rPr>
              <a:t>Po default-u </a:t>
            </a:r>
            <a:r>
              <a:rPr lang="en-US" dirty="0" err="1">
                <a:solidFill>
                  <a:srgbClr val="21313C"/>
                </a:solidFill>
                <a:latin typeface="Akzidenz"/>
              </a:rPr>
              <a:t>ovo</a:t>
            </a:r>
            <a:r>
              <a:rPr lang="en-US" dirty="0">
                <a:solidFill>
                  <a:srgbClr val="21313C"/>
                </a:solidFill>
                <a:latin typeface="Akzidenz"/>
              </a:rPr>
              <a:t> </a:t>
            </a:r>
            <a:r>
              <a:rPr lang="en-US" dirty="0" err="1">
                <a:solidFill>
                  <a:srgbClr val="21313C"/>
                </a:solidFill>
                <a:latin typeface="Akzidenz"/>
              </a:rPr>
              <a:t>nije</a:t>
            </a:r>
            <a:r>
              <a:rPr lang="en-US" dirty="0">
                <a:solidFill>
                  <a:srgbClr val="21313C"/>
                </a:solidFill>
                <a:latin typeface="Akzidenz"/>
              </a:rPr>
              <a:t> </a:t>
            </a:r>
            <a:r>
              <a:rPr lang="en-US" dirty="0" err="1">
                <a:solidFill>
                  <a:srgbClr val="21313C"/>
                </a:solidFill>
                <a:latin typeface="Akzidenz"/>
              </a:rPr>
              <a:t>moguceno</a:t>
            </a:r>
            <a:r>
              <a:rPr lang="en-US" dirty="0">
                <a:solidFill>
                  <a:srgbClr val="21313C"/>
                </a:solidFill>
                <a:latin typeface="Akzidenz"/>
              </a:rPr>
              <a:t> </a:t>
            </a:r>
            <a:r>
              <a:rPr lang="en-US" dirty="0" err="1">
                <a:solidFill>
                  <a:srgbClr val="21313C"/>
                </a:solidFill>
                <a:latin typeface="Akzidenz"/>
              </a:rPr>
              <a:t>ali</a:t>
            </a:r>
            <a:r>
              <a:rPr lang="en-US" dirty="0">
                <a:solidFill>
                  <a:srgbClr val="21313C"/>
                </a:solidFill>
                <a:latin typeface="Akzidenz"/>
              </a:rPr>
              <a:t> </a:t>
            </a:r>
            <a:r>
              <a:rPr lang="en-US" dirty="0" err="1">
                <a:solidFill>
                  <a:srgbClr val="21313C"/>
                </a:solidFill>
                <a:latin typeface="Akzidenz"/>
              </a:rPr>
              <a:t>pomocu</a:t>
            </a:r>
            <a:r>
              <a:rPr lang="en-US" dirty="0">
                <a:solidFill>
                  <a:srgbClr val="21313C"/>
                </a:solidFill>
                <a:latin typeface="Akzidenz"/>
              </a:rPr>
              <a:t> </a:t>
            </a:r>
            <a:r>
              <a:rPr lang="en-US" dirty="0" err="1">
                <a:solidFill>
                  <a:srgbClr val="21313C"/>
                </a:solidFill>
                <a:latin typeface="Akzidenz"/>
              </a:rPr>
              <a:t>komande</a:t>
            </a:r>
            <a:r>
              <a:rPr lang="en-US" dirty="0">
                <a:solidFill>
                  <a:srgbClr val="21313C"/>
                </a:solidFill>
                <a:latin typeface="Akzidenz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7CAD"/>
                </a:solidFill>
                <a:effectLst/>
                <a:latin typeface="Source Code Pro" panose="020B0509030403020204" pitchFamily="49" charset="0"/>
                <a:hlinkClick r:id="rId2"/>
              </a:rPr>
              <a:t>db.enableFreeMonitoring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CAD"/>
                </a:solidFill>
                <a:effectLst/>
                <a:latin typeface="Source Code Pro" panose="020B0509030403020204" pitchFamily="49" charset="0"/>
                <a:hlinkClick r:id="rId2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313C"/>
                </a:solidFill>
                <a:effectLst/>
                <a:latin typeface="Akzidenz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7CAD"/>
                </a:solidFill>
                <a:effectLst/>
                <a:latin typeface="Source Code Pro" panose="020B0509030403020204" pitchFamily="49" charset="0"/>
                <a:hlinkClick r:id="rId3"/>
              </a:rPr>
              <a:t>db.disableFreeMonitoring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CAD"/>
                </a:solidFill>
                <a:effectLst/>
                <a:latin typeface="Source Code Pro" panose="020B0509030403020204" pitchFamily="49" charset="0"/>
                <a:hlinkClick r:id="rId3"/>
              </a:rPr>
              <a:t>()</a:t>
            </a:r>
            <a:r>
              <a:rPr lang="en-US" altLang="en-US" dirty="0">
                <a:solidFill>
                  <a:srgbClr val="21313C"/>
                </a:solidFill>
                <a:latin typeface="Akzidenz"/>
              </a:rPr>
              <a:t> ova </a:t>
            </a:r>
            <a:r>
              <a:rPr lang="en-US" altLang="en-US" dirty="0" err="1">
                <a:solidFill>
                  <a:srgbClr val="21313C"/>
                </a:solidFill>
                <a:latin typeface="Akzidenz"/>
              </a:rPr>
              <a:t>funkcija</a:t>
            </a:r>
            <a:r>
              <a:rPr lang="en-US" altLang="en-US" dirty="0">
                <a:solidFill>
                  <a:srgbClr val="21313C"/>
                </a:solidFill>
                <a:latin typeface="Akzidenz"/>
              </a:rPr>
              <a:t> se </a:t>
            </a:r>
            <a:r>
              <a:rPr lang="en-US" altLang="en-US" dirty="0" err="1">
                <a:solidFill>
                  <a:srgbClr val="21313C"/>
                </a:solidFill>
                <a:latin typeface="Akzidenz"/>
              </a:rPr>
              <a:t>omogucava</a:t>
            </a:r>
            <a:r>
              <a:rPr lang="en-US" altLang="en-US" dirty="0">
                <a:solidFill>
                  <a:srgbClr val="21313C"/>
                </a:solidFill>
                <a:latin typeface="Akzidenz"/>
              </a:rPr>
              <a:t> </a:t>
            </a:r>
            <a:r>
              <a:rPr lang="en-US" altLang="en-US" dirty="0" err="1">
                <a:solidFill>
                  <a:srgbClr val="21313C"/>
                </a:solidFill>
                <a:latin typeface="Akzidenz"/>
              </a:rPr>
              <a:t>ili</a:t>
            </a:r>
            <a:r>
              <a:rPr lang="en-US" altLang="en-US" dirty="0">
                <a:solidFill>
                  <a:srgbClr val="21313C"/>
                </a:solidFill>
                <a:latin typeface="Akzidenz"/>
              </a:rPr>
              <a:t> </a:t>
            </a:r>
            <a:r>
              <a:rPr lang="en-US" altLang="en-US" dirty="0" err="1">
                <a:solidFill>
                  <a:srgbClr val="21313C"/>
                </a:solidFill>
                <a:latin typeface="Akzidenz"/>
              </a:rPr>
              <a:t>gasi</a:t>
            </a:r>
            <a:r>
              <a:rPr lang="en-US" altLang="en-US" dirty="0">
                <a:solidFill>
                  <a:srgbClr val="21313C"/>
                </a:solidFill>
                <a:latin typeface="Akzidenz"/>
              </a:rPr>
              <a:t>. </a:t>
            </a:r>
            <a:r>
              <a:rPr lang="en-US" altLang="en-US" dirty="0" err="1">
                <a:solidFill>
                  <a:srgbClr val="21313C"/>
                </a:solidFill>
                <a:latin typeface="Akzidenz"/>
              </a:rPr>
              <a:t>Besplatan</a:t>
            </a:r>
            <a:r>
              <a:rPr lang="en-US" altLang="en-US" dirty="0">
                <a:solidFill>
                  <a:srgbClr val="21313C"/>
                </a:solidFill>
                <a:latin typeface="Akzidenz"/>
              </a:rPr>
              <a:t> monitoring </a:t>
            </a:r>
            <a:r>
              <a:rPr lang="en-US" altLang="en-US" dirty="0" err="1">
                <a:solidFill>
                  <a:srgbClr val="21313C"/>
                </a:solidFill>
                <a:latin typeface="Akzidenz"/>
              </a:rPr>
              <a:t>prucza</a:t>
            </a:r>
            <a:r>
              <a:rPr lang="en-US" altLang="en-US" dirty="0">
                <a:solidFill>
                  <a:srgbClr val="21313C"/>
                </a:solidFill>
                <a:latin typeface="Akzidenz"/>
              </a:rPr>
              <a:t> </a:t>
            </a:r>
            <a:r>
              <a:rPr lang="en-US" altLang="en-US" dirty="0" err="1">
                <a:solidFill>
                  <a:srgbClr val="21313C"/>
                </a:solidFill>
                <a:latin typeface="Akzidenz"/>
              </a:rPr>
              <a:t>uvid</a:t>
            </a:r>
            <a:r>
              <a:rPr lang="en-US" altLang="en-US" dirty="0">
                <a:solidFill>
                  <a:srgbClr val="21313C"/>
                </a:solidFill>
                <a:latin typeface="Akzidenz"/>
              </a:rPr>
              <a:t> u </a:t>
            </a:r>
            <a:r>
              <a:rPr lang="en-US" altLang="en-US" dirty="0" err="1">
                <a:solidFill>
                  <a:srgbClr val="21313C"/>
                </a:solidFill>
                <a:latin typeface="Akzidenz"/>
              </a:rPr>
              <a:t>statistiku</a:t>
            </a:r>
            <a:r>
              <a:rPr lang="en-US" altLang="en-US" dirty="0">
                <a:solidFill>
                  <a:srgbClr val="21313C"/>
                </a:solidFill>
                <a:latin typeface="Akzidenz"/>
              </a:rPr>
              <a:t> </a:t>
            </a:r>
            <a:r>
              <a:rPr lang="en-US" altLang="en-US" dirty="0" err="1">
                <a:solidFill>
                  <a:srgbClr val="21313C"/>
                </a:solidFill>
                <a:latin typeface="Akzidenz"/>
              </a:rPr>
              <a:t>samo</a:t>
            </a:r>
            <a:r>
              <a:rPr lang="en-US" altLang="en-US" dirty="0">
                <a:solidFill>
                  <a:srgbClr val="21313C"/>
                </a:solidFill>
                <a:latin typeface="Akzidenz"/>
              </a:rPr>
              <a:t> 24h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8A29F3-6FC2-4DD3-BB59-3880C7AC6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33" y="1473808"/>
            <a:ext cx="9593672" cy="13144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BD803D-39AD-4075-88C7-74934E978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633" y="2788292"/>
            <a:ext cx="9494378" cy="41081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9CA7A1-6D15-442E-903B-C0BD11E8B9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9011" y="290556"/>
            <a:ext cx="1268726" cy="60376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FB424E2-CD7B-4940-80CC-E13CAD44BD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89389" y="290556"/>
            <a:ext cx="1402611" cy="60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14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04FD10-0AC5-4BF8-ADDF-0F17B3406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182" y="1045955"/>
            <a:ext cx="7928426" cy="51668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C2709E-0784-45A0-9A04-130BD14F914C}"/>
              </a:ext>
            </a:extLst>
          </p:cNvPr>
          <p:cNvSpPr txBox="1"/>
          <p:nvPr/>
        </p:nvSpPr>
        <p:spPr>
          <a:xfrm>
            <a:off x="1749072" y="517658"/>
            <a:ext cx="1914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MongoDB Atlas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3C7786-A077-41AE-AEB4-E3CCE4F98BFF}"/>
              </a:ext>
            </a:extLst>
          </p:cNvPr>
          <p:cNvSpPr txBox="1"/>
          <p:nvPr/>
        </p:nvSpPr>
        <p:spPr>
          <a:xfrm>
            <a:off x="1749072" y="1772993"/>
            <a:ext cx="24631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RealTime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Profiler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Advisor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Archive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0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7DA009-A315-4519-BFCD-0CBDF1FDC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597" y="444189"/>
            <a:ext cx="2341770" cy="1801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867F9E-6227-449B-9FC2-CD766FA00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597" y="2751804"/>
            <a:ext cx="5539090" cy="26821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314410-144D-4511-859F-929F0D98F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608" y="412701"/>
            <a:ext cx="2377903" cy="18018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1541E7-DA19-4C1E-9798-CAFAD9CAD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2928" y="412701"/>
            <a:ext cx="2291627" cy="18018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DB329B-7258-4FA6-8748-26AC2092B9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8597" y="5892272"/>
            <a:ext cx="6151600" cy="9223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4644D9-D2D2-43F5-95DD-47FEB432AF12}"/>
              </a:ext>
            </a:extLst>
          </p:cNvPr>
          <p:cNvSpPr txBox="1"/>
          <p:nvPr/>
        </p:nvSpPr>
        <p:spPr>
          <a:xfrm>
            <a:off x="2178236" y="24329"/>
            <a:ext cx="6123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7CAD"/>
                </a:solidFill>
                <a:latin typeface="Akzidenz"/>
              </a:rPr>
              <a:t>RealTime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A00A34-3EA0-46CD-8AA5-9DA2075F6966}"/>
              </a:ext>
            </a:extLst>
          </p:cNvPr>
          <p:cNvSpPr txBox="1"/>
          <p:nvPr/>
        </p:nvSpPr>
        <p:spPr>
          <a:xfrm>
            <a:off x="2298597" y="2350984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none" strike="noStrike" dirty="0">
                <a:solidFill>
                  <a:srgbClr val="007CAD"/>
                </a:solidFill>
                <a:latin typeface="Akzidenz"/>
              </a:rPr>
              <a:t>Search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B177D-1677-4F39-ACA1-4BEBFC9BE528}"/>
              </a:ext>
            </a:extLst>
          </p:cNvPr>
          <p:cNvSpPr txBox="1"/>
          <p:nvPr/>
        </p:nvSpPr>
        <p:spPr>
          <a:xfrm>
            <a:off x="5552630" y="-709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CAD"/>
                </a:solidFill>
                <a:latin typeface="Akzidenz"/>
              </a:rPr>
              <a:t>Profiler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16E718-9879-4B2F-BB20-5E557C41BE23}"/>
              </a:ext>
            </a:extLst>
          </p:cNvPr>
          <p:cNvSpPr txBox="1"/>
          <p:nvPr/>
        </p:nvSpPr>
        <p:spPr>
          <a:xfrm>
            <a:off x="9028142" y="-709"/>
            <a:ext cx="2292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none" strike="noStrike" dirty="0">
                <a:solidFill>
                  <a:srgbClr val="007CAD"/>
                </a:solidFill>
                <a:latin typeface="Akzidenz"/>
              </a:rPr>
              <a:t>Performance Advisor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E74DD3-700F-4065-BD00-8F41742678AE}"/>
              </a:ext>
            </a:extLst>
          </p:cNvPr>
          <p:cNvSpPr txBox="1"/>
          <p:nvPr/>
        </p:nvSpPr>
        <p:spPr>
          <a:xfrm>
            <a:off x="2203872" y="5522940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CAD"/>
                </a:solidFill>
                <a:latin typeface="Akzidenz"/>
              </a:rPr>
              <a:t>Online Archive</a:t>
            </a:r>
            <a:endParaRPr lang="en-US" u="none" strike="noStrike" dirty="0">
              <a:solidFill>
                <a:srgbClr val="21313C"/>
              </a:solidFill>
              <a:latin typeface="Akzidenz"/>
            </a:endParaRPr>
          </a:p>
        </p:txBody>
      </p:sp>
    </p:spTree>
    <p:extLst>
      <p:ext uri="{BB962C8B-B14F-4D97-AF65-F5344CB8AC3E}">
        <p14:creationId xmlns:p14="http://schemas.microsoft.com/office/powerpoint/2010/main" val="3756809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Chart06_16x9.potx" id="{3C4BC011-9EDC-4DFB-8A68-37DEDDFE6C2B}" vid="{D35E8C47-702A-41D1-BDB4-1DA9434A1E6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1669306</Value>
      <Value>1669445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2013-01-21T07:54:00+00:00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ApprovalLog xmlns="4873beb7-5857-4685-be1f-d57550cc96cc" xsi:nil="true"/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TP104001058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875887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LocMarketGroupTiers2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95EAC7E-3670-4A33-88E9-089AAE82E0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CCCEA7-1327-49DD-AC35-4264F7CCB5D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0ED8FEBD-5ABD-4CF4-8A24-EAAA08BD57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Organizational chart (gray, green, widescreen)</Template>
  <TotalTime>986</TotalTime>
  <Words>302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Akzidenz</vt:lpstr>
      <vt:lpstr>Arial</vt:lpstr>
      <vt:lpstr>Corbel</vt:lpstr>
      <vt:lpstr>Source Code Pro</vt:lpstr>
      <vt:lpstr>Parallax</vt:lpstr>
      <vt:lpstr>Interna statistika koju MongoDB održava</vt:lpstr>
      <vt:lpstr>db.stats</vt:lpstr>
      <vt:lpstr>db.collection.stats</vt:lpstr>
      <vt:lpstr>PowerPoint Presentation</vt:lpstr>
      <vt:lpstr>PowerPoint Presentation</vt:lpstr>
      <vt:lpstr>Monitoring MongoDB </vt:lpstr>
      <vt:lpstr>PowerPoint Presentation</vt:lpstr>
      <vt:lpstr>PowerPoint Presentation</vt:lpstr>
      <vt:lpstr>PowerPoint Presentation</vt:lpstr>
      <vt:lpstr>PowerPoint Presentation</vt:lpstr>
      <vt:lpstr>Hvala na paznji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Internu statistiku koju MongoDB održava</dc:title>
  <dc:creator>aleksandar mitrović</dc:creator>
  <cp:lastModifiedBy>aleksandar mitrović</cp:lastModifiedBy>
  <cp:revision>6</cp:revision>
  <dcterms:created xsi:type="dcterms:W3CDTF">2022-04-25T07:19:41Z</dcterms:created>
  <dcterms:modified xsi:type="dcterms:W3CDTF">2022-04-26T10:52:32Z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