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3"/>
  </p:notesMasterIdLst>
  <p:handoutMasterIdLst>
    <p:handoutMasterId r:id="rId54"/>
  </p:handoutMasterIdLst>
  <p:sldIdLst>
    <p:sldId id="274" r:id="rId3"/>
    <p:sldId id="497" r:id="rId4"/>
    <p:sldId id="276" r:id="rId5"/>
    <p:sldId id="420" r:id="rId6"/>
    <p:sldId id="428" r:id="rId7"/>
    <p:sldId id="480" r:id="rId8"/>
    <p:sldId id="429" r:id="rId9"/>
    <p:sldId id="481" r:id="rId10"/>
    <p:sldId id="432" r:id="rId11"/>
    <p:sldId id="482" r:id="rId12"/>
    <p:sldId id="433" r:id="rId13"/>
    <p:sldId id="483" r:id="rId14"/>
    <p:sldId id="434" r:id="rId15"/>
    <p:sldId id="476" r:id="rId16"/>
    <p:sldId id="430" r:id="rId17"/>
    <p:sldId id="477" r:id="rId18"/>
    <p:sldId id="478" r:id="rId19"/>
    <p:sldId id="431" r:id="rId20"/>
    <p:sldId id="470" r:id="rId21"/>
    <p:sldId id="471" r:id="rId22"/>
    <p:sldId id="444" r:id="rId23"/>
    <p:sldId id="448" r:id="rId24"/>
    <p:sldId id="479" r:id="rId25"/>
    <p:sldId id="436" r:id="rId26"/>
    <p:sldId id="437" r:id="rId27"/>
    <p:sldId id="484" r:id="rId28"/>
    <p:sldId id="442" r:id="rId29"/>
    <p:sldId id="485" r:id="rId30"/>
    <p:sldId id="438" r:id="rId31"/>
    <p:sldId id="446" r:id="rId32"/>
    <p:sldId id="486" r:id="rId33"/>
    <p:sldId id="447" r:id="rId34"/>
    <p:sldId id="449" r:id="rId35"/>
    <p:sldId id="450" r:id="rId36"/>
    <p:sldId id="488" r:id="rId37"/>
    <p:sldId id="445" r:id="rId38"/>
    <p:sldId id="435" r:id="rId39"/>
    <p:sldId id="491" r:id="rId40"/>
    <p:sldId id="439" r:id="rId41"/>
    <p:sldId id="492" r:id="rId42"/>
    <p:sldId id="440" r:id="rId43"/>
    <p:sldId id="452" r:id="rId44"/>
    <p:sldId id="493" r:id="rId45"/>
    <p:sldId id="453" r:id="rId46"/>
    <p:sldId id="472" r:id="rId47"/>
    <p:sldId id="427" r:id="rId48"/>
    <p:sldId id="494" r:id="rId49"/>
    <p:sldId id="495" r:id="rId50"/>
    <p:sldId id="413" r:id="rId51"/>
    <p:sldId id="496" r:id="rId5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8D503DEF-2AB1-4987-A915-7B5FEE9665BE}">
          <p14:sldIdLst>
            <p14:sldId id="274"/>
            <p14:sldId id="497"/>
            <p14:sldId id="276"/>
          </p14:sldIdLst>
        </p14:section>
        <p14:section name="Цикъл със стъпка" id="{AC02D9CC-BF0A-4F02-8147-BCA5573FFE10}">
          <p14:sldIdLst>
            <p14:sldId id="420"/>
            <p14:sldId id="428"/>
            <p14:sldId id="480"/>
            <p14:sldId id="429"/>
            <p14:sldId id="481"/>
            <p14:sldId id="432"/>
            <p14:sldId id="482"/>
            <p14:sldId id="433"/>
            <p14:sldId id="483"/>
            <p14:sldId id="434"/>
            <p14:sldId id="476"/>
            <p14:sldId id="430"/>
            <p14:sldId id="477"/>
            <p14:sldId id="478"/>
            <p14:sldId id="431"/>
            <p14:sldId id="470"/>
          </p14:sldIdLst>
        </p14:section>
        <p14:section name="НОД" id="{9E3609AD-A3C3-4840-B79F-ED65C0424766}">
          <p14:sldIdLst>
            <p14:sldId id="471"/>
            <p14:sldId id="444"/>
            <p14:sldId id="448"/>
            <p14:sldId id="479"/>
          </p14:sldIdLst>
        </p14:section>
        <p14:section name="Do-While цикъл" id="{A2EBEB89-BAA6-49EB-AF12-FEEC3011A458}">
          <p14:sldIdLst>
            <p14:sldId id="436"/>
            <p14:sldId id="437"/>
            <p14:sldId id="484"/>
            <p14:sldId id="442"/>
            <p14:sldId id="485"/>
          </p14:sldIdLst>
        </p14:section>
        <p14:section name="Безкраен цикъл и break" id="{852AB6E8-B99D-47EF-8598-FA24C9200854}">
          <p14:sldIdLst>
            <p14:sldId id="438"/>
            <p14:sldId id="446"/>
            <p14:sldId id="486"/>
            <p14:sldId id="447"/>
            <p14:sldId id="449"/>
            <p14:sldId id="450"/>
            <p14:sldId id="488"/>
          </p14:sldIdLst>
        </p14:section>
        <p14:section name="Задачи с цикли" id="{E6098E28-5284-42F9-B11E-8B1EFD8C9606}">
          <p14:sldIdLst>
            <p14:sldId id="445"/>
            <p14:sldId id="435"/>
            <p14:sldId id="491"/>
            <p14:sldId id="439"/>
            <p14:sldId id="492"/>
            <p14:sldId id="440"/>
            <p14:sldId id="452"/>
            <p14:sldId id="493"/>
            <p14:sldId id="453"/>
            <p14:sldId id="472"/>
            <p14:sldId id="427"/>
            <p14:sldId id="494"/>
            <p14:sldId id="495"/>
            <p14:sldId id="413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88" d="100"/>
          <a:sy n="88" d="100"/>
        </p:scale>
        <p:origin x="26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20-Oct-17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17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66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450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20-Oct-17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5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7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8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9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11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13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9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://www.telenor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/>
              <a:t>Работа с по-сложни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28800"/>
            <a:ext cx="8215099" cy="701700"/>
          </a:xfrm>
        </p:spPr>
        <p:txBody>
          <a:bodyPr>
            <a:normAutofit fontScale="92500"/>
          </a:bodyPr>
          <a:lstStyle/>
          <a:p>
            <a:r>
              <a:rPr lang="bg-BG" dirty="0"/>
              <a:t>Цикли със стъпка, </a:t>
            </a:r>
            <a:r>
              <a:rPr lang="en-US" dirty="0"/>
              <a:t>While, Do…While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7770812" y="3135071"/>
            <a:ext cx="3709546" cy="3073478"/>
            <a:chOff x="7558418" y="2819400"/>
            <a:chExt cx="3921940" cy="33891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6" name="TextBox 15"/>
          <p:cNvSpPr txBox="1"/>
          <p:nvPr/>
        </p:nvSpPr>
        <p:spPr>
          <a:xfrm rot="576164">
            <a:off x="5179207" y="3548214"/>
            <a:ext cx="2650854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По-сложни 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2212" y="3910834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bg-BG" dirty="0"/>
              <a:t> с </a:t>
            </a:r>
            <a:r>
              <a:rPr lang="en-US" dirty="0"/>
              <a:t>for-</a:t>
            </a:r>
            <a:r>
              <a:rPr lang="bg-BG" dirty="0"/>
              <a:t>цикъл - решение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2812" y="1676400"/>
            <a:ext cx="103632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Integer.parseInt(scanner.nextLine());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num * 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56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rgbClr val="F3CD60"/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rgbClr val="F3CD60"/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rgbClr val="F3CD60"/>
                </a:solidFill>
              </a:rPr>
              <a:t>2</a:t>
            </a:r>
            <a:r>
              <a:rPr lang="en-US" b="1" baseline="30000" dirty="0">
                <a:solidFill>
                  <a:srgbClr val="F3CD60"/>
                </a:solidFill>
              </a:rPr>
              <a:t>n</a:t>
            </a:r>
            <a:r>
              <a:rPr lang="bg-BG" dirty="0"/>
              <a:t>: 2</a:t>
            </a:r>
            <a:r>
              <a:rPr lang="bg-BG" baseline="30000" dirty="0">
                <a:solidFill>
                  <a:srgbClr val="F3CD60"/>
                </a:solidFill>
              </a:rPr>
              <a:t>0</a:t>
            </a:r>
            <a:r>
              <a:rPr lang="bg-BG" dirty="0"/>
              <a:t>, 2</a:t>
            </a:r>
            <a:r>
              <a:rPr lang="bg-BG" baseline="30000" dirty="0">
                <a:solidFill>
                  <a:srgbClr val="F3CD60"/>
                </a:solidFill>
              </a:rPr>
              <a:t>2</a:t>
            </a:r>
            <a:r>
              <a:rPr lang="bg-BG" dirty="0"/>
              <a:t>, 2</a:t>
            </a:r>
            <a:r>
              <a:rPr lang="bg-BG" baseline="30000" dirty="0">
                <a:solidFill>
                  <a:srgbClr val="F3CD60"/>
                </a:solidFill>
              </a:rPr>
              <a:t>4</a:t>
            </a:r>
            <a:r>
              <a:rPr lang="bg-BG" dirty="0"/>
              <a:t>, 2</a:t>
            </a:r>
            <a:r>
              <a:rPr lang="bg-BG" baseline="30000" dirty="0">
                <a:solidFill>
                  <a:srgbClr val="F3CD60"/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rgbClr val="F3CD60"/>
                </a:solidFill>
              </a:rPr>
              <a:t>2</a:t>
            </a:r>
            <a:r>
              <a:rPr lang="en-US" b="1" baseline="30000" dirty="0">
                <a:solidFill>
                  <a:srgbClr val="F3CD60"/>
                </a:solidFill>
              </a:rPr>
              <a:t>n</a:t>
            </a:r>
            <a:endParaRPr lang="bg-BG" b="1" dirty="0">
              <a:solidFill>
                <a:srgbClr val="F3CD60"/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2 - условие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1412" y="4191000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513012" y="4349197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275012" y="4191000"/>
            <a:ext cx="6629400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942012" y="3184351"/>
            <a:ext cx="963304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2812" y="1607057"/>
            <a:ext cx="10363200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Integer.parseInt(scanner.nextLine());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i+=2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num * 2 * 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2 - решение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https://judge.softuni.bg/Contests/Practice/Index/156#3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237412" y="3916851"/>
            <a:ext cx="2073388" cy="1127817"/>
          </a:xfrm>
          <a:prstGeom prst="wedgeRoundRectCallout">
            <a:avLst>
              <a:gd name="adj1" fmla="val -72738"/>
              <a:gd name="adj2" fmla="val -596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Ползваме стъпка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275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970600"/>
            <a:ext cx="10972798" cy="820600"/>
          </a:xfrm>
        </p:spPr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/>
              <a:t>Повторение докато е в сила дадено условие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4875212" y="381000"/>
            <a:ext cx="3505200" cy="4229258"/>
            <a:chOff x="4523568" y="457200"/>
            <a:chExt cx="3505200" cy="422925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666568" y="4572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Decision 9"/>
            <p:cNvSpPr/>
            <p:nvPr/>
          </p:nvSpPr>
          <p:spPr>
            <a:xfrm>
              <a:off x="4523568" y="1037211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44610" y="1564474"/>
              <a:ext cx="1443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условие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666568" y="2362200"/>
              <a:ext cx="0" cy="9173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523568" y="3267088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4620" y="3474436"/>
              <a:ext cx="1587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команди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Elbow Connector 17"/>
            <p:cNvCxnSpPr>
              <a:stCxn id="15" idx="2"/>
              <a:endCxn id="10" idx="1"/>
            </p:cNvCxnSpPr>
            <p:nvPr/>
          </p:nvCxnSpPr>
          <p:spPr>
            <a:xfrm rot="5400000" flipH="1">
              <a:off x="3913968" y="2441398"/>
              <a:ext cx="2362200" cy="1143000"/>
            </a:xfrm>
            <a:prstGeom prst="bentConnector4">
              <a:avLst>
                <a:gd name="adj1" fmla="val -18343"/>
                <a:gd name="adj2" fmla="val 167761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16200000" flipH="1">
              <a:off x="5771982" y="2763828"/>
              <a:ext cx="2854661" cy="990600"/>
            </a:xfrm>
            <a:prstGeom prst="bentConnector3">
              <a:avLst>
                <a:gd name="adj1" fmla="val 279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89612" y="2590800"/>
              <a:ext cx="986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/>
                <a:t>вярно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8153" y="1296349"/>
              <a:ext cx="131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/>
                <a:t>невярно</a:t>
              </a:r>
              <a:endParaRPr lang="en-US" b="1" dirty="0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72" y="2476351"/>
            <a:ext cx="2123128" cy="1600272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165508" y="1928904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7691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/>
              <a:t>Тялото на цикъла се изпълнява </a:t>
            </a:r>
            <a:r>
              <a:rPr lang="bg-BG" sz="3000" dirty="0">
                <a:solidFill>
                  <a:srgbClr val="F3CD60"/>
                </a:solidFill>
              </a:rPr>
              <a:t>докато</a:t>
            </a:r>
            <a:r>
              <a:rPr lang="bg-BG" sz="3000" dirty="0"/>
              <a:t> </a:t>
            </a:r>
            <a:r>
              <a:rPr lang="bg-BG" sz="3000" dirty="0">
                <a:solidFill>
                  <a:srgbClr val="F3CD60"/>
                </a:solidFill>
              </a:rPr>
              <a:t>е вярно </a:t>
            </a:r>
            <a:r>
              <a:rPr lang="bg-BG" sz="3000" dirty="0"/>
              <a:t>дадено условие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70212" y="2999767"/>
            <a:ext cx="59436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32412" y="2415995"/>
            <a:ext cx="1929088" cy="611767"/>
          </a:xfrm>
          <a:prstGeom prst="wedgeRoundRectCallout">
            <a:avLst>
              <a:gd name="adj1" fmla="val -76455"/>
              <a:gd name="adj2" fmla="val 712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561012" y="4061596"/>
            <a:ext cx="2971800" cy="1397048"/>
          </a:xfrm>
          <a:prstGeom prst="wedgeRoundRectCallout">
            <a:avLst>
              <a:gd name="adj1" fmla="val -76359"/>
              <a:gd name="adj2" fmla="val -421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35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  <a:endParaRPr lang="bg-BG" sz="3000" b="1" dirty="0">
              <a:solidFill>
                <a:srgbClr val="F3CD60"/>
              </a:solidFill>
            </a:endParaRPr>
          </a:p>
          <a:p>
            <a:pPr lvl="1"/>
            <a:r>
              <a:rPr lang="bg-BG" sz="3000" dirty="0"/>
              <a:t>Отпечатва всички числа </a:t>
            </a:r>
            <a:r>
              <a:rPr lang="en-US" sz="3000" dirty="0"/>
              <a:t>≤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000" dirty="0"/>
              <a:t> от редицата: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en-US" sz="3000" dirty="0"/>
              <a:t>, …</a:t>
            </a:r>
          </a:p>
          <a:p>
            <a:pPr lvl="1"/>
            <a:r>
              <a:rPr lang="bg-BG" sz="3000" dirty="0"/>
              <a:t>Всяко следващо число </a:t>
            </a:r>
            <a:r>
              <a:rPr lang="en-US" sz="3000" dirty="0"/>
              <a:t>e </a:t>
            </a:r>
            <a:r>
              <a:rPr lang="bg-BG" sz="3000" dirty="0"/>
              <a:t>равно на предишното * 2 + 1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условие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11224" y="3936298"/>
            <a:ext cx="10363200" cy="5721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)+1 = 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*2)+1 = 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*2)+1 = 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604078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483516"/>
            <a:ext cx="103632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k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 &lt;= 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 =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https://judge.softuni.bg/Contests/Practice/Index/156#4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256212" y="2590800"/>
            <a:ext cx="4191000" cy="970208"/>
          </a:xfrm>
          <a:prstGeom prst="wedgeRoundRectCallout">
            <a:avLst>
              <a:gd name="adj1" fmla="val -70079"/>
              <a:gd name="adj2" fmla="val 197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 докато е в сила условието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≤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45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</a:p>
          <a:p>
            <a:pPr lvl="1"/>
            <a:r>
              <a:rPr lang="bg-BG" dirty="0"/>
              <a:t>Проверява дали е в диапазона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Намиране на число в диапазона, </a:t>
            </a:r>
          </a:p>
          <a:p>
            <a:pPr marL="682634" lvl="2" indent="0">
              <a:buNone/>
            </a:pPr>
            <a:r>
              <a:rPr lang="bg-BG" dirty="0"/>
              <a:t>   прекратява изпълнение</a:t>
            </a:r>
            <a:endParaRPr lang="en-US" dirty="0"/>
          </a:p>
          <a:p>
            <a:pPr lvl="2"/>
            <a:r>
              <a:rPr lang="bg-BG" dirty="0"/>
              <a:t>Невалидно число прочита</a:t>
            </a:r>
            <a:r>
              <a:rPr lang="en-US" dirty="0"/>
              <a:t> </a:t>
            </a:r>
            <a:r>
              <a:rPr lang="bg-BG" dirty="0"/>
              <a:t>ново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условие</a:t>
            </a:r>
            <a:endParaRPr lang="en-US" dirty="0"/>
          </a:p>
        </p:txBody>
      </p:sp>
      <p:pic>
        <p:nvPicPr>
          <p:cNvPr id="4098" name="Picture 2" descr="http://www.clker.com/cliparts/C/l/0/D/3/Q/reload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810000"/>
            <a:ext cx="2362200" cy="20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186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752600"/>
            <a:ext cx="10366376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(num &lt; 1 </a:t>
            </a:r>
            <a:r>
              <a:rPr lang="pt-BR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 &gt; 100)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System.out.println("Invalid number!");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System.out.println("The number is: " + num);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1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070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2813" y="4780637"/>
            <a:ext cx="103632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Цикли със стъпка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69005" y="990600"/>
            <a:ext cx="3921940" cy="3389149"/>
            <a:chOff x="7558418" y="2819400"/>
            <a:chExt cx="3921940" cy="338914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636" y="1638642"/>
            <a:ext cx="2688569" cy="268856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413157" y="1728902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5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#TODO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Имате въпроси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9212"/>
            <a:ext cx="10363200" cy="820600"/>
          </a:xfrm>
        </p:spPr>
        <p:txBody>
          <a:bodyPr/>
          <a:lstStyle/>
          <a:p>
            <a:r>
              <a:rPr lang="bg-BG" dirty="0"/>
              <a:t>Най-голям общ делител (НОД)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Алгоритъм на Евклид</a:t>
            </a:r>
            <a:endParaRPr lang="en-US" dirty="0"/>
          </a:p>
        </p:txBody>
      </p:sp>
      <p:pic>
        <p:nvPicPr>
          <p:cNvPr id="4" name="Picture 2" descr="http://www.hisschemoller.com/wp-content/uploads/2011/01/eucli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033" y="1295400"/>
            <a:ext cx="2670050" cy="3216926"/>
          </a:xfrm>
          <a:prstGeom prst="roundRect">
            <a:avLst>
              <a:gd name="adj" fmla="val 1806"/>
            </a:avLst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ages.tutorvista.com/cms/images/113/hcd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965" y="1295401"/>
            <a:ext cx="4873644" cy="3216924"/>
          </a:xfrm>
          <a:prstGeom prst="roundRect">
            <a:avLst>
              <a:gd name="adj" fmla="val 16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47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Най-голям общ делител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НОД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на две естествени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е най-голямото число, което дели едновременно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без остатък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НОД(</a:t>
            </a:r>
            <a:r>
              <a:rPr lang="en-US" sz="3000" dirty="0"/>
              <a:t>24, 16</a:t>
            </a:r>
            <a:r>
              <a:rPr lang="bg-BG" sz="3000" dirty="0"/>
              <a:t>)</a:t>
            </a:r>
            <a:r>
              <a:rPr lang="en-US" sz="3000" dirty="0"/>
              <a:t> = 8</a:t>
            </a:r>
            <a:endParaRPr lang="bg-BG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НОД(67</a:t>
            </a:r>
            <a:r>
              <a:rPr lang="en-US" sz="3000" dirty="0"/>
              <a:t>, 1</a:t>
            </a:r>
            <a:r>
              <a:rPr lang="bg-BG" sz="3000" dirty="0"/>
              <a:t>8)</a:t>
            </a:r>
            <a:r>
              <a:rPr lang="en-US" sz="3000" dirty="0"/>
              <a:t> = </a:t>
            </a:r>
            <a:r>
              <a:rPr lang="bg-BG" sz="3000" dirty="0"/>
              <a:t>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 общ делител</a:t>
            </a:r>
            <a:r>
              <a:rPr lang="en-US" dirty="0"/>
              <a:t> (</a:t>
            </a:r>
            <a:r>
              <a:rPr lang="bg-BG" dirty="0"/>
              <a:t>НОД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639" y="3657600"/>
            <a:ext cx="3490123" cy="11960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НОД(12</a:t>
            </a:r>
            <a:r>
              <a:rPr lang="en-US" sz="3000" dirty="0">
                <a:solidFill>
                  <a:prstClr val="white"/>
                </a:solidFill>
              </a:rPr>
              <a:t>, </a:t>
            </a:r>
            <a:r>
              <a:rPr lang="bg-BG" sz="3000" dirty="0">
                <a:solidFill>
                  <a:prstClr val="white"/>
                </a:solidFill>
              </a:rPr>
              <a:t>24)</a:t>
            </a:r>
            <a:r>
              <a:rPr lang="en-US" sz="3000" dirty="0">
                <a:solidFill>
                  <a:prstClr val="white"/>
                </a:solidFill>
              </a:rPr>
              <a:t> = </a:t>
            </a:r>
            <a:r>
              <a:rPr lang="bg-BG" sz="3000" dirty="0">
                <a:solidFill>
                  <a:prstClr val="white"/>
                </a:solidFill>
              </a:rPr>
              <a:t>12</a:t>
            </a:r>
            <a:endParaRPr lang="en-US" sz="3000" dirty="0">
              <a:solidFill>
                <a:prstClr val="white"/>
              </a:solidFill>
            </a:endParaRP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НОД(15, 9) =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8815" y="4897902"/>
            <a:ext cx="3490123" cy="12157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</a:t>
            </a:r>
            <a:r>
              <a:rPr lang="en-US" sz="3000" dirty="0">
                <a:solidFill>
                  <a:prstClr val="white"/>
                </a:solidFill>
              </a:rPr>
              <a:t>10, 10</a:t>
            </a:r>
            <a:r>
              <a:rPr lang="bg-BG" sz="3000" dirty="0">
                <a:solidFill>
                  <a:prstClr val="white"/>
                </a:solidFill>
              </a:rPr>
              <a:t>)</a:t>
            </a:r>
            <a:r>
              <a:rPr lang="en-US" sz="3000" dirty="0">
                <a:solidFill>
                  <a:prstClr val="white"/>
                </a:solidFill>
              </a:rPr>
              <a:t> = </a:t>
            </a:r>
            <a:r>
              <a:rPr lang="bg-BG" sz="3000" dirty="0">
                <a:solidFill>
                  <a:prstClr val="white"/>
                </a:solidFill>
              </a:rPr>
              <a:t>1</a:t>
            </a:r>
            <a:r>
              <a:rPr lang="en-US" sz="3000" dirty="0">
                <a:solidFill>
                  <a:prstClr val="white"/>
                </a:solidFill>
              </a:rPr>
              <a:t>0</a:t>
            </a: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</a:t>
            </a:r>
            <a:r>
              <a:rPr lang="en-US" sz="3000" dirty="0">
                <a:solidFill>
                  <a:prstClr val="white"/>
                </a:solidFill>
              </a:rPr>
              <a:t>100, 88</a:t>
            </a:r>
            <a:r>
              <a:rPr lang="bg-BG" sz="3000" dirty="0">
                <a:solidFill>
                  <a:prstClr val="white"/>
                </a:solidFill>
              </a:rPr>
              <a:t>) = </a:t>
            </a:r>
            <a:r>
              <a:rPr lang="en-US" sz="3000" dirty="0">
                <a:solidFill>
                  <a:prstClr val="white"/>
                </a:solidFill>
              </a:rPr>
              <a:t>4</a:t>
            </a:r>
            <a:endParaRPr lang="bg-BG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9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2885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2 цели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Намира най-големия им общ делител -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НОД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)</a:t>
            </a:r>
          </a:p>
          <a:p>
            <a:r>
              <a:rPr lang="bg-BG" dirty="0"/>
              <a:t>Насоки:</a:t>
            </a:r>
          </a:p>
          <a:p>
            <a:pPr lvl="1"/>
            <a:r>
              <a:rPr lang="bg-BG" dirty="0"/>
              <a:t>Докато не се достигне остатък 0:</a:t>
            </a:r>
          </a:p>
          <a:p>
            <a:pPr lvl="2"/>
            <a:r>
              <a:rPr lang="bg-BG" dirty="0"/>
              <a:t>Дели се по-голямото число на по-малкото</a:t>
            </a:r>
          </a:p>
          <a:p>
            <a:pPr lvl="2"/>
            <a:r>
              <a:rPr lang="bg-BG" dirty="0"/>
              <a:t>Взема се остатъка от делението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на Евклид за НОД</a:t>
            </a:r>
            <a:r>
              <a:rPr lang="en-US" dirty="0"/>
              <a:t> -</a:t>
            </a:r>
            <a:r>
              <a:rPr lang="bg-BG" dirty="0"/>
              <a:t> условие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43827" y="3505200"/>
            <a:ext cx="320443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b ≠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oldB =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 = a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 = oldB;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70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на Евклид за НОД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368895"/>
            <a:ext cx="10366376" cy="45366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(b != 0)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oldB =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 = a %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 = oldB;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GCD =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4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4" y="4970600"/>
            <a:ext cx="11125198" cy="820600"/>
          </a:xfrm>
        </p:spPr>
        <p:txBody>
          <a:bodyPr/>
          <a:lstStyle/>
          <a:p>
            <a:r>
              <a:rPr lang="en-US" dirty="0"/>
              <a:t>Do…While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31814" y="5757966"/>
            <a:ext cx="11125198" cy="719034"/>
          </a:xfrm>
        </p:spPr>
        <p:txBody>
          <a:bodyPr/>
          <a:lstStyle/>
          <a:p>
            <a:r>
              <a:rPr lang="bg-BG" dirty="0"/>
              <a:t>Повторение докато</a:t>
            </a:r>
            <a:r>
              <a:rPr lang="en-US" dirty="0"/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/>
              <a:t>изпълнено условието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18212" y="6096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875212" y="3034134"/>
            <a:ext cx="2286000" cy="1589174"/>
            <a:chOff x="4875212" y="3186534"/>
            <a:chExt cx="2286000" cy="1589174"/>
          </a:xfrm>
        </p:grpSpPr>
        <p:sp>
          <p:nvSpPr>
            <p:cNvPr id="10" name="Flowchart: Decision 9"/>
            <p:cNvSpPr/>
            <p:nvPr/>
          </p:nvSpPr>
          <p:spPr>
            <a:xfrm>
              <a:off x="4875212" y="3186534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06016" y="3694221"/>
              <a:ext cx="1443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условие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75212" y="1219200"/>
            <a:ext cx="2286000" cy="926910"/>
            <a:chOff x="2586252" y="1101100"/>
            <a:chExt cx="2286000" cy="926910"/>
          </a:xfrm>
        </p:grpSpPr>
        <p:sp>
          <p:nvSpPr>
            <p:cNvPr id="15" name="Rectangle 14"/>
            <p:cNvSpPr/>
            <p:nvPr/>
          </p:nvSpPr>
          <p:spPr>
            <a:xfrm>
              <a:off x="2586252" y="1101100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35477" y="1309897"/>
              <a:ext cx="1587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команди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8" name="Elbow Connector 17"/>
          <p:cNvCxnSpPr>
            <a:endCxn id="15" idx="1"/>
          </p:cNvCxnSpPr>
          <p:nvPr/>
        </p:nvCxnSpPr>
        <p:spPr>
          <a:xfrm rot="16200000" flipV="1">
            <a:off x="3950677" y="2607191"/>
            <a:ext cx="2158041" cy="308969"/>
          </a:xfrm>
          <a:prstGeom prst="bentConnector4">
            <a:avLst>
              <a:gd name="adj1" fmla="val 52"/>
              <a:gd name="adj2" fmla="val 39484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7008812" y="3828721"/>
            <a:ext cx="1219200" cy="585956"/>
          </a:xfrm>
          <a:prstGeom prst="bentConnector3">
            <a:avLst>
              <a:gd name="adj1" fmla="val 10037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66320" y="3272135"/>
            <a:ext cx="986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039304" y="3272135"/>
            <a:ext cx="1310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85" y="2146110"/>
            <a:ext cx="2512427" cy="18937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470259" y="1685668"/>
            <a:ext cx="3581401" cy="2429132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386602" y="2784561"/>
              <a:ext cx="1435203" cy="476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do-while</a:t>
              </a:r>
            </a:p>
          </p:txBody>
        </p:sp>
      </p:grp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6018212" y="2133600"/>
            <a:ext cx="0" cy="9005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145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601" y="1137869"/>
            <a:ext cx="11804822" cy="5570355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естествено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Изчислява факториел от </a:t>
            </a:r>
            <a:r>
              <a:rPr lang="en-US" dirty="0"/>
              <a:t>n (</a:t>
            </a:r>
            <a:r>
              <a:rPr lang="en-US" dirty="0">
                <a:latin typeface="Consolas" panose="020B0609020204030204" pitchFamily="49" charset="0"/>
              </a:rPr>
              <a:t>n!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bg-BG" dirty="0"/>
              <a:t>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120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Изчисляване на факториел - условие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44705" y="3858243"/>
            <a:ext cx="202170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n!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72007" y="4648200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8"/>
          <p:cNvSpPr/>
          <p:nvPr/>
        </p:nvSpPr>
        <p:spPr>
          <a:xfrm>
            <a:off x="2343607" y="4806397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05607" y="4648200"/>
            <a:ext cx="931405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120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03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Изчисляване на факториел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676640"/>
            <a:ext cx="10366376" cy="34532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fact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= fact *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&gt;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System.out.println(fact);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66212" y="2743200"/>
            <a:ext cx="202170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n!</a:t>
            </a:r>
          </a:p>
        </p:txBody>
      </p:sp>
    </p:spTree>
    <p:extLst>
      <p:ext uri="{BB962C8B-B14F-4D97-AF65-F5344CB8AC3E}">
        <p14:creationId xmlns:p14="http://schemas.microsoft.com/office/powerpoint/2010/main" val="108981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</a:t>
            </a:r>
            <a:r>
              <a:rPr lang="en-US" dirty="0"/>
              <a:t> </a:t>
            </a:r>
            <a:r>
              <a:rPr lang="bg-BG" dirty="0"/>
              <a:t>положително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b="1" dirty="0">
              <a:solidFill>
                <a:srgbClr val="F3CD60"/>
              </a:solidFill>
            </a:endParaRPr>
          </a:p>
          <a:p>
            <a:pPr lvl="1"/>
            <a:r>
              <a:rPr lang="bg-BG" dirty="0"/>
              <a:t>Сумира цифрите на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dirty="0"/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5634: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 </a:t>
            </a:r>
            <a:r>
              <a:rPr lang="en-US" dirty="0"/>
              <a:t>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dirty="0"/>
              <a:t>=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цифрите на число - условие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12812" y="5105400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5634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Стрелка надясно 9"/>
          <p:cNvSpPr/>
          <p:nvPr/>
        </p:nvSpPr>
        <p:spPr>
          <a:xfrm>
            <a:off x="2284412" y="5263597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046412" y="5105400"/>
            <a:ext cx="931405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59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цифрите на число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752600"/>
            <a:ext cx="10366376" cy="34532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%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/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System.out.println("Sum of digits: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https://judge.softuni.bg/Contests/Practice/Index/156#8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540378" y="2895599"/>
            <a:ext cx="4202234" cy="922521"/>
          </a:xfrm>
          <a:prstGeom prst="wedgeRoundRectCallout">
            <a:avLst>
              <a:gd name="adj1" fmla="val -67368"/>
              <a:gd name="adj2" fmla="val 292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 последната цифра на числото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46612" y="4032313"/>
            <a:ext cx="6434224" cy="489059"/>
          </a:xfrm>
          <a:prstGeom prst="wedgeRoundRectCallout">
            <a:avLst>
              <a:gd name="adj1" fmla="val -62906"/>
              <a:gd name="adj2" fmla="val -357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изтрива последната цифра на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1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5883" t="9229" r="6685" b="9229"/>
          <a:stretch/>
        </p:blipFill>
        <p:spPr>
          <a:xfrm>
            <a:off x="2762534" y="1600200"/>
            <a:ext cx="6622126" cy="3564254"/>
          </a:xfrm>
          <a:prstGeom prst="roundRect">
            <a:avLst>
              <a:gd name="adj" fmla="val 3432"/>
            </a:avLst>
          </a:prstGeom>
          <a:effectLst>
            <a:softEdge rad="1270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4" y="5504000"/>
            <a:ext cx="10820398" cy="820600"/>
          </a:xfrm>
        </p:spPr>
        <p:txBody>
          <a:bodyPr/>
          <a:lstStyle/>
          <a:p>
            <a:r>
              <a:rPr lang="bg-BG" dirty="0"/>
              <a:t>Безкрайни цикли и оператор </a:t>
            </a:r>
            <a:r>
              <a:rPr lang="en-US" dirty="0">
                <a:latin typeface="Consolas" panose="020B0609020204030204" pitchFamily="49" charset="0"/>
              </a:rPr>
              <a:t>break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192963" y="1733223"/>
            <a:ext cx="2193746" cy="2193746"/>
            <a:chOff x="7740739" y="1887573"/>
            <a:chExt cx="2193746" cy="2193746"/>
          </a:xfrm>
        </p:grpSpPr>
        <p:pic>
          <p:nvPicPr>
            <p:cNvPr id="2058" name="Picture 10" descr="https://cdn3.iconfinder.com/data/icons/UltimateGnome/256x256/actions/go-jum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09691">
              <a:off x="7740739" y="1887573"/>
              <a:ext cx="2193746" cy="2193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 rot="937806">
              <a:off x="8184463" y="2237096"/>
              <a:ext cx="1170513" cy="381000"/>
            </a:xfrm>
            <a:prstGeom prst="rect">
              <a:avLst/>
            </a:prstGeom>
            <a:noFill/>
          </p:spPr>
          <p:txBody>
            <a:bodyPr wrap="none" rtlCol="0">
              <a:prstTxWarp prst="textChevron">
                <a:avLst/>
              </a:prstTxWarp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break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 rot="2657645">
            <a:off x="4765364" y="3120717"/>
            <a:ext cx="2685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solidFill>
                  <a:schemeClr val="accent6">
                    <a:lumMod val="50000"/>
                  </a:schemeClr>
                </a:solidFill>
              </a:rPr>
              <a:t>безкраен цикъл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7" name="Picture 10" descr="https://cdn3.iconfinder.com/data/icons/UltimateGnome/256x256/actions/go-ju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882" flipH="1">
            <a:off x="1535629" y="2077885"/>
            <a:ext cx="2441854" cy="21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 rot="20486230">
            <a:off x="2190946" y="2313153"/>
            <a:ext cx="1203749" cy="466362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65832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lvl="0"/>
            <a:r>
              <a:rPr lang="bg-BG" dirty="0"/>
              <a:t>По-сложни конструкции за цикъл:</a:t>
            </a:r>
            <a:endParaRPr lang="en-US" dirty="0"/>
          </a:p>
          <a:p>
            <a:pPr lvl="1"/>
            <a:r>
              <a:rPr lang="en-US" dirty="0"/>
              <a:t>For-</a:t>
            </a:r>
            <a:r>
              <a:rPr lang="bg-BG" dirty="0"/>
              <a:t>цикъл със стъпка</a:t>
            </a:r>
          </a:p>
          <a:p>
            <a:pPr lvl="1"/>
            <a:r>
              <a:rPr lang="en-US" dirty="0"/>
              <a:t>For-</a:t>
            </a:r>
            <a:r>
              <a:rPr lang="bg-BG" dirty="0"/>
              <a:t>цикъл с намаляваща стъпка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</a:t>
            </a:r>
            <a:r>
              <a:rPr lang="bg-BG" dirty="0"/>
              <a:t>цикъл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</a:t>
            </a:r>
            <a:r>
              <a:rPr lang="bg-BG" dirty="0"/>
              <a:t>цикъл</a:t>
            </a:r>
            <a:endParaRPr lang="en-US" dirty="0"/>
          </a:p>
          <a:p>
            <a:pPr lvl="1"/>
            <a:r>
              <a:rPr lang="bg-BG" dirty="0"/>
              <a:t>Безкраен цикъл и 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70812" y="1243633"/>
            <a:ext cx="3827607" cy="4928567"/>
            <a:chOff x="7860965" y="1217225"/>
            <a:chExt cx="3827607" cy="49285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0965" y="1549758"/>
              <a:ext cx="3564398" cy="4596034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9766411" y="1217225"/>
              <a:ext cx="1922161" cy="1678375"/>
              <a:chOff x="7558418" y="2564463"/>
              <a:chExt cx="4019280" cy="364408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8418" y="3391125"/>
                <a:ext cx="3737958" cy="2817424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48827" y="2564463"/>
                <a:ext cx="1728871" cy="1686705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до безкрайност: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3048000"/>
            <a:ext cx="10366376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122" name="Picture 2" descr="http://www.infiniteimpactmsu.com/s/811/images/editor/infinite_impact/infinite-impact-ico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3251664"/>
            <a:ext cx="2052637" cy="11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351212" y="1905000"/>
            <a:ext cx="3200400" cy="908001"/>
          </a:xfrm>
          <a:prstGeom prst="wedgeRoundRectCallout">
            <a:avLst>
              <a:gd name="adj1" fmla="val -63326"/>
              <a:gd name="adj2" fmla="val 830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Условието е винаги вярно</a:t>
            </a:r>
          </a:p>
        </p:txBody>
      </p:sp>
    </p:spTree>
    <p:extLst>
      <p:ext uri="{BB962C8B-B14F-4D97-AF65-F5344CB8AC3E}">
        <p14:creationId xmlns:p14="http://schemas.microsoft.com/office/powerpoint/2010/main" val="152505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151124"/>
            <a:ext cx="11804822" cy="5570355"/>
          </a:xfrm>
        </p:spPr>
        <p:txBody>
          <a:bodyPr/>
          <a:lstStyle/>
          <a:p>
            <a:r>
              <a:rPr lang="bg-BG" dirty="0"/>
              <a:t>Оператор </a:t>
            </a:r>
            <a:r>
              <a:rPr lang="en-US" dirty="0">
                <a:solidFill>
                  <a:srgbClr val="F3CD60"/>
                </a:solidFill>
              </a:rPr>
              <a:t>break</a:t>
            </a:r>
            <a:r>
              <a:rPr lang="en-US" dirty="0"/>
              <a:t> – </a:t>
            </a:r>
            <a:r>
              <a:rPr lang="bg-BG" dirty="0"/>
              <a:t>прекъсване на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 </a:t>
            </a:r>
            <a:r>
              <a:rPr lang="en-US" dirty="0"/>
              <a:t>(2)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89012" y="2413211"/>
            <a:ext cx="10366376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(…)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503612" y="4267200"/>
            <a:ext cx="4294496" cy="990600"/>
          </a:xfrm>
          <a:prstGeom prst="wedgeRoundRectCallout">
            <a:avLst>
              <a:gd name="adj1" fmla="val -64983"/>
              <a:gd name="adj2" fmla="val -940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за прекъсване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399050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Проверява да ли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е просто число</a:t>
            </a:r>
            <a:endParaRPr lang="bg-BG" sz="2400" dirty="0"/>
          </a:p>
          <a:p>
            <a:pPr>
              <a:lnSpc>
                <a:spcPct val="110000"/>
              </a:lnSpc>
            </a:pPr>
            <a:r>
              <a:rPr lang="bg-BG" sz="3200" dirty="0"/>
              <a:t>Насоки: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Едно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просто</a:t>
            </a:r>
            <a:r>
              <a:rPr lang="bg-BG" sz="3000" dirty="0"/>
              <a:t>, ако се дели единствено на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sz="3000" dirty="0"/>
              <a:t> 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Прости числа: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11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13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17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19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23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29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37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41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43</a:t>
            </a:r>
            <a:r>
              <a:rPr lang="bg-BG" sz="3000" dirty="0"/>
              <a:t>, …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Непрости (композитни) числа: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bg-BG" sz="3000" dirty="0"/>
              <a:t> = 2 * 5,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21 </a:t>
            </a:r>
            <a:r>
              <a:rPr lang="bg-BG" sz="3000" dirty="0"/>
              <a:t>= 3 * 7,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143</a:t>
            </a:r>
            <a:r>
              <a:rPr lang="bg-BG" sz="3000" dirty="0"/>
              <a:t> = 13 * 11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числа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95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00" dirty="0"/>
              <a:t>Проверка за просто число - решение</a:t>
            </a:r>
            <a:endParaRPr lang="en-US" sz="39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990600"/>
            <a:ext cx="1036637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prime = true;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2; i &lt;= Math.sqrt(n); 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 % i == 0)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prime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(prime) { System.out.println("Prime");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System.out.println("Not prime");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2484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</a:t>
            </a:r>
            <a:r>
              <a:rPr lang="bg-BG" dirty="0">
                <a:hlinkClick r:id="rId2"/>
              </a:rPr>
              <a:t>9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898260" y="3810000"/>
            <a:ext cx="4294496" cy="838200"/>
          </a:xfrm>
          <a:prstGeom prst="wedgeRoundRectCallout">
            <a:avLst>
              <a:gd name="adj1" fmla="val -61280"/>
              <a:gd name="adj2" fmla="val -35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излиза от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текущия цикъл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10" name="Elbow Connector 9"/>
          <p:cNvCxnSpPr/>
          <p:nvPr/>
        </p:nvCxnSpPr>
        <p:spPr>
          <a:xfrm rot="10800000" flipV="1">
            <a:off x="967404" y="3886200"/>
            <a:ext cx="1066800" cy="1025856"/>
          </a:xfrm>
          <a:prstGeom prst="bentConnector3">
            <a:avLst>
              <a:gd name="adj1" fmla="val 14339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7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Прочита число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sz="3000" dirty="0"/>
              <a:t>Проверява дали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  <a:r>
              <a:rPr lang="bg-BG" sz="3000" dirty="0"/>
              <a:t> е четно</a:t>
            </a:r>
            <a:endParaRPr lang="en-US" sz="3000" dirty="0"/>
          </a:p>
          <a:p>
            <a:pPr lvl="1"/>
            <a:r>
              <a:rPr lang="bg-BG" sz="3000" dirty="0"/>
              <a:t>При невалидно число се връща към повторно въвеждане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число - условие</a:t>
            </a:r>
            <a:endParaRPr lang="en-US" dirty="0"/>
          </a:p>
        </p:txBody>
      </p:sp>
      <p:grpSp>
        <p:nvGrpSpPr>
          <p:cNvPr id="9" name="Group 7"/>
          <p:cNvGrpSpPr/>
          <p:nvPr/>
        </p:nvGrpSpPr>
        <p:grpSpPr>
          <a:xfrm>
            <a:off x="8173412" y="4267200"/>
            <a:ext cx="3186000" cy="1780061"/>
            <a:chOff x="9094190" y="2597400"/>
            <a:chExt cx="2216908" cy="1288800"/>
          </a:xfrm>
        </p:grpSpPr>
        <p:pic>
          <p:nvPicPr>
            <p:cNvPr id="10" name="Picture 2" descr="http://www.infiniteimpactmsu.com/s/811/images/editor/infinite_impact/infinite-impact-icon-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4190" y="2970223"/>
              <a:ext cx="1698540" cy="915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5891" y="2597400"/>
              <a:ext cx="1165207" cy="957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5397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число -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2533" y="1371600"/>
            <a:ext cx="10207624" cy="4795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Integer.parseInt(scanner.nextLine());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(true)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System.out.print("Enter even number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 % 2 ==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even number </a:t>
            </a:r>
            <a:r>
              <a:rPr lang="bg-BG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exit from the loop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System.out.println("The number is not even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System.out.println("Even number entered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n);</a:t>
            </a:r>
          </a:p>
        </p:txBody>
      </p:sp>
    </p:spTree>
    <p:extLst>
      <p:ext uri="{BB962C8B-B14F-4D97-AF65-F5344CB8AC3E}">
        <p14:creationId xmlns:p14="http://schemas.microsoft.com/office/powerpoint/2010/main" val="7313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4" y="5427800"/>
            <a:ext cx="10363198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884612" y="1236800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535824" y="2780711"/>
              <a:ext cx="960817" cy="53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4800" b="1" dirty="0"/>
                <a:t>цикли</a:t>
              </a:r>
              <a:endParaRPr lang="en-US" sz="4800" b="1" dirty="0"/>
            </a:p>
          </p:txBody>
        </p:sp>
      </p:grpSp>
      <p:pic>
        <p:nvPicPr>
          <p:cNvPr id="2052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273335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837612" y="1693951"/>
            <a:ext cx="2359356" cy="2816596"/>
            <a:chOff x="8837612" y="1693951"/>
            <a:chExt cx="2359356" cy="2816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2054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450" y="11279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Прочита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Пресмята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r>
              <a:rPr lang="bg-BG" b="1" dirty="0">
                <a:solidFill>
                  <a:srgbClr val="F3CD60"/>
                </a:solidFill>
              </a:rPr>
              <a:t>-тото </a:t>
            </a:r>
            <a:r>
              <a:rPr lang="bg-BG" dirty="0"/>
              <a:t>число на Фибоначи</a:t>
            </a:r>
          </a:p>
          <a:p>
            <a:pPr>
              <a:lnSpc>
                <a:spcPct val="100000"/>
              </a:lnSpc>
            </a:pPr>
            <a:r>
              <a:rPr lang="bg-BG" dirty="0"/>
              <a:t>Числата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Фибоначи</a:t>
            </a:r>
            <a:r>
              <a:rPr lang="bg-BG" dirty="0"/>
              <a:t> са следните: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34</a:t>
            </a:r>
            <a:r>
              <a:rPr lang="en-US" dirty="0"/>
              <a:t>, …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0</a:t>
            </a:r>
            <a:r>
              <a:rPr lang="en-US" noProof="1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1</a:t>
            </a:r>
            <a:r>
              <a:rPr lang="en-US" noProof="1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n</a:t>
            </a:r>
            <a:r>
              <a:rPr lang="en-US" noProof="1"/>
              <a:t> = F</a:t>
            </a:r>
            <a:r>
              <a:rPr lang="en-US" sz="3600" baseline="-25000" noProof="1"/>
              <a:t>n-1</a:t>
            </a:r>
            <a:r>
              <a:rPr lang="en-US" noProof="1"/>
              <a:t> + F</a:t>
            </a:r>
            <a:r>
              <a:rPr lang="en-US" sz="3600" baseline="-25000" noProof="1"/>
              <a:t>n-2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на Фибоначи - условие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634" y="3883293"/>
            <a:ext cx="6553200" cy="128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prstClr val="white"/>
                </a:solidFill>
              </a:rPr>
              <a:t>Примерен вход и изход: </a:t>
            </a:r>
          </a:p>
          <a:p>
            <a:pPr marL="914240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F(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200" dirty="0">
                <a:solidFill>
                  <a:prstClr val="white"/>
                </a:solidFill>
              </a:rPr>
              <a:t>)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987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637212" y="5635443"/>
            <a:ext cx="685800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6558651" y="580358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320651" y="5645383"/>
            <a:ext cx="931405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987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907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на Фибоначи</a:t>
            </a:r>
            <a:r>
              <a:rPr lang="en-US" dirty="0"/>
              <a:t> -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6112" y="1447800"/>
            <a:ext cx="10287000" cy="40257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f0 = 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f1 = 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n-1; i++) 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fNext = 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f0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f0 = f1;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f1 = fNext;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System.out.println(f1);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112" y="61615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</a:t>
            </a:r>
            <a:r>
              <a:rPr lang="bg-BG" dirty="0">
                <a:hlinkClick r:id="rId2"/>
              </a:rPr>
              <a:t>1</a:t>
            </a:r>
            <a:r>
              <a:rPr lang="en-US" dirty="0">
                <a:hlinkClick r:id="rId2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5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b="1" dirty="0">
              <a:solidFill>
                <a:srgbClr val="F3CD60"/>
              </a:solidFill>
            </a:endParaRPr>
          </a:p>
          <a:p>
            <a:pPr lvl="1"/>
            <a:r>
              <a:rPr lang="bg-BG" dirty="0"/>
              <a:t>Отпечатва числата </a:t>
            </a:r>
            <a:r>
              <a:rPr lang="bg-BG" dirty="0">
                <a:solidFill>
                  <a:srgbClr val="F3CD60"/>
                </a:solidFill>
              </a:rPr>
              <a:t>от 1 до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bg-BG" dirty="0"/>
              <a:t>в пирамида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числа - условие</a:t>
            </a:r>
            <a:endParaRPr lang="en-US" dirty="0"/>
          </a:p>
        </p:txBody>
      </p:sp>
      <p:pic>
        <p:nvPicPr>
          <p:cNvPr id="21" name="Picture 4" descr="http://findicons.com/files/icons/2625/google_plus_interface_icons/128/pyram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32004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7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0637"/>
            <a:ext cx="10363200" cy="820600"/>
          </a:xfrm>
        </p:spPr>
        <p:txBody>
          <a:bodyPr/>
          <a:lstStyle/>
          <a:p>
            <a:r>
              <a:rPr lang="bg-BG"/>
              <a:t>Цикли </a:t>
            </a:r>
            <a:r>
              <a:rPr lang="bg-BG" dirty="0"/>
              <a:t>със стъпка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65212" y="990600"/>
            <a:ext cx="3921940" cy="3389149"/>
            <a:chOff x="7558418" y="2819400"/>
            <a:chExt cx="3921940" cy="33891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12" y="1638642"/>
            <a:ext cx="2688569" cy="2688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911" y="1504518"/>
            <a:ext cx="3859102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числа – условие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9613" y="3531300"/>
            <a:ext cx="144779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9613" y="2261901"/>
            <a:ext cx="144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341111" y="3037059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09002" y="3531299"/>
            <a:ext cx="2020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09003" y="2261901"/>
            <a:ext cx="2020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6367002" y="3037059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54307" y="3531300"/>
            <a:ext cx="2017799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54308" y="2261901"/>
            <a:ext cx="201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710805" y="3037059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193020" y="3531300"/>
            <a:ext cx="3146783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13 14 15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93021" y="2261901"/>
            <a:ext cx="314678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9604220" y="3037059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08551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числа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87065"/>
            <a:ext cx="10591800" cy="49736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row = 1; row &lt;= n; row++) 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= 1; col &lt;= row; col++) 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(col &gt; 1) System.out.print("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System.out.print(num);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num++;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(num &gt; n) {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&gt; n) {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90012" y="3505200"/>
            <a:ext cx="2020800" cy="23944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</a:p>
        </p:txBody>
      </p:sp>
    </p:spTree>
    <p:extLst>
      <p:ext uri="{BB962C8B-B14F-4D97-AF65-F5344CB8AC3E}">
        <p14:creationId xmlns:p14="http://schemas.microsoft.com/office/powerpoint/2010/main" val="394165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dirty="0"/>
              <a:t>n</a:t>
            </a:r>
          </a:p>
          <a:p>
            <a:pPr lvl="1"/>
            <a:r>
              <a:rPr lang="bg-BG" dirty="0"/>
              <a:t>Отпечатва числата от 1 до </a:t>
            </a:r>
            <a:r>
              <a:rPr lang="en-US" dirty="0"/>
              <a:t>n</a:t>
            </a:r>
            <a:r>
              <a:rPr lang="bg-BG" dirty="0"/>
              <a:t> в таблица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с числа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pic>
        <p:nvPicPr>
          <p:cNvPr id="11266" name="Picture 2" descr="https://revelsystems.com/wp-content/uploads/2013/07/pos-feat-matrix-inventory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3505200"/>
            <a:ext cx="2514279" cy="251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169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с числа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6110" y="3301019"/>
            <a:ext cx="144779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26110" y="2031620"/>
            <a:ext cx="144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" name="Down Arrow 6"/>
          <p:cNvSpPr/>
          <p:nvPr/>
        </p:nvSpPr>
        <p:spPr>
          <a:xfrm>
            <a:off x="3797608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965500" y="3301019"/>
            <a:ext cx="22437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965500" y="2031620"/>
            <a:ext cx="224371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8823499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10805" y="3301019"/>
            <a:ext cx="185040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10805" y="2031620"/>
            <a:ext cx="1850407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083607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141412" y="3301019"/>
            <a:ext cx="1447801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141412" y="2031620"/>
            <a:ext cx="144780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1712911" y="2801095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782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с числа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51121"/>
            <a:ext cx="10591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Integer.parseInt(scanner.nextLine());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row = 0; row &lt; n; row++)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= 0; col &lt; n; col++)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int num = row + col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(num &gt; n) { num = 2 * n - num;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System.out.print(num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4490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https://judge.softuni.bg/Contests/Practice/Index/156#</a:t>
            </a:r>
            <a:r>
              <a:rPr lang="bg-BG" dirty="0">
                <a:solidFill>
                  <a:prstClr val="white"/>
                </a:solidFill>
                <a:hlinkClick r:id="rId2"/>
              </a:rPr>
              <a:t>13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41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2813" y="4887533"/>
            <a:ext cx="103632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76306" y="913405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7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9535824" y="2780711"/>
              <a:ext cx="960817" cy="53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4800" b="1" dirty="0"/>
                <a:t>цикли</a:t>
              </a:r>
              <a:endParaRPr lang="en-US" sz="4800" b="1" dirty="0"/>
            </a:p>
          </p:txBody>
        </p:sp>
      </p:grpSp>
      <p:pic>
        <p:nvPicPr>
          <p:cNvPr id="19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905431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8837612" y="1326047"/>
            <a:ext cx="2359356" cy="2816596"/>
            <a:chOff x="8837612" y="1693951"/>
            <a:chExt cx="2359356" cy="281659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22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09380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811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ползваме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 със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24891" y="1872994"/>
            <a:ext cx="6885636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System.out.println(i);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169433" y="1981200"/>
            <a:ext cx="3258979" cy="1427116"/>
            <a:chOff x="8169433" y="1981200"/>
            <a:chExt cx="3258979" cy="142711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01804" y="1981200"/>
              <a:ext cx="1926608" cy="142711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58527">
              <a:off x="8169433" y="1984082"/>
              <a:ext cx="1177151" cy="108696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perspectiveRight"/>
              <a:lightRig rig="threePt" dir="t"/>
            </a:scene3d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732153" y="3620884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811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3200" dirty="0"/>
              <a:t>Цикли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</a:t>
            </a:r>
            <a:r>
              <a:rPr lang="bg-BG" sz="3200" dirty="0"/>
              <a:t>/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</a:t>
            </a:r>
            <a:r>
              <a:rPr lang="bg-BG" sz="3200" dirty="0"/>
              <a:t>повтарят блок от код докато е в сила дадено условие: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r>
              <a:rPr lang="en-US" dirty="0"/>
              <a:t> (2)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169433" y="1981200"/>
            <a:ext cx="3258979" cy="1427116"/>
            <a:chOff x="8169433" y="1981200"/>
            <a:chExt cx="3258979" cy="142711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01804" y="1981200"/>
              <a:ext cx="1926608" cy="142711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58527">
              <a:off x="8169433" y="1984082"/>
              <a:ext cx="1177151" cy="108696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perspectiveRight"/>
              <a:lightRig rig="threePt" dir="t"/>
            </a:scene3d>
          </p:spPr>
        </p:pic>
      </p:grp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06917" y="2362200"/>
            <a:ext cx="688563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</a:t>
            </a:r>
            <a:r>
              <a:rPr lang="pt-BR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num++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39871" y="3620884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047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Работа с по-сложни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452203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Java"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dirty="0"/>
          </a:p>
          <a:p>
            <a:pPr lvl="1"/>
            <a:r>
              <a:rPr lang="bg-BG" dirty="0"/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3 - условие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899855"/>
            <a:ext cx="1890600" cy="1890600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4191000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2132012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94012" y="4200939"/>
            <a:ext cx="2895600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23012" y="3092897"/>
            <a:ext cx="1033816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28800"/>
            <a:ext cx="10363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+=3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3 - решение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https://judge.softuni.bg/Contests/Practice/Index/156#0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93024" y="3886200"/>
            <a:ext cx="2073388" cy="1127817"/>
          </a:xfrm>
          <a:prstGeom prst="wedgeRoundRectCallout">
            <a:avLst>
              <a:gd name="adj1" fmla="val -72738"/>
              <a:gd name="adj2" fmla="val -596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</a:t>
            </a:r>
          </a:p>
        </p:txBody>
      </p:sp>
    </p:spTree>
    <p:extLst>
      <p:ext uri="{BB962C8B-B14F-4D97-AF65-F5344CB8AC3E}">
        <p14:creationId xmlns:p14="http://schemas.microsoft.com/office/powerpoint/2010/main" val="223787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обратен ред</a:t>
            </a:r>
            <a:r>
              <a:rPr lang="en-US" dirty="0"/>
              <a:t> (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-1</a:t>
            </a:r>
            <a:r>
              <a:rPr lang="bg-BG" dirty="0"/>
              <a:t>)</a:t>
            </a:r>
          </a:p>
          <a:p>
            <a:r>
              <a:rPr lang="bg-BG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- условие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0412" y="4191000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2012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4012" y="4200939"/>
            <a:ext cx="5410200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5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341812" y="2877412"/>
            <a:ext cx="1481307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76259" y="2877411"/>
            <a:ext cx="1033816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87707" y="1600200"/>
            <a:ext cx="10363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&gt;= 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- решение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56612" y="2920049"/>
            <a:ext cx="3276600" cy="813751"/>
          </a:xfrm>
          <a:prstGeom prst="wedgeRoundRectCallout">
            <a:avLst>
              <a:gd name="adj1" fmla="val -88348"/>
              <a:gd name="adj2" fmla="val -28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Намаляваща стъпка: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</a:t>
            </a:r>
            <a:r>
              <a:rPr lang="bg-BG" dirty="0">
                <a:hlinkClick r:id="rId2"/>
              </a:rPr>
              <a:t>1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64137" y="3861146"/>
            <a:ext cx="3430504" cy="1015654"/>
          </a:xfrm>
          <a:prstGeom prst="wedgeRoundRectCallout">
            <a:avLst>
              <a:gd name="adj1" fmla="val -61941"/>
              <a:gd name="adj2" fmla="val -901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 &gt;= 1</a:t>
            </a:r>
          </a:p>
        </p:txBody>
      </p:sp>
    </p:spTree>
    <p:extLst>
      <p:ext uri="{BB962C8B-B14F-4D97-AF65-F5344CB8AC3E}">
        <p14:creationId xmlns:p14="http://schemas.microsoft.com/office/powerpoint/2010/main" val="198504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Отпечатва числата от 1 до </a:t>
            </a:r>
            <a:r>
              <a:rPr lang="bg-BG" b="1" dirty="0">
                <a:solidFill>
                  <a:srgbClr val="F3CD60"/>
                </a:solidFill>
                <a:latin typeface="Consolas" panose="020B0609020204030204" pitchFamily="49" charset="0"/>
              </a:rPr>
              <a:t>2</a:t>
            </a:r>
            <a:r>
              <a:rPr lang="en-US" b="1" baseline="30000" dirty="0">
                <a:solidFill>
                  <a:srgbClr val="F3CD60"/>
                </a:solidFill>
                <a:latin typeface="Consolas" panose="020B0609020204030204" pitchFamily="49" charset="0"/>
              </a:rPr>
              <a:t>n</a:t>
            </a:r>
            <a:endParaRPr lang="en-US" b="1" dirty="0">
              <a:solidFill>
                <a:srgbClr val="F3CD60"/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bg-BG" dirty="0"/>
              <a:t> с </a:t>
            </a:r>
            <a:r>
              <a:rPr lang="en-US" dirty="0"/>
              <a:t>for-</a:t>
            </a:r>
            <a:r>
              <a:rPr lang="bg-BG" dirty="0"/>
              <a:t>цикъл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075" y="1354862"/>
            <a:ext cx="2610674" cy="2598001"/>
          </a:xfrm>
          <a:prstGeom prst="roundRect">
            <a:avLst>
              <a:gd name="adj" fmla="val 1795"/>
            </a:avLst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4294573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Стрелка надясно 9"/>
          <p:cNvSpPr/>
          <p:nvPr/>
        </p:nvSpPr>
        <p:spPr>
          <a:xfrm>
            <a:off x="2132012" y="445277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94012" y="4294573"/>
            <a:ext cx="6629400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2, 4 , 8, 16, 32, …, 1024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10932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2448</Words>
  <Application>Microsoft Office PowerPoint</Application>
  <PresentationFormat>Custom</PresentationFormat>
  <Paragraphs>481</Paragraphs>
  <Slides>50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SoftUni 16x9</vt:lpstr>
      <vt:lpstr>Работа с по-сложни цикли</vt:lpstr>
      <vt:lpstr>Имате въпроси?</vt:lpstr>
      <vt:lpstr>Съдържание</vt:lpstr>
      <vt:lpstr>Цикли със стъпка</vt:lpstr>
      <vt:lpstr>Числата от 1 до N през 3 - условие</vt:lpstr>
      <vt:lpstr>Числата от 1 до N през 3 - решение</vt:lpstr>
      <vt:lpstr>Числата от N до 1 в обратен ред - условие</vt:lpstr>
      <vt:lpstr>Числата от N до 1 в обратен ред - решение</vt:lpstr>
      <vt:lpstr>Числата от 1 до 2n с for-цикъл – условие</vt:lpstr>
      <vt:lpstr>Числата от 1 до 2n с for-цикъл - решение</vt:lpstr>
      <vt:lpstr>Четни степени на 2 - условие</vt:lpstr>
      <vt:lpstr>Четни степени на 2 - решение</vt:lpstr>
      <vt:lpstr>While цикъл</vt:lpstr>
      <vt:lpstr>While цикъл</vt:lpstr>
      <vt:lpstr>Редица числа 2k+1 - условие</vt:lpstr>
      <vt:lpstr>Редица числа 2k+1 - решение</vt:lpstr>
      <vt:lpstr>Число в диапазона [1…100] - условие</vt:lpstr>
      <vt:lpstr>Число в диапазона [1…100] - решение</vt:lpstr>
      <vt:lpstr>PowerPoint Presentation</vt:lpstr>
      <vt:lpstr>Най-голям общ делител (НОД)</vt:lpstr>
      <vt:lpstr>Най-голям общ делител (НОД)</vt:lpstr>
      <vt:lpstr>Алгоритъм на Евклид за НОД - условие</vt:lpstr>
      <vt:lpstr>Алгоритъм на Евклид за НОД - решение</vt:lpstr>
      <vt:lpstr>Do…While цикъл</vt:lpstr>
      <vt:lpstr>Изчисляване на факториел - условие</vt:lpstr>
      <vt:lpstr>Изчисляване на факториел - решение</vt:lpstr>
      <vt:lpstr>Сумиране на цифрите на число - условие</vt:lpstr>
      <vt:lpstr>Сумиране на цифрите на число - решение</vt:lpstr>
      <vt:lpstr>Безкрайни цикли и оператор break</vt:lpstr>
      <vt:lpstr>Безкраен цикъл</vt:lpstr>
      <vt:lpstr>Безкраен цикъл (2)</vt:lpstr>
      <vt:lpstr>Прости числа - условие</vt:lpstr>
      <vt:lpstr>Проверка за просто число - решение</vt:lpstr>
      <vt:lpstr>Четно число - условие</vt:lpstr>
      <vt:lpstr>Четно число - решение</vt:lpstr>
      <vt:lpstr>Задачи с цикли</vt:lpstr>
      <vt:lpstr>Числа на Фибоначи - условие</vt:lpstr>
      <vt:lpstr>Числа на Фибоначи - решение</vt:lpstr>
      <vt:lpstr>Пирамида от числа - условие</vt:lpstr>
      <vt:lpstr>Пирамида от числа – условие (2)</vt:lpstr>
      <vt:lpstr>Пирамида от числа – решение</vt:lpstr>
      <vt:lpstr>Таблица с числа – условие</vt:lpstr>
      <vt:lpstr>Таблица с числа – условие (2)</vt:lpstr>
      <vt:lpstr>Таблица с числа – решение</vt:lpstr>
      <vt:lpstr>PowerPoint Presentation</vt:lpstr>
      <vt:lpstr>Какво научихме днес?</vt:lpstr>
      <vt:lpstr>Какво научихме днес? (2)</vt:lpstr>
      <vt:lpstr>Работа с по-сложни цикли</vt:lpstr>
      <vt:lpstr>Лиценз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2017-10-20T16:20:05Z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