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274" r:id="rId3"/>
    <p:sldId id="469" r:id="rId4"/>
    <p:sldId id="276" r:id="rId5"/>
    <p:sldId id="448" r:id="rId6"/>
    <p:sldId id="433" r:id="rId7"/>
    <p:sldId id="429" r:id="rId8"/>
    <p:sldId id="434" r:id="rId9"/>
    <p:sldId id="464" r:id="rId10"/>
    <p:sldId id="430" r:id="rId11"/>
    <p:sldId id="465" r:id="rId12"/>
    <p:sldId id="436" r:id="rId13"/>
    <p:sldId id="466" r:id="rId14"/>
    <p:sldId id="438" r:id="rId15"/>
    <p:sldId id="439" r:id="rId16"/>
    <p:sldId id="437" r:id="rId17"/>
    <p:sldId id="420" r:id="rId18"/>
    <p:sldId id="459" r:id="rId19"/>
    <p:sldId id="418" r:id="rId20"/>
    <p:sldId id="428" r:id="rId21"/>
    <p:sldId id="442" r:id="rId22"/>
    <p:sldId id="443" r:id="rId23"/>
    <p:sldId id="444" r:id="rId24"/>
    <p:sldId id="451" r:id="rId25"/>
    <p:sldId id="445" r:id="rId26"/>
    <p:sldId id="446" r:id="rId27"/>
    <p:sldId id="440" r:id="rId28"/>
    <p:sldId id="441" r:id="rId29"/>
    <p:sldId id="463" r:id="rId30"/>
    <p:sldId id="427" r:id="rId31"/>
    <p:sldId id="467" r:id="rId32"/>
    <p:sldId id="413" r:id="rId33"/>
    <p:sldId id="468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8C68C3-BFCA-4C12-9048-521E7C4B2D5D}">
          <p14:sldIdLst>
            <p14:sldId id="274"/>
            <p14:sldId id="469"/>
            <p14:sldId id="276"/>
          </p14:sldIdLst>
        </p14:section>
        <p14:section name="Вложени цикли" id="{D996854E-62DD-4C6F-9908-C23B86595197}">
          <p14:sldIdLst>
            <p14:sldId id="448"/>
            <p14:sldId id="433"/>
            <p14:sldId id="429"/>
            <p14:sldId id="434"/>
            <p14:sldId id="464"/>
            <p14:sldId id="430"/>
            <p14:sldId id="465"/>
            <p14:sldId id="436"/>
            <p14:sldId id="466"/>
            <p14:sldId id="438"/>
            <p14:sldId id="439"/>
            <p14:sldId id="437"/>
          </p14:sldIdLst>
        </p14:section>
        <p14:section name="Чертане на прости фигури с for" id="{B37B85DF-EB36-49FB-81A1-0A43B9C0A84D}">
          <p14:sldIdLst>
            <p14:sldId id="420"/>
            <p14:sldId id="459"/>
            <p14:sldId id="418"/>
            <p14:sldId id="428"/>
          </p14:sldIdLst>
        </p14:section>
        <p14:section name="По-сложни фигури" id="{2D863567-AC93-4834-8334-F89F8AF9BBE5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63"/>
            <p14:sldId id="427"/>
            <p14:sldId id="467"/>
            <p14:sldId id="413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3CD60"/>
    <a:srgbClr val="F0A22E"/>
    <a:srgbClr val="0097CC"/>
    <a:srgbClr val="FFF0D9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7" autoAdjust="0"/>
    <p:restoredTop sz="94533" autoAdjust="0"/>
  </p:normalViewPr>
  <p:slideViewPr>
    <p:cSldViewPr>
      <p:cViewPr varScale="1">
        <p:scale>
          <a:sx n="88" d="100"/>
          <a:sy n="88" d="100"/>
        </p:scale>
        <p:origin x="250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3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63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8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20-Oct-17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4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2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9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5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868073" y="2858678"/>
            <a:ext cx="3863892" cy="3349871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259504" y="3581766"/>
            <a:ext cx="262123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Рисуване с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4302" y="3855598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- решение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7014" y="1188644"/>
            <a:ext cx="11061398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7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Начертайте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1" y="3396068"/>
            <a:ext cx="1450975" cy="24944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1" y="1997172"/>
            <a:ext cx="1450975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484311" y="2827492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9" name="Group 10"/>
          <p:cNvGrpSpPr/>
          <p:nvPr/>
        </p:nvGrpSpPr>
        <p:grpSpPr>
          <a:xfrm>
            <a:off x="3927892" y="1997172"/>
            <a:ext cx="1450975" cy="2946324"/>
            <a:chOff x="912811" y="1997172"/>
            <a:chExt cx="1450975" cy="2946324"/>
          </a:xfrm>
        </p:grpSpPr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2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6954504" y="1997172"/>
            <a:ext cx="1450975" cy="1896589"/>
            <a:chOff x="912811" y="1997172"/>
            <a:chExt cx="1450975" cy="1896589"/>
          </a:xfrm>
        </p:grpSpPr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6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- решение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1076" y="1106175"/>
            <a:ext cx="11049000" cy="50044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n-row; col++)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1; col &lt; row; col++)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side of the rhombus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</a:t>
            </a:r>
            <a:endParaRPr lang="bg-BG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0849" y="3996846"/>
            <a:ext cx="1447800" cy="2320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15848" y="3996846"/>
            <a:ext cx="1752600" cy="2320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3331" y="3188331"/>
            <a:ext cx="2443081" cy="31288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9070" y="3996846"/>
            <a:ext cx="1117600" cy="2320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8021" y="3615847"/>
            <a:ext cx="2088000" cy="2701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31310"/>
            <a:ext cx="10667998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  <a:r>
              <a:rPr lang="bg-BG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repeatStr("*",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repeatStr(" ",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85331" y="3501180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3D4C3-244B-469F-AE9B-A4A22E35E5F0}"/>
              </a:ext>
            </a:extLst>
          </p:cNvPr>
          <p:cNvSpPr txBox="1"/>
          <p:nvPr/>
        </p:nvSpPr>
        <p:spPr>
          <a:xfrm>
            <a:off x="593724" y="6049028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 за чертане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си направим </a:t>
            </a:r>
            <a:r>
              <a:rPr lang="en-US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repeatStr</a:t>
            </a:r>
            <a:r>
              <a:rPr lang="en-US" dirty="0"/>
              <a:t>" </a:t>
            </a:r>
            <a:r>
              <a:rPr lang="bg-BG" dirty="0"/>
              <a:t>метод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Повтаря знак няколко пъти</a:t>
            </a:r>
            <a:r>
              <a:rPr lang="en-US" dirty="0"/>
              <a:t> </a:t>
            </a:r>
            <a:r>
              <a:rPr lang="bg-BG" dirty="0"/>
              <a:t>и го връща като низ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Повтаряне на знаци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2057685"/>
            <a:ext cx="975359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repeatStr(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strToRepeat,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text =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endParaRPr lang="bg-BG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 i &lt;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 = text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strToRepeat;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r>
              <a:rPr lang="bg-BG" sz="4000" spc="200" dirty="0">
                <a:solidFill>
                  <a:srgbClr val="F0A22E"/>
                </a:solidFill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0A2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AEAC571-9237-4E91-B88C-21CD0C66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243" y="1019694"/>
            <a:ext cx="3567532" cy="874773"/>
          </a:xfrm>
          <a:prstGeom prst="wedgeRoundRectCallout">
            <a:avLst>
              <a:gd name="adj1" fmla="val -70265"/>
              <a:gd name="adj2" fmla="val 764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която ще се повтаря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D63F17C-B308-455E-957E-37DC8A32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842" y="2586829"/>
            <a:ext cx="2998334" cy="573982"/>
          </a:xfrm>
          <a:prstGeom prst="wedgeRoundRectCallout">
            <a:avLst>
              <a:gd name="adj1" fmla="val -61590"/>
              <a:gd name="adj2" fmla="val -601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повторения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D985B0C-7027-4387-B10A-25BD82EB2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4" y="4191000"/>
            <a:ext cx="3124200" cy="796108"/>
          </a:xfrm>
          <a:prstGeom prst="wedgeRoundRectCallout">
            <a:avLst>
              <a:gd name="adj1" fmla="val -65798"/>
              <a:gd name="adj2" fmla="val -880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низ</a:t>
            </a:r>
          </a:p>
        </p:txBody>
      </p:sp>
    </p:spTree>
    <p:extLst>
      <p:ext uri="{BB962C8B-B14F-4D97-AF65-F5344CB8AC3E}">
        <p14:creationId xmlns:p14="http://schemas.microsoft.com/office/powerpoint/2010/main" val="311888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 marL="0" indent="0">
              <a:lnSpc>
                <a:spcPct val="110000"/>
              </a:lnSpc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72314" y="2066730"/>
            <a:ext cx="86105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52860" y="2023403"/>
            <a:ext cx="2151664" cy="25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7">
            <a:extLst>
              <a:ext uri="{FF2B5EF4-FFF2-40B4-BE49-F238E27FC236}">
                <a16:creationId xmlns:a16="http://schemas.microsoft.com/office/drawing/2014/main" id="{1EB3EE3A-D495-4617-B355-82E9C3934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2" y="3531641"/>
            <a:ext cx="2590800" cy="532631"/>
          </a:xfrm>
          <a:prstGeom prst="wedgeRoundRectCallout">
            <a:avLst>
              <a:gd name="adj1" fmla="val 82358"/>
              <a:gd name="adj2" fmla="val -239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редове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9E5B568C-E38E-4138-8D2E-6C48B5826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561" y="3285070"/>
            <a:ext cx="2667000" cy="905930"/>
          </a:xfrm>
          <a:prstGeom prst="wedgeRoundRectCallout">
            <a:avLst>
              <a:gd name="adj1" fmla="val 46382"/>
              <a:gd name="adj2" fmla="val -775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звездички</a:t>
            </a:r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1891225"/>
            <a:ext cx="1066799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repeatStr("*",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3048000"/>
            <a:ext cx="3962400" cy="20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Имате въпроси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5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(3 ≤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000" dirty="0"/>
              <a:t> ≤ </a:t>
            </a:r>
            <a:r>
              <a:rPr lang="bg-BG" sz="3000" dirty="0"/>
              <a:t>100</a:t>
            </a:r>
            <a:r>
              <a:rPr lang="en-US" sz="3000" dirty="0"/>
              <a:t>) </a:t>
            </a:r>
            <a:endParaRPr lang="bg-BG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000" dirty="0"/>
              <a:t>с размер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000" dirty="0"/>
              <a:t>x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/>
              <a:t> като в примерите:</a:t>
            </a:r>
          </a:p>
          <a:p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0934" y="4461682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19330" y="4461679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40934" y="3763489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19330" y="3763486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014864"/>
            <a:ext cx="10667998" cy="492709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System.out.print(repeatStr("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System.out.println(repeatStr("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 </a:t>
            </a:r>
          </a:p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(see next slide)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 – same as top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6576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C58C6-65ED-4C09-B5FB-DDAA1D7587A6}"/>
              </a:ext>
            </a:extLst>
          </p:cNvPr>
          <p:cNvSpPr txBox="1"/>
          <p:nvPr/>
        </p:nvSpPr>
        <p:spPr>
          <a:xfrm>
            <a:off x="480472" y="6238093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954063"/>
            <a:ext cx="10667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  <a:r>
              <a:rPr lang="bg-BG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== (n-1) / 2 - 1)</a:t>
            </a:r>
            <a:r>
              <a:rPr lang="bg-BG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System.out.print(repeatStr("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 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System.out.print(repeatStr(" ",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18412" y="1095343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4F7DD-924E-4309-9DA1-E1BB310F0E5A}"/>
              </a:ext>
            </a:extLst>
          </p:cNvPr>
          <p:cNvSpPr txBox="1"/>
          <p:nvPr/>
        </p:nvSpPr>
        <p:spPr>
          <a:xfrm>
            <a:off x="480472" y="6377018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https://judge.softuni.bg/Contests/Practice/Index/155#7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(</a:t>
            </a:r>
            <a:r>
              <a:rPr lang="bg-BG" sz="3000" dirty="0"/>
              <a:t>2</a:t>
            </a:r>
            <a:r>
              <a:rPr lang="en-US" sz="3000" dirty="0"/>
              <a:t> ≤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000" dirty="0"/>
              <a:t> ≤ </a:t>
            </a:r>
            <a:r>
              <a:rPr lang="bg-BG" sz="3000" dirty="0"/>
              <a:t>100</a:t>
            </a:r>
            <a:r>
              <a:rPr lang="en-US" sz="3000" dirty="0"/>
              <a:t>) </a:t>
            </a:r>
            <a:endParaRPr lang="bg-BG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000" dirty="0"/>
              <a:t>с размер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x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/>
              <a:t>:</a:t>
            </a:r>
          </a:p>
          <a:p>
            <a:r>
              <a:rPr lang="bg-BG" sz="3200" dirty="0"/>
              <a:t>Примерен вход и изход: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85671" y="4441002"/>
            <a:ext cx="1524000" cy="17999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85212" y="2507153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585671" y="3742809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685212" y="1808963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170612" y="3746193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170612" y="3048000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99671" y="4441003"/>
            <a:ext cx="1524000" cy="17999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299671" y="3742809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14" y="919711"/>
            <a:ext cx="10943998" cy="54810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 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System.out.print(repeatStr("*",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 {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447212" y="2819400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31ED-B749-4410-8BD2-6B5AA94565B3}"/>
              </a:ext>
            </a:extLst>
          </p:cNvPr>
          <p:cNvSpPr txBox="1"/>
          <p:nvPr/>
        </p:nvSpPr>
        <p:spPr>
          <a:xfrm>
            <a:off x="588867" y="6384325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https://judge.softuni.bg/Contests/Practice/Index/155#8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 Прочита цяло число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(1 ≤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000" dirty="0"/>
              <a:t> ≤ </a:t>
            </a:r>
            <a:r>
              <a:rPr lang="bg-BG" sz="3000" dirty="0"/>
              <a:t>100</a:t>
            </a:r>
            <a:r>
              <a:rPr lang="en-US" sz="3000" dirty="0"/>
              <a:t>) </a:t>
            </a:r>
            <a:endParaRPr lang="bg-BG" sz="3000" dirty="0"/>
          </a:p>
          <a:p>
            <a:pPr lvl="1"/>
            <a:r>
              <a:rPr lang="bg-BG" sz="300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</a:t>
            </a:r>
            <a:r>
              <a:rPr lang="bg-BG" sz="3000">
                <a:solidFill>
                  <a:schemeClr val="tx2">
                    <a:lumMod val="75000"/>
                  </a:schemeClr>
                </a:solidFill>
              </a:rPr>
              <a:t>ечата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диамант </a:t>
            </a:r>
            <a:r>
              <a:rPr lang="bg-BG" sz="3000" dirty="0"/>
              <a:t>с размер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/>
              <a:t>:</a:t>
            </a:r>
          </a:p>
          <a:p>
            <a:r>
              <a:rPr lang="bg-BG" sz="3200" dirty="0"/>
              <a:t>Примерен вход и изход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2516" y="4441706"/>
            <a:ext cx="1295400" cy="15526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23412" y="3484253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2516" y="3743513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23412" y="2786061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637212" y="4238593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637212" y="3540400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96116" y="4441706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96116" y="3743513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81271" y="603224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1271" y="533405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948916" y="4454586"/>
            <a:ext cx="1295400" cy="1539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948916" y="3756392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559616" y="4238593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559616" y="3540400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143000"/>
            <a:ext cx="10667998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leftRight = (n - 1) /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System.out.print(repeatStr("-",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mid = n - 2 * leftRight - 2;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(mid &gt;= 0) {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System.out.print(repeatStr("-", mid));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System.out.print("*");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System.out.println(repeatStr("-", leftRight));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9BE7F-3BA3-44E4-BDB5-C702C5405F4F}"/>
              </a:ext>
            </a:extLst>
          </p:cNvPr>
          <p:cNvSpPr txBox="1"/>
          <p:nvPr/>
        </p:nvSpPr>
        <p:spPr>
          <a:xfrm>
            <a:off x="574799" y="6221002"/>
            <a:ext cx="112278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Тестване на решението: </a:t>
            </a:r>
            <a:r>
              <a:rPr lang="en-US" sz="2600" dirty="0">
                <a:hlinkClick r:id="rId2"/>
              </a:rPr>
              <a:t>https://judge.softuni.bg/Contests/Practice/Index/155#9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Вложени цикли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39113"/>
            <a:ext cx="7118710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//code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985312-1292-41CE-8F21-D4ABB35F5C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275" y="1341478"/>
            <a:ext cx="2195400" cy="21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F7C92D-1ECB-46E9-B83F-AE06A18259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18" y="1811921"/>
            <a:ext cx="1254514" cy="1254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54190" y="3740298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8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7118710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804" y="2023963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12801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90012" y="357975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прости фигури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00367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2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676400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4" y="3388412"/>
            <a:ext cx="10820398" cy="281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  <a:r>
              <a:rPr lang="bg-BG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237291"/>
          </a:xfrm>
        </p:spPr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/>
              <a:t>Двата цикъла итерират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5101" y="3245882"/>
            <a:ext cx="4113213" cy="1041829"/>
          </a:xfrm>
          <a:prstGeom prst="wedgeRoundRectCallout">
            <a:avLst>
              <a:gd name="adj1" fmla="val -70418"/>
              <a:gd name="adj2" fmla="val 543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159557" y="3852363"/>
            <a:ext cx="5486400" cy="1938837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3B6643-AFE0-4775-BDC8-9C1AC89A6CC0}"/>
              </a:ext>
            </a:extLst>
          </p:cNvPr>
          <p:cNvSpPr/>
          <p:nvPr/>
        </p:nvSpPr>
        <p:spPr>
          <a:xfrm>
            <a:off x="1598610" y="4170222"/>
            <a:ext cx="3810002" cy="533401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800600"/>
            <a:ext cx="3810000" cy="1184359"/>
          </a:xfrm>
          <a:prstGeom prst="wedgeRoundRectCallout">
            <a:avLst>
              <a:gd name="adj1" fmla="val -67080"/>
              <a:gd name="adj2" fmla="val -585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Начертайте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квадрат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1787834"/>
            <a:ext cx="10667998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5"/>
          <a:stretch/>
        </p:blipFill>
        <p:spPr bwMode="auto">
          <a:xfrm>
            <a:off x="8456612" y="2590800"/>
            <a:ext cx="2286000" cy="276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- условие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Начертайте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3326799"/>
            <a:ext cx="213359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 $ $ $ $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2057400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674812" y="283255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0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- решение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600200"/>
            <a:ext cx="107442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2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Начертайте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- 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3365285"/>
            <a:ext cx="2133597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 - - - |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1953904"/>
            <a:ext cx="2133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598609" y="2797206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0" name="Group 10"/>
          <p:cNvGrpSpPr/>
          <p:nvPr/>
        </p:nvGrpSpPr>
        <p:grpSpPr>
          <a:xfrm>
            <a:off x="4597420" y="1953904"/>
            <a:ext cx="2133598" cy="3525394"/>
            <a:chOff x="684212" y="1953904"/>
            <a:chExt cx="2133598" cy="3525394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82024" y="1951514"/>
            <a:ext cx="2133598" cy="3051418"/>
            <a:chOff x="684212" y="1953904"/>
            <a:chExt cx="2133598" cy="3051418"/>
          </a:xfrm>
        </p:grpSpPr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2052</Words>
  <Application>Microsoft Office PowerPoint</Application>
  <PresentationFormat>Custom</PresentationFormat>
  <Paragraphs>474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Имате въпроси?</vt:lpstr>
      <vt:lpstr>Съдържание</vt:lpstr>
      <vt:lpstr>Вложени цикли</vt:lpstr>
      <vt:lpstr>Вложени цикли</vt:lpstr>
      <vt:lpstr>Квадрат от звездички – пример</vt:lpstr>
      <vt:lpstr>Триъгълник от долари - условие</vt:lpstr>
      <vt:lpstr>Триъгълник от долари - решение</vt:lpstr>
      <vt:lpstr>Квадратна рамка - пример</vt:lpstr>
      <vt:lpstr>Квадратна рамка - решение</vt:lpstr>
      <vt:lpstr>Ромбче от звездички</vt:lpstr>
      <vt:lpstr>Ромбче от звездички - решение</vt:lpstr>
      <vt:lpstr>Коледна елха - условие</vt:lpstr>
      <vt:lpstr>Коледна елха – решение</vt:lpstr>
      <vt:lpstr>Чертане на прости фигури</vt:lpstr>
      <vt:lpstr>Чертане на прости фигури</vt:lpstr>
      <vt:lpstr>Повтаряне на знаци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- условие</vt:lpstr>
      <vt:lpstr>Слънчеви очила – решение</vt:lpstr>
      <vt:lpstr>Слънчеви очила – решение (2)</vt:lpstr>
      <vt:lpstr>Къщичка - условие</vt:lpstr>
      <vt:lpstr>Къщичка – решение</vt:lpstr>
      <vt:lpstr>Диамант - условие</vt:lpstr>
      <vt:lpstr>Диамант – решение</vt:lpstr>
      <vt:lpstr>Какво научихме днес?</vt:lpstr>
      <vt:lpstr>Какво научихме днес? (2)</vt:lpstr>
      <vt:lpstr>Чертане с цикли</vt:lpstr>
      <vt:lpstr>Лиценз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2017-10-20T16:19:12Z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