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9"/>
  </p:notesMasterIdLst>
  <p:handoutMasterIdLst>
    <p:handoutMasterId r:id="rId40"/>
  </p:handoutMasterIdLst>
  <p:sldIdLst>
    <p:sldId id="274" r:id="rId3"/>
    <p:sldId id="467" r:id="rId4"/>
    <p:sldId id="276" r:id="rId5"/>
    <p:sldId id="458" r:id="rId6"/>
    <p:sldId id="459" r:id="rId7"/>
    <p:sldId id="460" r:id="rId8"/>
    <p:sldId id="461" r:id="rId9"/>
    <p:sldId id="462" r:id="rId10"/>
    <p:sldId id="420" r:id="rId11"/>
    <p:sldId id="415" r:id="rId12"/>
    <p:sldId id="418" r:id="rId13"/>
    <p:sldId id="426" r:id="rId14"/>
    <p:sldId id="453" r:id="rId15"/>
    <p:sldId id="428" r:id="rId16"/>
    <p:sldId id="434" r:id="rId17"/>
    <p:sldId id="435" r:id="rId18"/>
    <p:sldId id="436" r:id="rId19"/>
    <p:sldId id="437" r:id="rId20"/>
    <p:sldId id="438" r:id="rId21"/>
    <p:sldId id="454" r:id="rId22"/>
    <p:sldId id="439" r:id="rId23"/>
    <p:sldId id="441" r:id="rId24"/>
    <p:sldId id="440" r:id="rId25"/>
    <p:sldId id="455" r:id="rId26"/>
    <p:sldId id="442" r:id="rId27"/>
    <p:sldId id="443" r:id="rId28"/>
    <p:sldId id="456" r:id="rId29"/>
    <p:sldId id="444" r:id="rId30"/>
    <p:sldId id="445" r:id="rId31"/>
    <p:sldId id="450" r:id="rId32"/>
    <p:sldId id="448" r:id="rId33"/>
    <p:sldId id="463" r:id="rId34"/>
    <p:sldId id="464" r:id="rId35"/>
    <p:sldId id="465" r:id="rId36"/>
    <p:sldId id="413" r:id="rId37"/>
    <p:sldId id="466" r:id="rId3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E63D159-2865-48A8-8497-429E9CA731FB}">
          <p14:sldIdLst>
            <p14:sldId id="274"/>
            <p14:sldId id="467"/>
            <p14:sldId id="276"/>
          </p14:sldIdLst>
        </p14:section>
        <p14:section name="Инкрементация и декрементация" id="{F0D37754-91EF-477E-B794-286299F27E83}">
          <p14:sldIdLst>
            <p14:sldId id="458"/>
            <p14:sldId id="459"/>
            <p14:sldId id="460"/>
            <p14:sldId id="461"/>
            <p14:sldId id="462"/>
            <p14:sldId id="420"/>
            <p14:sldId id="415"/>
            <p14:sldId id="418"/>
            <p14:sldId id="426"/>
            <p14:sldId id="453"/>
            <p14:sldId id="428"/>
            <p14:sldId id="434"/>
            <p14:sldId id="435"/>
            <p14:sldId id="436"/>
            <p14:sldId id="437"/>
            <p14:sldId id="438"/>
            <p14:sldId id="454"/>
            <p14:sldId id="439"/>
            <p14:sldId id="441"/>
            <p14:sldId id="440"/>
            <p14:sldId id="455"/>
            <p14:sldId id="442"/>
            <p14:sldId id="443"/>
            <p14:sldId id="456"/>
            <p14:sldId id="444"/>
            <p14:sldId id="445"/>
            <p14:sldId id="450"/>
            <p14:sldId id="448"/>
            <p14:sldId id="463"/>
            <p14:sldId id="464"/>
            <p14:sldId id="465"/>
            <p14:sldId id="413"/>
            <p14:sldId id="4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9" autoAdjust="0"/>
    <p:restoredTop sz="94533" autoAdjust="0"/>
  </p:normalViewPr>
  <p:slideViewPr>
    <p:cSldViewPr>
      <p:cViewPr varScale="1">
        <p:scale>
          <a:sx n="88" d="100"/>
          <a:sy n="88" d="100"/>
        </p:scale>
        <p:origin x="336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20-Oct-17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95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63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35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20-Oct-17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21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56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08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5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7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1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120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66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4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98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73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75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65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72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06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615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03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66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195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481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97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39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5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20-Oct-17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66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6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A51476-2B36-4F63-93E5-C28847B41FA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2F6090-8C0A-4DE2-B61B-6248FD7761C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1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20-Oct-17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softuni.bg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g.wikipedia.org/wiki/ASCI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3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154#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19.png"/><Relationship Id="rId18" Type="http://schemas.openxmlformats.org/officeDocument/2006/relationships/hyperlink" Target="https://netpeak.net/" TargetMode="External"/><Relationship Id="rId3" Type="http://schemas.openxmlformats.org/officeDocument/2006/relationships/hyperlink" Target="https://softuni.bg/courses/" TargetMode="External"/><Relationship Id="rId7" Type="http://schemas.openxmlformats.org/officeDocument/2006/relationships/image" Target="../media/image16.png"/><Relationship Id="rId12" Type="http://schemas.openxmlformats.org/officeDocument/2006/relationships/hyperlink" Target="http://www.superhosting.bg/" TargetMode="Externa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6" Type="http://schemas.openxmlformats.org/officeDocument/2006/relationships/hyperlink" Target="http://www.softwaregroup-bg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22.pn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17.png"/><Relationship Id="rId14" Type="http://schemas.openxmlformats.org/officeDocument/2006/relationships/hyperlink" Target="http://www.telenor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27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customXml" Target="../ink/ink2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789698"/>
            <a:ext cx="7910299" cy="1095352"/>
          </a:xfrm>
        </p:spPr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965300"/>
            <a:ext cx="7910299" cy="701700"/>
          </a:xfrm>
        </p:spPr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5"/>
              </a:rPr>
              <a:t>http://softuni.bg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12" y="3479030"/>
            <a:ext cx="3684851" cy="272951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576164">
            <a:off x="5714929" y="3657577"/>
            <a:ext cx="1857240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Повторения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EDAB68-3787-4615-BBA2-C1A8F5FC8D5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2212" y="3910834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В програмирането често пъти се налага да изпълним блок с команди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няколко</a:t>
            </a:r>
            <a:r>
              <a:rPr lang="bg-BG" sz="3200" dirty="0"/>
              <a:t> пъти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За целта използваме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цикли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Повторения (цикли) – </a:t>
            </a:r>
            <a:r>
              <a:rPr lang="en-US" dirty="0"/>
              <a:t>for</a:t>
            </a:r>
            <a:r>
              <a:rPr lang="bg-BG" dirty="0"/>
              <a:t>-цикъл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3263" y="428723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55612" y="3328709"/>
            <a:ext cx="2933797" cy="800799"/>
          </a:xfrm>
          <a:prstGeom prst="wedgeRoundRectCallout">
            <a:avLst>
              <a:gd name="adj1" fmla="val 42547"/>
              <a:gd name="adj2" fmla="val 9146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265613" y="3305518"/>
            <a:ext cx="2209800" cy="775606"/>
          </a:xfrm>
          <a:prstGeom prst="wedgeRoundRectCallout">
            <a:avLst>
              <a:gd name="adj1" fmla="val -3116"/>
              <a:gd name="adj2" fmla="val 9535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85012" y="3305518"/>
            <a:ext cx="1981200" cy="878660"/>
          </a:xfrm>
          <a:prstGeom prst="wedgeRoundRectCallout">
            <a:avLst>
              <a:gd name="adj1" fmla="val -42909"/>
              <a:gd name="adj2" fmla="val 7267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стойност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445174" y="5717003"/>
            <a:ext cx="5116978" cy="807999"/>
          </a:xfrm>
          <a:prstGeom prst="wedgeRoundRectCallout">
            <a:avLst>
              <a:gd name="adj1" fmla="val -37560"/>
              <a:gd name="adj2" fmla="val -9864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блок от 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7612" y="4890958"/>
            <a:ext cx="2823477" cy="807999"/>
          </a:xfrm>
          <a:prstGeom prst="wedgeRoundRectCallout">
            <a:avLst>
              <a:gd name="adj1" fmla="val -69007"/>
              <a:gd name="adj2" fmla="val -6092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Инкрементация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индекса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27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4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Извежда числата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1, 100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]</a:t>
            </a:r>
            <a:r>
              <a:rPr lang="bg-BG" sz="3000" dirty="0"/>
              <a:t>, всяко на нов ред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Решение: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от 1 до 100 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8414" y="3232975"/>
            <a:ext cx="10667998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0412" y="61994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6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Извежда числата </a:t>
            </a:r>
            <a:r>
              <a:rPr lang="en-US" dirty="0"/>
              <a:t>[1, 1000], </a:t>
            </a:r>
            <a:r>
              <a:rPr lang="bg-BG" dirty="0"/>
              <a:t>които завършват на 7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 до 1000, завършващи на 7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3351324"/>
            <a:ext cx="10363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(i % 10 == 7)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System.out.println(i);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015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1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05" y="1170999"/>
            <a:ext cx="11804822" cy="5570355"/>
          </a:xfrm>
        </p:spPr>
        <p:txBody>
          <a:bodyPr/>
          <a:lstStyle/>
          <a:p>
            <a:r>
              <a:rPr lang="bg-BG" dirty="0"/>
              <a:t>Символите, които използваме се представят като числа</a:t>
            </a:r>
          </a:p>
          <a:p>
            <a:pPr lvl="1"/>
            <a:r>
              <a:rPr lang="bg-BG" dirty="0"/>
              <a:t>Поместени са в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ASCII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таблицата</a:t>
            </a:r>
          </a:p>
          <a:p>
            <a:r>
              <a:rPr lang="bg-BG" dirty="0"/>
              <a:t>Примери</a:t>
            </a:r>
            <a:r>
              <a:rPr lang="en-US" dirty="0"/>
              <a:t> (</a:t>
            </a:r>
            <a:r>
              <a:rPr lang="bg-BG" dirty="0"/>
              <a:t>знак и неговата </a:t>
            </a:r>
            <a:r>
              <a:rPr lang="en-US" dirty="0"/>
              <a:t>ASCII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</a:t>
            </a:r>
            <a:r>
              <a:rPr lang="bg-BG" dirty="0"/>
              <a:t>таблица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EBF7-E4C0-451A-A151-0EFED90A30E6}"/>
              </a:ext>
            </a:extLst>
          </p:cNvPr>
          <p:cNvSpPr/>
          <p:nvPr/>
        </p:nvSpPr>
        <p:spPr>
          <a:xfrm>
            <a:off x="379621" y="6259812"/>
            <a:ext cx="11049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hlinkClick r:id="rId3"/>
              </a:rPr>
              <a:t>Пълна информация за </a:t>
            </a:r>
            <a:r>
              <a:rPr lang="en-US" dirty="0">
                <a:hlinkClick r:id="rId3"/>
              </a:rPr>
              <a:t>ASCII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4FC836-9763-424E-A15A-78D3A5E7E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3429000"/>
            <a:ext cx="864422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FE19C38-D408-4FFA-BEA3-DEF1BD79DBAB}"/>
              </a:ext>
            </a:extLst>
          </p:cNvPr>
          <p:cNvSpPr/>
          <p:nvPr/>
        </p:nvSpPr>
        <p:spPr>
          <a:xfrm>
            <a:off x="2158234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92E4B07-3D92-45B2-93F5-74901F4EC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97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324DB6C6-0DFD-4B53-8A17-8481BA82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2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@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2A11FB7-DF78-4B95-9F33-C0F7BFA6F888}"/>
              </a:ext>
            </a:extLst>
          </p:cNvPr>
          <p:cNvSpPr/>
          <p:nvPr/>
        </p:nvSpPr>
        <p:spPr>
          <a:xfrm>
            <a:off x="2158234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2F3CD2A-1E20-41E4-BD73-CCD18BAC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011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D944AB8-93C3-47E1-84BF-672D81FC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B96050E-4F57-4890-8E0E-87F00103E038}"/>
              </a:ext>
            </a:extLst>
          </p:cNvPr>
          <p:cNvSpPr/>
          <p:nvPr/>
        </p:nvSpPr>
        <p:spPr>
          <a:xfrm>
            <a:off x="6110257" y="4443497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CDDEEFF1-1497-4F27-86FA-42D2864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4281852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464E493-7F92-4663-A4AB-3AE0D132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435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8942F8-649E-4F1C-82EF-2ABA540929AF}"/>
              </a:ext>
            </a:extLst>
          </p:cNvPr>
          <p:cNvSpPr/>
          <p:nvPr/>
        </p:nvSpPr>
        <p:spPr>
          <a:xfrm>
            <a:off x="6110257" y="3590645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75DC337B-522E-41CD-93DA-C44E6FAA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034" y="3429000"/>
            <a:ext cx="864422" cy="5724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0425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 Извежда буквите от латинската азбука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[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a,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z]</a:t>
            </a:r>
          </a:p>
          <a:p>
            <a:r>
              <a:rPr lang="bg-BG" dirty="0"/>
              <a:t>Решение: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Всички латински букви - условие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0182" y="3429000"/>
            <a:ext cx="1097280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System.out.print("Latin alphabet:");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letter 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'a'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 &lt;=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'z'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letter++) {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 " + letter);</a:t>
            </a:r>
          </a:p>
          <a:p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58552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 и ги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сумира</a:t>
            </a:r>
            <a:endParaRPr lang="bg-BG" dirty="0"/>
          </a:p>
          <a:p>
            <a:pPr lvl="1"/>
            <a:r>
              <a:rPr lang="bg-BG" dirty="0"/>
              <a:t>Извежда пресметнатата сума</a:t>
            </a:r>
            <a:endParaRPr lang="en-US" dirty="0"/>
          </a:p>
          <a:p>
            <a:pPr lvl="1"/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15433" y="4599408"/>
            <a:ext cx="914399" cy="1674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93214" y="4597955"/>
            <a:ext cx="792379" cy="16764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52891" y="549272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747" y="4600858"/>
            <a:ext cx="914399" cy="14463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50854" y="4599408"/>
            <a:ext cx="792379" cy="14477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118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554494" y="4590123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32275" y="4588671"/>
            <a:ext cx="792379" cy="21328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79312" y="548343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591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числа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98161"/>
            <a:ext cx="10363200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 = Integer.parseInt(scanner.nextLine());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num;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https://judge.softuni.bg/Contests/Practice/Index/154#3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F938C8-B080-426A-BE9B-17521346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514600"/>
            <a:ext cx="3352800" cy="983874"/>
          </a:xfrm>
          <a:prstGeom prst="wedgeRoundRectCallout">
            <a:avLst>
              <a:gd name="adj1" fmla="val -46433"/>
              <a:gd name="adj2" fmla="val 9376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Можем да четем данни в цикъл</a:t>
            </a:r>
          </a:p>
        </p:txBody>
      </p:sp>
    </p:spTree>
    <p:extLst>
      <p:ext uri="{BB962C8B-B14F-4D97-AF65-F5344CB8AC3E}">
        <p14:creationId xmlns:p14="http://schemas.microsoft.com/office/powerpoint/2010/main" val="71273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пример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8216" y="4591728"/>
            <a:ext cx="914399" cy="1826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84301" y="4590276"/>
            <a:ext cx="792379" cy="18280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530330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1831" y="4935353"/>
            <a:ext cx="914399" cy="144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79612" y="4933903"/>
            <a:ext cx="792379" cy="14470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21479" y="550500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629227" y="4286928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468784" y="4251935"/>
            <a:ext cx="79237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777605" y="5504278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7496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112988"/>
            <a:ext cx="103632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max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Integer.MIN_VALUE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1; i &lt;=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{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 num = Integer.parseInt(scanner.nextLine());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(num &gt; max) {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max = num;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System.out.println("max = " + max);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3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65076" y="4622414"/>
            <a:ext cx="914399" cy="17545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2857" y="4620962"/>
            <a:ext cx="884835" cy="1755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3524" y="4953000"/>
            <a:ext cx="914399" cy="14239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01305" y="4951550"/>
            <a:ext cx="792379" cy="14253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147334" y="5693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070007" y="4245337"/>
            <a:ext cx="914399" cy="21313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99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647788" y="4243886"/>
            <a:ext cx="922419" cy="21328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081177" y="513865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5813969-FDA9-43D3-90D3-38AFCE4D4B52}"/>
              </a:ext>
            </a:extLst>
          </p:cNvPr>
          <p:cNvSpPr txBox="1">
            <a:spLocks/>
          </p:cNvSpPr>
          <p:nvPr/>
        </p:nvSpPr>
        <p:spPr>
          <a:xfrm>
            <a:off x="320184" y="1052885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Напишете програма, която: 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)</a:t>
            </a:r>
            <a:r>
              <a:rPr lang="bg-BG" dirty="0"/>
              <a:t> 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последователни</a:t>
            </a:r>
            <a:r>
              <a:rPr lang="bg-BG" dirty="0"/>
              <a:t> пъти числа</a:t>
            </a:r>
          </a:p>
          <a:p>
            <a:pPr lvl="1"/>
            <a:r>
              <a:rPr lang="bg-BG" dirty="0"/>
              <a:t>Намира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най-голямото </a:t>
            </a:r>
            <a:r>
              <a:rPr lang="bg-BG" dirty="0"/>
              <a:t>измежду тях</a:t>
            </a:r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699308" y="56939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7892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#TODO</a:t>
            </a:r>
            <a:endParaRPr lang="bg-BG" sz="115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Имате въпроси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Най-малко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75884" y="1600200"/>
            <a:ext cx="103632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endParaRPr lang="en-US" sz="29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min = </a:t>
            </a:r>
            <a:r>
              <a:rPr lang="en-US" sz="29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Integer.MAX_VALUE</a:t>
            </a:r>
            <a:r>
              <a:rPr lang="en-US" sz="29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logic similar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 the previous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</a:t>
            </a:r>
            <a:r>
              <a:rPr lang="bg-BG" dirty="0">
                <a:hlinkClick r:id="rId3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2417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212" y="1295400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89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1990"/>
            <a:ext cx="10363200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81766"/>
            <a:ext cx="10363200" cy="719034"/>
          </a:xfrm>
        </p:spPr>
        <p:txBody>
          <a:bodyPr/>
          <a:lstStyle/>
          <a:p>
            <a:r>
              <a:rPr lang="bg-BG" dirty="0"/>
              <a:t>Техники за използване на </a:t>
            </a:r>
            <a:r>
              <a:rPr lang="en-US" dirty="0"/>
              <a:t>for-</a:t>
            </a:r>
            <a:r>
              <a:rPr lang="bg-BG" dirty="0"/>
              <a:t>цикли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19288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159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0568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996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2*n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сумите на левите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и десните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извежда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сумата, в противен случай -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изчислена като положително число</a:t>
            </a:r>
            <a:r>
              <a:rPr lang="en-US" sz="30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1381793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изход: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55973" y="2779799"/>
            <a:ext cx="761999" cy="22299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90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1354" y="2779799"/>
            <a:ext cx="2908453" cy="2231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5929" y="327231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640737" y="2793069"/>
            <a:ext cx="851410" cy="22041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319456" y="2792307"/>
            <a:ext cx="2555792" cy="2204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726996" y="32855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8911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1017" y="1122688"/>
            <a:ext cx="11885611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bg-BG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 * 2; i++)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leftSum = leftSum +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(leftSum == rightSum)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System.out.println("No, diff = " + Math.Abs(rightSum - leftSum));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1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цяло число</a:t>
            </a:r>
            <a:r>
              <a:rPr lang="en-US" sz="3000" dirty="0"/>
              <a:t>(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sz="3000" dirty="0"/>
              <a:t>) </a:t>
            </a:r>
            <a:r>
              <a:rPr lang="bg-BG" sz="30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Прочита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последователно</a:t>
            </a:r>
            <a:r>
              <a:rPr lang="bg-BG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на брой</a:t>
            </a:r>
            <a:r>
              <a:rPr lang="en-US" sz="3000" dirty="0"/>
              <a:t> </a:t>
            </a:r>
            <a:r>
              <a:rPr lang="bg-BG" sz="30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Проверява дали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четни позиции </a:t>
            </a:r>
            <a:r>
              <a:rPr lang="bg-BG" sz="3000" dirty="0"/>
              <a:t>е равна на сумата на числата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нечетни позиции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При равенство печата 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bg-BG" sz="3000" dirty="0"/>
              <a:t>" </a:t>
            </a:r>
            <a:r>
              <a:rPr lang="en-US" sz="3000" dirty="0"/>
              <a:t>+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сумата</a:t>
            </a:r>
            <a:r>
              <a:rPr lang="bg-BG" sz="3000" dirty="0"/>
              <a:t>; иначе печата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sz="3000" dirty="0"/>
              <a:t>" +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разликата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положително число). Примери: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717832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Примерен вход и изход: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9875" y="2439850"/>
            <a:ext cx="761999" cy="21874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65256" y="2438400"/>
            <a:ext cx="1775019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96560" y="3397079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626075" y="243839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2683" y="243840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392" y="34004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6075" y="2404729"/>
            <a:ext cx="743226" cy="21895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42683" y="2404730"/>
            <a:ext cx="1717592" cy="21888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82392" y="336682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892518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47534" y="1090502"/>
            <a:ext cx="10493756" cy="52683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n; i++)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% 2 == 0)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39633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Извежда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гласните букви -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48513" y="5135042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8017" y="5133592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82136" y="5242802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31565"/>
              </p:ext>
            </p:extLst>
          </p:nvPr>
        </p:nvGraphicFramePr>
        <p:xfrm>
          <a:off x="3363204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</a:t>
                      </a:r>
                      <a:endParaRPr lang="en-US" sz="3200" b="1" noProof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2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3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4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effectLst/>
                        </a:rPr>
                        <a:t>5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07443" y="5102814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6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09161" y="5152631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7627" y="5151181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1746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3" name="Rectangle 42"/>
          <p:cNvSpPr/>
          <p:nvPr/>
        </p:nvSpPr>
        <p:spPr>
          <a:xfrm>
            <a:off x="9513837" y="5069593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i 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3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48513" y="5997607"/>
            <a:ext cx="143494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8017" y="5996157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136" y="6105367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7" name="Rectangle 46"/>
          <p:cNvSpPr/>
          <p:nvPr/>
        </p:nvSpPr>
        <p:spPr>
          <a:xfrm>
            <a:off x="3455057" y="5984418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a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1+4+4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9</a:t>
            </a: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09161" y="6015196"/>
            <a:ext cx="106390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7627" y="6013746"/>
            <a:ext cx="42990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1746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1" name="Rectangle 50"/>
          <p:cNvSpPr/>
          <p:nvPr/>
        </p:nvSpPr>
        <p:spPr>
          <a:xfrm>
            <a:off x="9357531" y="6013746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+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</a:t>
            </a:r>
            <a:r>
              <a:rPr lang="en-US" sz="3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= 2+2 = </a:t>
            </a:r>
            <a:r>
              <a:rPr lang="en-US" sz="30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4</a:t>
            </a:r>
            <a:r>
              <a:rPr lang="en-US" sz="30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  <a:endParaRPr lang="bg-BG" sz="3000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1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5" y="1191467"/>
            <a:ext cx="7429362" cy="553001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dirty="0"/>
              <a:t>Увеличаване и намаляване на стойността на променливи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For-</a:t>
            </a:r>
            <a:r>
              <a:rPr lang="bg-BG" dirty="0"/>
              <a:t>цикъл</a:t>
            </a:r>
            <a:endParaRPr lang="en-US" dirty="0"/>
          </a:p>
          <a:p>
            <a:pPr marL="819096" lvl="1" indent="-514350"/>
            <a:r>
              <a:rPr lang="bg-BG" dirty="0"/>
              <a:t>Конструкция</a:t>
            </a: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80030" y="1271366"/>
            <a:ext cx="3800782" cy="4900834"/>
            <a:chOff x="7780030" y="1271366"/>
            <a:chExt cx="3800782" cy="490083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0030" y="1271366"/>
              <a:ext cx="3800782" cy="49008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1306" y="1420906"/>
              <a:ext cx="1489253" cy="110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Сумиране на гласни букви - решение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6612" y="1069955"/>
            <a:ext cx="9666478" cy="4967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0; i &lt; s.length(); i++)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(input.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charAt(i)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Add cases for other vowels.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System.out.println("Vowels sum = " + sum);</a:t>
            </a:r>
            <a:endParaRPr lang="en-US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1812" y="642135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https://judge.softuni.bg/Contests/Practice/Index/154#8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718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58190"/>
            <a:ext cx="10363200" cy="820600"/>
          </a:xfrm>
        </p:spPr>
        <p:txBody>
          <a:bodyPr/>
          <a:lstStyle/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028" name="Picture 4" descr="http://samplecourses.apcapps.alphaplus.ca/pluginfile.php/2188/mod_page/content/20/assign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2" y="2005026"/>
            <a:ext cx="2057400" cy="2057400"/>
          </a:xfrm>
          <a:prstGeom prst="roundRect">
            <a:avLst>
              <a:gd name="adj" fmla="val 162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147" y="1892164"/>
            <a:ext cx="1977065" cy="2283123"/>
          </a:xfrm>
          <a:prstGeom prst="roundRect">
            <a:avLst>
              <a:gd name="adj" fmla="val 1622"/>
            </a:avLst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764775" y="1133062"/>
            <a:ext cx="4659276" cy="3801328"/>
            <a:chOff x="3764775" y="1056862"/>
            <a:chExt cx="4659276" cy="3801328"/>
          </a:xfrm>
        </p:grpSpPr>
        <p:pic>
          <p:nvPicPr>
            <p:cNvPr id="1026" name="Picture 2" descr="https://pixabay.com/static/uploads/photo/2013/03/29/13/40/reload-97640_64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4775" y="1056862"/>
              <a:ext cx="4659276" cy="3801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2447217">
              <a:off x="4925283" y="2366395"/>
              <a:ext cx="2356671" cy="672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for</a:t>
              </a:r>
              <a:r>
                <a:rPr lang="bg-BG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-</a:t>
              </a:r>
              <a:r>
                <a:rPr lang="en-US" sz="4400" b="1" spc="50" dirty="0">
                  <a:ln w="9525" cmpd="sng">
                    <a:solidFill>
                      <a:srgbClr val="00B0F0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loops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676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инкрементираме</a:t>
            </a:r>
            <a:r>
              <a:rPr lang="bg-BG" sz="3200" dirty="0"/>
              <a:t>/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декрементираме</a:t>
            </a:r>
            <a:r>
              <a:rPr lang="bg-BG" sz="3200" dirty="0"/>
              <a:t> числови стойности</a:t>
            </a: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Можем да повтаряме блок код с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цикъл:</a:t>
            </a:r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08012" y="4692049"/>
            <a:ext cx="6837072" cy="15327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 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System.out.println("i = " + 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612" y="2084235"/>
            <a:ext cx="1322453" cy="979594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8012" y="2057400"/>
            <a:ext cx="6837072" cy="2012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System.out.println(a);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10497" y="3472849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четем поредица от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</a:t>
            </a:r>
            <a:r>
              <a:rPr lang="bg-BG" sz="3200" dirty="0"/>
              <a:t>числа от конзолата: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Можем да вземем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символ по индекс </a:t>
            </a:r>
            <a:r>
              <a:rPr lang="bg-BG" sz="3200" dirty="0"/>
              <a:t>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 (2)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8012" y="1586605"/>
            <a:ext cx="1072793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Integer.parseInt(scanner.nextLine());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int num = Integer.parseInt(scanner.nextLine());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382" y="3029161"/>
            <a:ext cx="1322453" cy="979594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08012" y="4419600"/>
            <a:ext cx="79248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 = "text";</a:t>
            </a:r>
          </a:p>
          <a:p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symbol = text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.charAt(2)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System.out.println(symbol);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4E6570-DF10-4D43-9B0A-9612F38365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133841" y="3943467"/>
            <a:ext cx="225308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16203" r="-16203"/>
          <a:stretch/>
        </p:blipFill>
        <p:spPr>
          <a:xfrm>
            <a:off x="303212" y="1246226"/>
            <a:ext cx="2763622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5908" r="-5908"/>
          <a:stretch/>
        </p:blipFill>
        <p:spPr>
          <a:xfrm>
            <a:off x="3787285" y="1254944"/>
            <a:ext cx="2763621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7271357" y="4002018"/>
            <a:ext cx="4614255" cy="949046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7271357" y="5375554"/>
            <a:ext cx="4614255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8" name="Picture 17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t="-66530" b="-59505"/>
          <a:stretch/>
        </p:blipFill>
        <p:spPr>
          <a:xfrm>
            <a:off x="7271357" y="2619763"/>
            <a:ext cx="4614255" cy="95776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14709" r="-14709"/>
          <a:stretch/>
        </p:blipFill>
        <p:spPr>
          <a:xfrm>
            <a:off x="303212" y="5375554"/>
            <a:ext cx="2763622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87284" y="5375554"/>
            <a:ext cx="2763622" cy="94904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 rotWithShape="1">
          <a:blip r:embed="rId19"/>
          <a:srcRect l="-9951" r="-9951"/>
          <a:stretch/>
        </p:blipFill>
        <p:spPr>
          <a:xfrm>
            <a:off x="7271357" y="1246226"/>
            <a:ext cx="4614254" cy="949046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184830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485" y="3265920"/>
            <a:ext cx="1467096" cy="365922"/>
          </a:xfrm>
          <a:prstGeom prst="rect">
            <a:avLst/>
          </a:prstGeom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1224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5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05505"/>
            <a:ext cx="10363200" cy="1568497"/>
          </a:xfrm>
        </p:spPr>
        <p:txBody>
          <a:bodyPr/>
          <a:lstStyle/>
          <a:p>
            <a:r>
              <a:rPr lang="bg-BG" dirty="0"/>
              <a:t>Увеличаване и намаляване на стойността на променливи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8101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101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5381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66381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12" y="9436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5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нкрементиране</a:t>
            </a:r>
            <a:r>
              <a:rPr lang="ru-RU" dirty="0"/>
              <a:t> – увеличаването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инкрементиране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5931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++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Увеличава стойността с единица и връща 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а++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Пост-инкрементация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а и увеличава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-инкрементация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89157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System.out.print(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456559" y="2360604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4478505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456558" y="497522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119481" y="2912958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048164" y="5458859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2</a:t>
            </a:r>
          </a:p>
        </p:txBody>
      </p:sp>
    </p:spTree>
    <p:extLst>
      <p:ext uri="{BB962C8B-B14F-4D97-AF65-F5344CB8AC3E}">
        <p14:creationId xmlns:p14="http://schemas.microsoft.com/office/powerpoint/2010/main" val="229578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Декрементиране</a:t>
            </a:r>
            <a:r>
              <a:rPr lang="ru-RU" dirty="0"/>
              <a:t> – намаляването на стойността на дадена променлива 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чрез оператори за декрементиране –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префиксни</a:t>
            </a:r>
            <a:r>
              <a:rPr lang="bg-BG" sz="3000" dirty="0"/>
              <a:t> и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постфиксни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Извършва се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само</a:t>
            </a:r>
            <a:r>
              <a:rPr lang="bg-BG" sz="3000" dirty="0"/>
              <a:t> върху променливи, които имат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числена</a:t>
            </a:r>
            <a:r>
              <a:rPr lang="bg-BG" sz="3000" dirty="0"/>
              <a:t> стойност </a:t>
            </a: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FE3EB5-033E-448C-81A1-42A8E2F0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482540"/>
              </p:ext>
            </p:extLst>
          </p:nvPr>
        </p:nvGraphicFramePr>
        <p:xfrm>
          <a:off x="884222" y="3581400"/>
          <a:ext cx="10896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7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298112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143611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Име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Резултат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Пре-декрементация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Намалява стойността с единица и връща 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b="1" dirty="0">
                          <a:solidFill>
                            <a:schemeClr val="bg1"/>
                          </a:solidFill>
                        </a:rPr>
                        <a:t>а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Пост-декрементация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Връща а и намалява стойността с единица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Пре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Пост</a:t>
            </a:r>
            <a:r>
              <a:rPr lang="bg-BG" sz="3200" dirty="0"/>
              <a:t>-декрементация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4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61" y="7463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9621" y="560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61" y="65349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1910883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476122" y="2419367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0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67" y="4652261"/>
            <a:ext cx="6400800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484812" y="5185040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1</a:t>
            </a:r>
            <a:endParaRPr 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135242" y="2945011"/>
            <a:ext cx="117051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113869" y="5668965"/>
            <a:ext cx="9733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// 0</a:t>
            </a:r>
          </a:p>
        </p:txBody>
      </p:sp>
    </p:spTree>
    <p:extLst>
      <p:ext uri="{BB962C8B-B14F-4D97-AF65-F5344CB8AC3E}">
        <p14:creationId xmlns:p14="http://schemas.microsoft.com/office/powerpoint/2010/main" val="34865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24400"/>
            <a:ext cx="10363200" cy="820600"/>
          </a:xfrm>
        </p:spPr>
        <p:txBody>
          <a:bodyPr/>
          <a:lstStyle/>
          <a:p>
            <a:r>
              <a:rPr lang="bg-BG" dirty="0"/>
              <a:t>Повторения на блокове код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Конструкция за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bg-BG" b="1" dirty="0">
                <a:latin typeface="Consolas" panose="020B0609020204030204" pitchFamily="49" charset="0"/>
              </a:rPr>
              <a:t>-</a:t>
            </a:r>
            <a:r>
              <a:rPr lang="bg-BG" dirty="0"/>
              <a:t>цикъл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812" y="1117996"/>
            <a:ext cx="411515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2352</Words>
  <Application>Microsoft Office PowerPoint</Application>
  <PresentationFormat>Custom</PresentationFormat>
  <Paragraphs>536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 16x9</vt:lpstr>
      <vt:lpstr>Повторения (цикли)</vt:lpstr>
      <vt:lpstr>Имате въпроси?</vt:lpstr>
      <vt:lpstr>Съдържание</vt:lpstr>
      <vt:lpstr>Увеличаване и намаляване на стойността на променливи</vt:lpstr>
      <vt:lpstr>Увеличаване</vt:lpstr>
      <vt:lpstr>Увеличаване (2)</vt:lpstr>
      <vt:lpstr>Намаляване </vt:lpstr>
      <vt:lpstr>Намаляване (2)</vt:lpstr>
      <vt:lpstr>Повторения на блокове код</vt:lpstr>
      <vt:lpstr>Повторения (цикли) – for-цикъл</vt:lpstr>
      <vt:lpstr>Числа от 1 до 100 </vt:lpstr>
      <vt:lpstr>Числа до 1000, завършващи на 7</vt:lpstr>
      <vt:lpstr>ASCII таблица</vt:lpstr>
      <vt:lpstr>Всички латински букви - условие</vt:lpstr>
      <vt:lpstr>Сумиране на числа - условие</vt:lpstr>
      <vt:lpstr>Сумиране на числа - решение</vt:lpstr>
      <vt:lpstr>Най-голямо число - пример</vt:lpstr>
      <vt:lpstr>Най-голямо число - решение</vt:lpstr>
      <vt:lpstr>Най-малко число - условие</vt:lpstr>
      <vt:lpstr>Най-малко число - решение</vt:lpstr>
      <vt:lpstr>Повторения на блокове код</vt:lpstr>
      <vt:lpstr>Задачи с цикли</vt:lpstr>
      <vt:lpstr>Лява и дясна сума - условие</vt:lpstr>
      <vt:lpstr>Лява и дясна сума - условие</vt:lpstr>
      <vt:lpstr>Решение: лява и дясна сума</vt:lpstr>
      <vt:lpstr>Четна / нечетна сума - условие</vt:lpstr>
      <vt:lpstr>Четна / нечетна сума - условие</vt:lpstr>
      <vt:lpstr>Решение: четна / нечетна сума</vt:lpstr>
      <vt:lpstr>Сумиране на гласните букви - условие</vt:lpstr>
      <vt:lpstr>Сумиране на гласни букви - решение</vt:lpstr>
      <vt:lpstr>По-сложни задачи с цикли</vt:lpstr>
      <vt:lpstr>Какво научихме днес?</vt:lpstr>
      <vt:lpstr>Какво научихме днес? (2)</vt:lpstr>
      <vt:lpstr>Повторения (цикли)</vt:lpstr>
      <vt:lpstr>Лиценз</vt:lpstr>
      <vt:lpstr>Trainings @ Software University (SoftUni)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2017-10-20T16:18:42Z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