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DF128-9E18-425F-9E52-C3C1D657327B}" type="datetimeFigureOut">
              <a:rPr lang="en-US"/>
              <a:t>7/2/2017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D71AF-F975-4E4F-A66D-45C544D384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5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18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8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6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00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6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5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6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78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03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17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93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8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03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7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9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1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2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61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71AF-F975-4E4F-A66D-45C544D384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728017522"/>
              </p:ext>
            </p:extLst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PreciZan dizajn </a:t>
            </a:r>
            <a:r>
              <a:rPr lang="en-US" dirty="0" err="1">
                <a:solidFill>
                  <a:srgbClr val="000000"/>
                </a:solidFill>
              </a:rPr>
              <a:t>filtara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50559827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                         </a:t>
            </a:r>
          </a:p>
        </p:txBody>
      </p:sp>
      <p:sp>
        <p:nvSpPr>
          <p:cNvPr id="5" name="TextBox 4"/>
          <p:cNvSpPr txBox="1"/>
          <p:nvPr>
            <p:extLst>
              <p:ext uri="{D42A27DB-BD31-4B8C-83A1-F6EECF244321}">
                <p14:modId xmlns:p14="http://schemas.microsoft.com/office/powerpoint/2010/main" val="3692477341"/>
              </p:ext>
            </p:extLst>
          </p:nvPr>
        </p:nvSpPr>
        <p:spPr>
          <a:xfrm>
            <a:off x="7467600" y="4295775"/>
            <a:ext cx="397764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Aleksandar </a:t>
            </a:r>
            <a:r>
              <a:rPr lang="en-US" dirty="0" err="1">
                <a:solidFill>
                  <a:srgbClr val="000000"/>
                </a:solidFill>
              </a:rPr>
              <a:t>Stevanović</a:t>
            </a:r>
            <a:r>
              <a:rPr lang="en-US" dirty="0">
                <a:solidFill>
                  <a:srgbClr val="000000"/>
                </a:solidFill>
              </a:rPr>
              <a:t> 454/2014</a:t>
            </a:r>
          </a:p>
          <a:p>
            <a:r>
              <a:rPr lang="en-US" dirty="0">
                <a:solidFill>
                  <a:srgbClr val="000000"/>
                </a:solidFill>
              </a:rPr>
              <a:t>Nina </a:t>
            </a:r>
            <a:r>
              <a:rPr lang="en-US" dirty="0" err="1">
                <a:solidFill>
                  <a:srgbClr val="000000"/>
                </a:solidFill>
              </a:rPr>
              <a:t>Simović</a:t>
            </a:r>
            <a:r>
              <a:rPr lang="en-US" dirty="0">
                <a:solidFill>
                  <a:srgbClr val="000000"/>
                </a:solidFill>
              </a:rPr>
              <a:t>               222/2014</a:t>
            </a:r>
          </a:p>
          <a:p>
            <a:r>
              <a:rPr lang="en-US" dirty="0">
                <a:solidFill>
                  <a:srgbClr val="000000"/>
                </a:solidFill>
              </a:rPr>
              <a:t>Nikola Niketić             458/2014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2996747824"/>
              </p:ext>
            </p:extLst>
          </p:nvPr>
        </p:nvSpPr>
        <p:spPr>
          <a:xfrm>
            <a:off x="1210107" y="762000"/>
            <a:ext cx="9787345" cy="569386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-pomoću realnih koeficijenata a1,...</a:t>
            </a:r>
            <a:r>
              <a:rPr lang="en-US" sz="2800" dirty="0" err="1">
                <a:solidFill>
                  <a:srgbClr val="000000"/>
                </a:solidFill>
              </a:rPr>
              <a:t>aD</a:t>
            </a:r>
            <a:r>
              <a:rPr lang="en-US" sz="2800" dirty="0">
                <a:solidFill>
                  <a:srgbClr val="000000"/>
                </a:solidFill>
              </a:rPr>
              <a:t>,b0,...bN možemo projektovati frekvencijski odziv filtra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-koeficijenti su nam nepoznati ali zato znamo frekvencijski odziv filtra koji želimo da aproksimiramo</a:t>
            </a:r>
            <a:endParaRPr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-ako kao ulaz u filtar postavimo prostoperiodičnu komponentu na nekoj frekvenciji </a:t>
            </a:r>
            <a:r>
              <a:rPr lang="en-US" sz="2800" i="1" dirty="0">
                <a:solidFill>
                  <a:srgbClr val="000000"/>
                </a:solidFill>
              </a:rPr>
              <a:t>f1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i="1" dirty="0">
                <a:solidFill>
                  <a:srgbClr val="000000"/>
                </a:solidFill>
              </a:rPr>
              <a:t>cos(2*pi*f1*k*ts)</a:t>
            </a:r>
            <a:r>
              <a:rPr lang="en-US" sz="2800" dirty="0">
                <a:solidFill>
                  <a:srgbClr val="000000"/>
                </a:solidFill>
              </a:rPr>
              <a:t>, gde je </a:t>
            </a:r>
            <a:r>
              <a:rPr lang="en-US" sz="2800" i="1" dirty="0">
                <a:solidFill>
                  <a:srgbClr val="000000"/>
                </a:solidFill>
              </a:rPr>
              <a:t>k</a:t>
            </a:r>
            <a:r>
              <a:rPr lang="en-US" sz="2800" dirty="0">
                <a:solidFill>
                  <a:srgbClr val="000000"/>
                </a:solidFill>
              </a:rPr>
              <a:t> trenutni odbirak, kao izlaz dobićemo prostoperiodičnu komponentu na istoj frekvenciji samo skaliranu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pomerenu, </a:t>
            </a:r>
            <a:r>
              <a:rPr lang="en-US" sz="2800" i="1" dirty="0">
                <a:solidFill>
                  <a:srgbClr val="000000"/>
                </a:solidFill>
              </a:rPr>
              <a:t>A1cos(2*pi*f1*k*ts+ф1), 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gde </a:t>
            </a:r>
            <a:r>
              <a:rPr lang="en-US" sz="2800" i="1" dirty="0">
                <a:solidFill>
                  <a:srgbClr val="000000"/>
                </a:solidFill>
              </a:rPr>
              <a:t>A1,ф1 </a:t>
            </a:r>
            <a:r>
              <a:rPr lang="en-US" sz="2800" dirty="0">
                <a:solidFill>
                  <a:srgbClr val="000000"/>
                </a:solidFill>
              </a:rPr>
              <a:t>odgovaraju vrednostima amplitude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faze frekvencijskog odziva filtra na frekvenciji </a:t>
            </a:r>
            <a:r>
              <a:rPr lang="en-US" sz="2800" i="1" dirty="0">
                <a:solidFill>
                  <a:srgbClr val="000000"/>
                </a:solidFill>
              </a:rPr>
              <a:t>f1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0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183922877"/>
              </p:ext>
            </p:extLst>
          </p:nvPr>
        </p:nvSpPr>
        <p:spPr>
          <a:xfrm>
            <a:off x="1104900" y="609600"/>
            <a:ext cx="10120448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-ako na isti način izračunamo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odredjen broj prethodnih odbiraka ulaza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izlaza,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to predstavimo u matričnom obliku, dobijamo sistem koji ima jednu jednačinu I N+D+1 nepoznatu, tj. koeficijente: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3" descr="matrica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047875"/>
            <a:ext cx="7299688" cy="42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1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509089422"/>
              </p:ext>
            </p:extLst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Kako </a:t>
            </a:r>
            <a:r>
              <a:rPr lang="en-US" dirty="0" err="1">
                <a:solidFill>
                  <a:srgbClr val="000000"/>
                </a:solidFill>
              </a:rPr>
              <a:t>rešiti</a:t>
            </a:r>
            <a:r>
              <a:rPr lang="en-US" dirty="0">
                <a:solidFill>
                  <a:srgbClr val="000000"/>
                </a:solidFill>
              </a:rPr>
              <a:t> ovaj sistem?</a:t>
            </a:r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3670782818"/>
              </p:ext>
            </p:extLst>
          </p:nvPr>
        </p:nvSpPr>
        <p:spPr>
          <a:xfrm>
            <a:off x="1141413" y="2098675"/>
            <a:ext cx="9914708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-ako izaberemo neku frekvenciju </a:t>
            </a:r>
            <a:r>
              <a:rPr lang="en-US" sz="2800" i="1" dirty="0">
                <a:solidFill>
                  <a:srgbClr val="000000"/>
                </a:solidFill>
              </a:rPr>
              <a:t>f2</a:t>
            </a:r>
            <a:r>
              <a:rPr lang="en-US" sz="2800" dirty="0">
                <a:solidFill>
                  <a:srgbClr val="000000"/>
                </a:solidFill>
              </a:rPr>
              <a:t> I ponovimo postupak dobićemo drugu jednačinu sistema</a:t>
            </a:r>
          </a:p>
          <a:p>
            <a:r>
              <a:rPr lang="en-US" sz="2800" dirty="0">
                <a:solidFill>
                  <a:srgbClr val="000000"/>
                </a:solidFill>
              </a:rPr>
              <a:t>-koeficijenti ostaju isti nezavisno od frekvencije</a:t>
            </a:r>
          </a:p>
          <a:p>
            <a:r>
              <a:rPr lang="en-US" sz="2800" dirty="0">
                <a:solidFill>
                  <a:srgbClr val="000000"/>
                </a:solidFill>
              </a:rPr>
              <a:t>-ponavljajući postupak za M različitih frekvencija, gde je M dosta veće od D+N+1, broja nepoznatih, dobićemo matričnu jednačinu koju možemo rešiti pomoću prethodno navede metode sa pseudoinverznom </a:t>
            </a:r>
            <a:r>
              <a:rPr lang="en-US" sz="2800" dirty="0" err="1">
                <a:solidFill>
                  <a:srgbClr val="000000"/>
                </a:solidFill>
              </a:rPr>
              <a:t>matricom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4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trica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06" y="590550"/>
            <a:ext cx="9558338" cy="3970485"/>
          </a:xfrm>
          <a:prstGeom prst="rect">
            <a:avLst/>
          </a:prstGeom>
        </p:spPr>
      </p:pic>
      <p:pic>
        <p:nvPicPr>
          <p:cNvPr id="4" name="Picture 4" descr="formul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10" y="4953000"/>
            <a:ext cx="3297827" cy="8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9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18019638"/>
              </p:ext>
            </p:extLst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Rezimiranje algoritma</a:t>
            </a:r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1115838668"/>
              </p:ext>
            </p:extLst>
          </p:nvPr>
        </p:nvSpPr>
        <p:spPr>
          <a:xfrm>
            <a:off x="1141413" y="2098675"/>
            <a:ext cx="10110651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-</a:t>
            </a:r>
            <a:r>
              <a:rPr lang="en-US" sz="2800" dirty="0">
                <a:solidFill>
                  <a:srgbClr val="000000"/>
                </a:solidFill>
                <a:latin typeface="Tw Cen MT"/>
              </a:rPr>
              <a:t>b</a:t>
            </a:r>
            <a:r>
              <a:rPr lang="sr-Latn-RS" sz="2800" err="1">
                <a:solidFill>
                  <a:srgbClr val="000000"/>
                </a:solidFill>
                <a:latin typeface="Calibri"/>
              </a:rPr>
              <a:t>ira</a:t>
            </a:r>
            <a:r>
              <a:rPr lang="sr-Latn-RS" sz="2800" dirty="0">
                <a:solidFill>
                  <a:srgbClr val="000000"/>
                </a:solidFill>
                <a:latin typeface="Calibri"/>
              </a:rPr>
              <a:t> se red brojioca N, i red imenioca D, gde N i D ne moraju biti jednaki ali jedan od njih može biti 0. Ovi brojevi se najbolje biraju eksperimentalno</a:t>
            </a:r>
            <a:endParaRPr lang="en-US">
              <a:solidFill>
                <a:srgbClr val="000000"/>
              </a:solidFill>
              <a:latin typeface="Tw Cen MT"/>
            </a:endParaRPr>
          </a:p>
          <a:p>
            <a:endParaRPr lang="sr-Latn-RS" sz="2800" dirty="0">
              <a:solidFill>
                <a:srgbClr val="000000"/>
              </a:solidFill>
              <a:latin typeface="Calibri"/>
            </a:endParaRPr>
          </a:p>
          <a:p>
            <a:r>
              <a:rPr lang="sr-Latn-RS" sz="2800" dirty="0">
                <a:solidFill>
                  <a:srgbClr val="000000"/>
                </a:solidFill>
                <a:latin typeface="Calibri"/>
              </a:rPr>
              <a:t>-</a:t>
            </a:r>
            <a:r>
              <a:rPr lang="sr-Latn-RS" sz="2800" err="1">
                <a:solidFill>
                  <a:srgbClr val="000000"/>
                </a:solidFill>
                <a:latin typeface="Calibri"/>
              </a:rPr>
              <a:t>odredjuju</a:t>
            </a:r>
            <a:r>
              <a:rPr lang="sr-Latn-RS" sz="2800" dirty="0">
                <a:solidFill>
                  <a:srgbClr val="000000"/>
                </a:solidFill>
                <a:latin typeface="Calibri"/>
              </a:rPr>
              <a:t> se M različitih ulaza, kosinusa dužine N+1 po formuli </a:t>
            </a:r>
            <a:r>
              <a:rPr lang="sr-Latn-RS" sz="2800" i="1" err="1">
                <a:solidFill>
                  <a:srgbClr val="000000"/>
                </a:solidFill>
                <a:latin typeface="Calibri"/>
              </a:rPr>
              <a:t>cos</a:t>
            </a:r>
            <a:r>
              <a:rPr lang="sr-Latn-RS" sz="2800" i="1" dirty="0">
                <a:solidFill>
                  <a:srgbClr val="000000"/>
                </a:solidFill>
                <a:latin typeface="Calibri"/>
              </a:rPr>
              <a:t>(k*2*</a:t>
            </a:r>
            <a:r>
              <a:rPr lang="sr-Latn-RS" sz="2800" i="1" err="1">
                <a:solidFill>
                  <a:srgbClr val="000000"/>
                </a:solidFill>
                <a:latin typeface="Calibri"/>
              </a:rPr>
              <a:t>pi</a:t>
            </a:r>
            <a:r>
              <a:rPr lang="sr-Latn-RS" sz="2800" i="1" dirty="0">
                <a:solidFill>
                  <a:srgbClr val="000000"/>
                </a:solidFill>
                <a:latin typeface="Calibri"/>
              </a:rPr>
              <a:t>*</a:t>
            </a:r>
            <a:r>
              <a:rPr lang="sr-Latn-RS" sz="2800" i="1" err="1">
                <a:solidFill>
                  <a:srgbClr val="000000"/>
                </a:solidFill>
                <a:latin typeface="Calibri"/>
              </a:rPr>
              <a:t>fm</a:t>
            </a:r>
            <a:r>
              <a:rPr lang="sr-Latn-RS" sz="2800" i="1" dirty="0">
                <a:solidFill>
                  <a:srgbClr val="000000"/>
                </a:solidFill>
                <a:latin typeface="Calibri"/>
              </a:rPr>
              <a:t>*</a:t>
            </a:r>
            <a:r>
              <a:rPr lang="sr-Latn-RS" sz="2800" i="1" err="1">
                <a:solidFill>
                  <a:srgbClr val="000000"/>
                </a:solidFill>
                <a:latin typeface="Calibri"/>
              </a:rPr>
              <a:t>ts</a:t>
            </a:r>
            <a:r>
              <a:rPr lang="sr-Latn-RS" sz="2800" i="1" dirty="0">
                <a:solidFill>
                  <a:srgbClr val="000000"/>
                </a:solidFill>
                <a:latin typeface="Calibri"/>
              </a:rPr>
              <a:t>)</a:t>
            </a:r>
            <a:endParaRPr lang="sr-Latn-RS" sz="28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284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3262313121"/>
              </p:ext>
            </p:extLst>
          </p:nvPr>
        </p:nvSpPr>
        <p:spPr>
          <a:xfrm>
            <a:off x="1152525" y="762000"/>
            <a:ext cx="10149839" cy="48320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-</a:t>
            </a:r>
            <a:r>
              <a:rPr lang="sr-Latn-RS" sz="2800" dirty="0">
                <a:solidFill>
                  <a:srgbClr val="000000"/>
                </a:solidFill>
                <a:latin typeface="Calibri"/>
              </a:rPr>
              <a:t>računa se M različitih izlaza, svaki dužine D po formuli </a:t>
            </a:r>
            <a:r>
              <a:rPr lang="sr-Latn-RS" sz="2800" i="1" dirty="0" err="1">
                <a:solidFill>
                  <a:srgbClr val="000000"/>
                </a:solidFill>
                <a:latin typeface="Calibri"/>
              </a:rPr>
              <a:t>Amcos</a:t>
            </a:r>
            <a:r>
              <a:rPr lang="sr-Latn-RS" sz="2800" i="1" dirty="0">
                <a:solidFill>
                  <a:srgbClr val="000000"/>
                </a:solidFill>
                <a:latin typeface="Calibri"/>
              </a:rPr>
              <a:t>(k*w2*</a:t>
            </a:r>
            <a:r>
              <a:rPr lang="sr-Latn-RS" sz="2800" i="1" dirty="0" err="1">
                <a:solidFill>
                  <a:srgbClr val="000000"/>
                </a:solidFill>
                <a:latin typeface="Calibri"/>
              </a:rPr>
              <a:t>pi</a:t>
            </a:r>
            <a:r>
              <a:rPr lang="sr-Latn-RS" sz="2800" i="1" dirty="0">
                <a:solidFill>
                  <a:srgbClr val="000000"/>
                </a:solidFill>
                <a:latin typeface="Calibri"/>
              </a:rPr>
              <a:t>*</a:t>
            </a:r>
            <a:r>
              <a:rPr lang="sr-Latn-RS" sz="2800" i="1" dirty="0" err="1">
                <a:solidFill>
                  <a:srgbClr val="000000"/>
                </a:solidFill>
                <a:latin typeface="Calibri"/>
              </a:rPr>
              <a:t>fm</a:t>
            </a:r>
            <a:r>
              <a:rPr lang="sr-Latn-RS" sz="2800" i="1" dirty="0">
                <a:solidFill>
                  <a:srgbClr val="000000"/>
                </a:solidFill>
                <a:latin typeface="Calibri"/>
              </a:rPr>
              <a:t>*</a:t>
            </a:r>
            <a:r>
              <a:rPr lang="sr-Latn-RS" sz="2800" i="1" dirty="0" err="1">
                <a:solidFill>
                  <a:srgbClr val="000000"/>
                </a:solidFill>
                <a:latin typeface="Calibri"/>
              </a:rPr>
              <a:t>ts</a:t>
            </a:r>
            <a:r>
              <a:rPr lang="sr-Latn-RS" sz="2800" i="1" dirty="0">
                <a:solidFill>
                  <a:srgbClr val="000000"/>
                </a:solidFill>
                <a:latin typeface="Calibri"/>
              </a:rPr>
              <a:t>+</a:t>
            </a:r>
            <a:r>
              <a:rPr lang="sr-Cyrl-RS" sz="2800" i="1" dirty="0">
                <a:solidFill>
                  <a:srgbClr val="000000"/>
                </a:solidFill>
                <a:latin typeface="Calibri"/>
              </a:rPr>
              <a:t>ф</a:t>
            </a:r>
            <a:r>
              <a:rPr lang="sr-Latn-RS" sz="2800" i="1" dirty="0">
                <a:solidFill>
                  <a:srgbClr val="000000"/>
                </a:solidFill>
                <a:latin typeface="Calibri"/>
              </a:rPr>
              <a:t>m)</a:t>
            </a:r>
            <a:r>
              <a:rPr lang="sr-Latn-RS" sz="2800" dirty="0">
                <a:solidFill>
                  <a:srgbClr val="000000"/>
                </a:solidFill>
                <a:latin typeface="Calibri"/>
              </a:rPr>
              <a:t>, gde su </a:t>
            </a:r>
            <a:r>
              <a:rPr lang="sr-Latn-RS" sz="2800" i="1" dirty="0">
                <a:solidFill>
                  <a:srgbClr val="000000"/>
                </a:solidFill>
                <a:latin typeface="Calibri"/>
              </a:rPr>
              <a:t>Am </a:t>
            </a:r>
            <a:r>
              <a:rPr lang="sr-Latn-RS" sz="2800" dirty="0">
                <a:solidFill>
                  <a:srgbClr val="000000"/>
                </a:solidFill>
                <a:latin typeface="Calibri"/>
              </a:rPr>
              <a:t>i </a:t>
            </a:r>
            <a:r>
              <a:rPr lang="sr-Cyrl-RS" sz="2800" i="1" dirty="0">
                <a:solidFill>
                  <a:srgbClr val="000000"/>
                </a:solidFill>
                <a:latin typeface="Calibri"/>
              </a:rPr>
              <a:t>ф</a:t>
            </a:r>
            <a:r>
              <a:rPr lang="sr-Latn-RS" sz="2800" i="1" dirty="0">
                <a:solidFill>
                  <a:srgbClr val="000000"/>
                </a:solidFill>
                <a:latin typeface="Calibri"/>
              </a:rPr>
              <a:t>m</a:t>
            </a:r>
            <a:r>
              <a:rPr lang="sr-Latn-RS" sz="2800" dirty="0">
                <a:solidFill>
                  <a:srgbClr val="000000"/>
                </a:solidFill>
                <a:latin typeface="Calibri"/>
              </a:rPr>
              <a:t> amplituda i faza frekvencijskog odziva analognog </a:t>
            </a:r>
            <a:r>
              <a:rPr lang="sr-Latn-RS" sz="2800" dirty="0" err="1">
                <a:solidFill>
                  <a:srgbClr val="000000"/>
                </a:solidFill>
                <a:latin typeface="Calibri"/>
              </a:rPr>
              <a:t>filtra</a:t>
            </a:r>
            <a:r>
              <a:rPr lang="sr-Latn-RS" sz="2800" dirty="0">
                <a:solidFill>
                  <a:srgbClr val="000000"/>
                </a:solidFill>
                <a:latin typeface="Calibri"/>
              </a:rPr>
              <a:t> za frekvenciju </a:t>
            </a:r>
            <a:r>
              <a:rPr lang="sr-Latn-RS" sz="2800" dirty="0" err="1">
                <a:solidFill>
                  <a:srgbClr val="000000"/>
                </a:solidFill>
                <a:latin typeface="Calibri"/>
              </a:rPr>
              <a:t>fm</a:t>
            </a:r>
            <a:endParaRPr lang="sr-Latn-RS" sz="2800" dirty="0">
              <a:solidFill>
                <a:srgbClr val="000000"/>
              </a:solidFill>
              <a:latin typeface="Calibri"/>
            </a:endParaRPr>
          </a:p>
          <a:p>
            <a:endParaRPr lang="sr-Latn-RS" sz="2800" dirty="0">
              <a:solidFill>
                <a:srgbClr val="000000"/>
              </a:solidFill>
              <a:latin typeface="Calibri"/>
            </a:endParaRPr>
          </a:p>
          <a:p>
            <a:r>
              <a:rPr lang="sr-Latn-RS" sz="2800" dirty="0">
                <a:solidFill>
                  <a:srgbClr val="000000"/>
                </a:solidFill>
                <a:latin typeface="Calibri"/>
              </a:rPr>
              <a:t>-popunjava se matrica X sa ulaznim signalima i izlaznim kao što smo pokazali iznad</a:t>
            </a:r>
          </a:p>
          <a:p>
            <a:endParaRPr lang="sr-Latn-RS" sz="2800" dirty="0">
              <a:solidFill>
                <a:srgbClr val="000000"/>
              </a:solidFill>
              <a:latin typeface="Calibri"/>
            </a:endParaRPr>
          </a:p>
          <a:p>
            <a:r>
              <a:rPr lang="sr-Latn-RS" sz="2800" dirty="0">
                <a:solidFill>
                  <a:srgbClr val="000000"/>
                </a:solidFill>
                <a:latin typeface="Calibri"/>
              </a:rPr>
              <a:t>-popunjava se matrica X sa ulaznim signalima i izlaznim kao što smo pokazali iznad</a:t>
            </a:r>
          </a:p>
          <a:p>
            <a:endParaRPr lang="sr-Latn-RS" sz="2800" dirty="0">
              <a:solidFill>
                <a:srgbClr val="000000"/>
              </a:solidFill>
              <a:latin typeface="Calibri"/>
            </a:endParaRPr>
          </a:p>
          <a:p>
            <a:r>
              <a:rPr lang="sr-Latn-RS" sz="2800" dirty="0">
                <a:solidFill>
                  <a:srgbClr val="000000"/>
                </a:solidFill>
                <a:latin typeface="Calibri"/>
              </a:rPr>
              <a:t>-računaju se koeficijenti pomoću </a:t>
            </a:r>
            <a:r>
              <a:rPr lang="sr-Latn-RS" sz="2800" dirty="0" err="1">
                <a:solidFill>
                  <a:srgbClr val="000000"/>
                </a:solidFill>
                <a:latin typeface="Calibri"/>
              </a:rPr>
              <a:t>pseudoinverzne</a:t>
            </a:r>
            <a:r>
              <a:rPr lang="sr-Latn-RS" sz="2800" dirty="0">
                <a:solidFill>
                  <a:srgbClr val="000000"/>
                </a:solidFill>
                <a:latin typeface="Calibri"/>
              </a:rPr>
              <a:t> matrice</a:t>
            </a:r>
          </a:p>
        </p:txBody>
      </p:sp>
    </p:spTree>
    <p:extLst>
      <p:ext uri="{BB962C8B-B14F-4D97-AF65-F5344CB8AC3E}">
        <p14:creationId xmlns:p14="http://schemas.microsoft.com/office/powerpoint/2010/main" val="330268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12" y="866775"/>
            <a:ext cx="5324306" cy="4745478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2594055328"/>
              </p:ext>
            </p:extLst>
          </p:nvPr>
        </p:nvSpPr>
        <p:spPr>
          <a:xfrm>
            <a:off x="6267450" y="1076325"/>
            <a:ext cx="4702628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M=4000</a:t>
            </a:r>
          </a:p>
          <a:p>
            <a:r>
              <a:rPr lang="en-US" sz="2800" dirty="0">
                <a:solidFill>
                  <a:srgbClr val="000000"/>
                </a:solidFill>
              </a:rPr>
              <a:t>fs=</a:t>
            </a:r>
            <a:r>
              <a:rPr lang="en-US" sz="2800" dirty="0" err="1">
                <a:solidFill>
                  <a:srgbClr val="000000"/>
                </a:solidFill>
              </a:rPr>
              <a:t>2500Hz</a:t>
            </a:r>
          </a:p>
          <a:p>
            <a:r>
              <a:rPr lang="en-US" sz="2800" dirty="0">
                <a:solidFill>
                  <a:srgbClr val="000000"/>
                </a:solidFill>
              </a:rPr>
              <a:t>D=145</a:t>
            </a:r>
          </a:p>
          <a:p>
            <a:r>
              <a:rPr lang="en-US" sz="2800" dirty="0">
                <a:solidFill>
                  <a:srgbClr val="000000"/>
                </a:solidFill>
              </a:rPr>
              <a:t>N=110</a:t>
            </a:r>
          </a:p>
          <a:p>
            <a:r>
              <a:rPr lang="en-US" sz="2800" dirty="0">
                <a:solidFill>
                  <a:srgbClr val="000000"/>
                </a:solidFill>
              </a:rPr>
              <a:t>-skup parametara pomoću kojih ćemo probati da aproksimiramo filtar sa slike na kojoj je frekvencijski odziv filtra propusnika opsega</a:t>
            </a:r>
          </a:p>
        </p:txBody>
      </p:sp>
    </p:spTree>
    <p:extLst>
      <p:ext uri="{BB962C8B-B14F-4D97-AF65-F5344CB8AC3E}">
        <p14:creationId xmlns:p14="http://schemas.microsoft.com/office/powerpoint/2010/main" val="398466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40" y="76200"/>
            <a:ext cx="7359302" cy="65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3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82" y="258511"/>
            <a:ext cx="6975021" cy="6211452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589985186"/>
              </p:ext>
            </p:extLst>
          </p:nvPr>
        </p:nvSpPr>
        <p:spPr>
          <a:xfrm>
            <a:off x="8321333" y="523875"/>
            <a:ext cx="2743200" cy="44012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-mala odstupanja na višim frekvencijama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-ostatak poklapanje poprilično dobro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-sve zavisi od parametara</a:t>
            </a:r>
          </a:p>
        </p:txBody>
      </p:sp>
    </p:spTree>
    <p:extLst>
      <p:ext uri="{BB962C8B-B14F-4D97-AF65-F5344CB8AC3E}">
        <p14:creationId xmlns:p14="http://schemas.microsoft.com/office/powerpoint/2010/main" val="231295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448" y="504825"/>
            <a:ext cx="6426925" cy="5717877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7684671"/>
              </p:ext>
            </p:extLst>
          </p:nvPr>
        </p:nvSpPr>
        <p:spPr>
          <a:xfrm>
            <a:off x="7746162" y="790575"/>
            <a:ext cx="2743200" cy="44012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-fazna karakteristika analognog filtra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filtra dobijenim FDLS</a:t>
            </a:r>
            <a:endParaRPr lang="en-US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-primetnja odstupanja faze na višim frekvencijama</a:t>
            </a:r>
          </a:p>
        </p:txBody>
      </p:sp>
    </p:spTree>
    <p:extLst>
      <p:ext uri="{BB962C8B-B14F-4D97-AF65-F5344CB8AC3E}">
        <p14:creationId xmlns:p14="http://schemas.microsoft.com/office/powerpoint/2010/main" val="292171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95224301"/>
              </p:ext>
            </p:extLst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Digitalno</a:t>
            </a:r>
            <a:r>
              <a:rPr lang="en-US" dirty="0">
                <a:solidFill>
                  <a:srgbClr val="000000"/>
                </a:solidFill>
              </a:rPr>
              <a:t> vs. </a:t>
            </a:r>
            <a:r>
              <a:rPr lang="en-US" dirty="0" err="1">
                <a:solidFill>
                  <a:srgbClr val="000000"/>
                </a:solidFill>
              </a:rPr>
              <a:t>analogno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2645724693"/>
              </p:ext>
            </p:extLst>
          </p:nvPr>
        </p:nvSpPr>
        <p:spPr>
          <a:xfrm>
            <a:off x="1141413" y="2098675"/>
            <a:ext cx="9885316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-jednostavnija realizacija i projektovanje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-lakši i brži prenos podataka</a:t>
            </a:r>
            <a:endParaRPr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-dostupnije korisnicima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6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158871468"/>
              </p:ext>
            </p:extLst>
          </p:nvPr>
        </p:nvSpPr>
        <p:spPr>
          <a:xfrm>
            <a:off x="1362562" y="866775"/>
            <a:ext cx="9346474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Primer loše aproksimiranog filtra</a:t>
            </a:r>
          </a:p>
          <a:p>
            <a:r>
              <a:rPr lang="en-US" sz="2800" dirty="0">
                <a:solidFill>
                  <a:srgbClr val="000000"/>
                </a:solidFill>
              </a:rPr>
              <a:t>-odabran je mnogo mali red filtra D=5, N=4</a:t>
            </a:r>
          </a:p>
          <a:p>
            <a:r>
              <a:rPr lang="en-US" sz="2800" dirty="0">
                <a:solidFill>
                  <a:srgbClr val="000000"/>
                </a:solidFill>
              </a:rPr>
              <a:t>-mali broj </a:t>
            </a:r>
            <a:r>
              <a:rPr lang="en-US" sz="2800" dirty="0" err="1">
                <a:solidFill>
                  <a:srgbClr val="000000"/>
                </a:solidFill>
              </a:rPr>
              <a:t>tačaka</a:t>
            </a:r>
            <a:r>
              <a:rPr lang="en-US" sz="2800" dirty="0">
                <a:solidFill>
                  <a:srgbClr val="000000"/>
                </a:solidFill>
              </a:rPr>
              <a:t> u kojima se računa M=40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-iz razloga što je sam analogni filtar prostiji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manjeg reda, samim tim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malim povećanjem parametara dobijaju se zadovoljavajući rezultati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</a:t>
            </a:r>
            <a:r>
              <a:rPr lang="en-US" sz="2800" dirty="0" err="1">
                <a:solidFill>
                  <a:srgbClr val="000000"/>
                </a:solidFill>
              </a:rPr>
              <a:t>već sa</a:t>
            </a:r>
            <a:r>
              <a:rPr lang="en-US" sz="2800" dirty="0">
                <a:solidFill>
                  <a:srgbClr val="000000"/>
                </a:solidFill>
              </a:rPr>
              <a:t> D=25, N=20, M=200 prikazani su mnogo bolji rezultati</a:t>
            </a:r>
          </a:p>
        </p:txBody>
      </p:sp>
    </p:spTree>
    <p:extLst>
      <p:ext uri="{BB962C8B-B14F-4D97-AF65-F5344CB8AC3E}">
        <p14:creationId xmlns:p14="http://schemas.microsoft.com/office/powerpoint/2010/main" val="376657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87" y="923925"/>
            <a:ext cx="5365699" cy="478384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113" y="923925"/>
            <a:ext cx="5355850" cy="47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52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837" y="819150"/>
            <a:ext cx="5662748" cy="503854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819150"/>
            <a:ext cx="5673909" cy="50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34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46" y="847725"/>
            <a:ext cx="5409590" cy="482301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913" y="847725"/>
            <a:ext cx="5409281" cy="48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32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4234411360"/>
              </p:ext>
            </p:extLst>
          </p:nvPr>
        </p:nvSpPr>
        <p:spPr>
          <a:xfrm>
            <a:off x="990954" y="1428750"/>
            <a:ext cx="10120448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-veća preciznost od bilinearne transformacije dok kompleksnost algoritma je na približno istom nivou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-mogućnost kombinovanja kvaliteta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zahveta za resursima pomoću varijacije parametara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-pogodnije za kompleksnije stvari zarad ostvarivanja boljih rezultata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-mana je potrebno vreme za pronalazak najpogodnije aproksimacije</a:t>
            </a:r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635063092"/>
              </p:ext>
            </p:extLst>
          </p:nvPr>
        </p:nvSpPr>
        <p:spPr>
          <a:xfrm>
            <a:off x="990954" y="533400"/>
            <a:ext cx="785730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PREDNOSTI I MANE</a:t>
            </a:r>
          </a:p>
        </p:txBody>
      </p:sp>
    </p:spTree>
    <p:extLst>
      <p:ext uri="{BB962C8B-B14F-4D97-AF65-F5344CB8AC3E}">
        <p14:creationId xmlns:p14="http://schemas.microsoft.com/office/powerpoint/2010/main" val="240478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2821297051"/>
              </p:ext>
            </p:extLst>
          </p:nvPr>
        </p:nvSpPr>
        <p:spPr>
          <a:xfrm>
            <a:off x="1190625" y="1009650"/>
            <a:ext cx="9287691" cy="44012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-Radi jednostavnije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efikasnije primene javlja se potreba za </a:t>
            </a:r>
            <a:r>
              <a:rPr lang="en-US" sz="2800" dirty="0" err="1">
                <a:solidFill>
                  <a:srgbClr val="000000"/>
                </a:solidFill>
              </a:rPr>
              <a:t>projektovanjem</a:t>
            </a:r>
            <a:r>
              <a:rPr lang="en-US" sz="2800" dirty="0">
                <a:solidFill>
                  <a:srgbClr val="000000"/>
                </a:solidFill>
              </a:rPr>
              <a:t> digitalnih sistema tako da oni što bolje aproksimiraju rad već postojećih analognih sistema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-usled fleksibilnosti digitalne elektronike ovaj problem je često rešiv na više načina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-traži se balans izmedju kvaliteta, tačnosti sistema, stabilnosti, zahteva za resursima. Na osnovu toga se bira način na koji će se ovaj zadatak rešiti</a:t>
            </a:r>
          </a:p>
        </p:txBody>
      </p:sp>
    </p:spTree>
    <p:extLst>
      <p:ext uri="{BB962C8B-B14F-4D97-AF65-F5344CB8AC3E}">
        <p14:creationId xmlns:p14="http://schemas.microsoft.com/office/powerpoint/2010/main" val="369983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89622999"/>
              </p:ext>
            </p:extLst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Obrada signala</a:t>
            </a:r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194956013"/>
              </p:ext>
            </p:extLst>
          </p:nvPr>
        </p:nvSpPr>
        <p:spPr>
          <a:xfrm>
            <a:off x="1141413" y="2098675"/>
            <a:ext cx="9914708" cy="3539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-veliki napredak u razvitku ove grane telekomunikacija doprineo je prelaz na digitalnu obradu signala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-pronalazak novih algoritama za rešavanje problema koji su sada znatno jednostavniji nego rešavanjem analognim kolima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-potreba za manjim resursima u vidu manjeg broja računskih operacija</a:t>
            </a:r>
          </a:p>
        </p:txBody>
      </p:sp>
    </p:spTree>
    <p:extLst>
      <p:ext uri="{BB962C8B-B14F-4D97-AF65-F5344CB8AC3E}">
        <p14:creationId xmlns:p14="http://schemas.microsoft.com/office/powerpoint/2010/main" val="109055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63928865"/>
              </p:ext>
            </p:extLst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Filtar za obradu signala</a:t>
            </a:r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3262559959"/>
              </p:ext>
            </p:extLst>
          </p:nvPr>
        </p:nvSpPr>
        <p:spPr>
          <a:xfrm>
            <a:off x="1141413" y="2098675"/>
            <a:ext cx="9944099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-osnovni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jedan od najbitnijih komponenti kola za obradu signala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-odmah na početku je postavio zadatak inženjerima da što bolje aproksimiraju analogni filtar digitalnim, tako da njihov rad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karakteristike budu što ekvivalentnije</a:t>
            </a:r>
          </a:p>
        </p:txBody>
      </p:sp>
    </p:spTree>
    <p:extLst>
      <p:ext uri="{BB962C8B-B14F-4D97-AF65-F5344CB8AC3E}">
        <p14:creationId xmlns:p14="http://schemas.microsoft.com/office/powerpoint/2010/main" val="83945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3381252728"/>
              </p:ext>
            </p:extLst>
          </p:nvPr>
        </p:nvSpPr>
        <p:spPr>
          <a:xfrm>
            <a:off x="1114425" y="666750"/>
            <a:ext cx="10110651" cy="181588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-filtar je definisan svojim frekvencijskim odzivom koji ima svoju </a:t>
            </a:r>
            <a:r>
              <a:rPr lang="en-US" sz="2800" dirty="0" err="1">
                <a:solidFill>
                  <a:srgbClr val="000000"/>
                </a:solidFill>
              </a:rPr>
              <a:t>amplitudu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fazu. Vrednosti amplitude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faze su u opštem slučaju različite za dve različite frekvencije.</a:t>
            </a:r>
          </a:p>
          <a:p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01" y="2124075"/>
            <a:ext cx="7200538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1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2418464315"/>
              </p:ext>
            </p:extLst>
          </p:nvPr>
        </p:nvSpPr>
        <p:spPr>
          <a:xfrm>
            <a:off x="1285875" y="609600"/>
            <a:ext cx="10032274" cy="526297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-zadatak je da se projektuje digitalni filtar tako da njegov frekvencijski odziv što bolje aproksimira odziv analognog filtra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-postoje već dobro poznate metode za rešavanje ovog problema(bilinearna transformacija, brza konvolucija, …). Ali u nekim situacijama vam neke od tih metoda ne daju dovoljno dobre rezultate ili jednostavno traže više resursa nego što vi možete da priuštite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-predstavićemo algoritam FDLS(</a:t>
            </a:r>
            <a:r>
              <a:rPr lang="en-US" sz="2800" i="1" dirty="0">
                <a:solidFill>
                  <a:srgbClr val="000000"/>
                </a:solidFill>
              </a:rPr>
              <a:t>frequency-domain least-squares)</a:t>
            </a:r>
            <a:r>
              <a:rPr lang="en-US" sz="2800" dirty="0">
                <a:solidFill>
                  <a:srgbClr val="000000"/>
                </a:solidFill>
              </a:rPr>
              <a:t> koji aproksimira analogni filtar kvalitetom brze konvolucije dok zahteva resursa slično kao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bilinearna transformacija</a:t>
            </a:r>
          </a:p>
        </p:txBody>
      </p:sp>
    </p:spTree>
    <p:extLst>
      <p:ext uri="{BB962C8B-B14F-4D97-AF65-F5344CB8AC3E}">
        <p14:creationId xmlns:p14="http://schemas.microsoft.com/office/powerpoint/2010/main" val="119569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88406391"/>
              </p:ext>
            </p:extLst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Malo podsećanja iz algebre, Pseudoinverzna matrica</a:t>
            </a:r>
          </a:p>
        </p:txBody>
      </p:sp>
      <p:pic>
        <p:nvPicPr>
          <p:cNvPr id="3" name="Picture 3" descr="matric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098415"/>
            <a:ext cx="2744180" cy="2171700"/>
          </a:xfrm>
          <a:prstGeom prst="rect">
            <a:avLst/>
          </a:prstGeom>
        </p:spPr>
      </p:pic>
      <p:pic>
        <p:nvPicPr>
          <p:cNvPr id="5" name="Picture 5" descr="matric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776" y="2098415"/>
            <a:ext cx="2744180" cy="2876550"/>
          </a:xfrm>
          <a:prstGeom prst="rect">
            <a:avLst/>
          </a:prstGeom>
        </p:spPr>
      </p:pic>
      <p:sp>
        <p:nvSpPr>
          <p:cNvPr id="7" name="TextBox 6"/>
          <p:cNvSpPr txBox="1"/>
          <p:nvPr>
            <p:extLst>
              <p:ext uri="{D42A27DB-BD31-4B8C-83A1-F6EECF244321}">
                <p14:modId xmlns:p14="http://schemas.microsoft.com/office/powerpoint/2010/main" val="3926306777"/>
              </p:ext>
            </p:extLst>
          </p:nvPr>
        </p:nvSpPr>
        <p:spPr>
          <a:xfrm>
            <a:off x="6622240" y="2143125"/>
            <a:ext cx="4320540" cy="25237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Aproksimacija najbližeg rešenja koje zadovoljava sve jednačine, u slučaju ako imamo više nezavisnih jednačina nego nepoznatih.</a:t>
            </a:r>
          </a:p>
        </p:txBody>
      </p:sp>
    </p:spTree>
    <p:extLst>
      <p:ext uri="{BB962C8B-B14F-4D97-AF65-F5344CB8AC3E}">
        <p14:creationId xmlns:p14="http://schemas.microsoft.com/office/powerpoint/2010/main" val="407238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45495046"/>
              </p:ext>
            </p:extLst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Funkcija prenosa filtra</a:t>
            </a:r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4254867085"/>
              </p:ext>
            </p:extLst>
          </p:nvPr>
        </p:nvSpPr>
        <p:spPr>
          <a:xfrm>
            <a:off x="1141413" y="2098675"/>
            <a:ext cx="9904412" cy="181588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Uzimamo vrednosti ulaznog signala na svakih t=1/fs, fs je frekvencija odabiranja. Funkciju prenosa filtra možemo napisati kao matematičku relaciju odbiraka ulaznog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izlaznog signala nakon z-transformacije:</a:t>
            </a:r>
          </a:p>
        </p:txBody>
      </p:sp>
      <p:pic>
        <p:nvPicPr>
          <p:cNvPr id="4" name="Picture 4" descr="funkcijaprenosa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4248150"/>
            <a:ext cx="5321300" cy="1283505"/>
          </a:xfrm>
          <a:prstGeom prst="rect">
            <a:avLst/>
          </a:prstGeom>
        </p:spPr>
      </p:pic>
      <p:pic>
        <p:nvPicPr>
          <p:cNvPr id="6" name="Picture 6" descr="funkcijaprenosa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8" y="4248150"/>
            <a:ext cx="5024437" cy="12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43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Circuit</vt:lpstr>
      <vt:lpstr>PreciZan dizajn filtara</vt:lpstr>
      <vt:lpstr>Digitalno vs. analogno</vt:lpstr>
      <vt:lpstr>PowerPoint Presentation</vt:lpstr>
      <vt:lpstr>Obrada signala</vt:lpstr>
      <vt:lpstr>Filtar za obradu signala</vt:lpstr>
      <vt:lpstr>PowerPoint Presentation</vt:lpstr>
      <vt:lpstr>PowerPoint Presentation</vt:lpstr>
      <vt:lpstr>Malo podsećanja iz algebre, Pseudoinverzna matrica</vt:lpstr>
      <vt:lpstr>Funkcija prenosa filtra</vt:lpstr>
      <vt:lpstr>PowerPoint Presentation</vt:lpstr>
      <vt:lpstr>PowerPoint Presentation</vt:lpstr>
      <vt:lpstr>Kako rešiti ovaj sistem?</vt:lpstr>
      <vt:lpstr>PowerPoint Presentation</vt:lpstr>
      <vt:lpstr>Rezimiranje algoritma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2014-08-26T23:43:54Z</dcterms:created>
  <dcterms:modified xsi:type="dcterms:W3CDTF">2017-07-02T18:06:00Z</dcterms:modified>
</cp:coreProperties>
</file>