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223A6-9855-489A-BB4C-C3BB2FC20146}" type="datetimeFigureOut">
              <a:rPr lang="en-US"/>
              <a:t>6/17/2017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376D3-2CA0-4C0E-A8D7-1AD21F0204C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1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76D3-2CA0-4C0E-A8D7-1AD21F0204C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51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76D3-2CA0-4C0E-A8D7-1AD21F0204C5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40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76D3-2CA0-4C0E-A8D7-1AD21F0204C5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98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76D3-2CA0-4C0E-A8D7-1AD21F0204C5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7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76D3-2CA0-4C0E-A8D7-1AD21F0204C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54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76D3-2CA0-4C0E-A8D7-1AD21F0204C5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98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76D3-2CA0-4C0E-A8D7-1AD21F0204C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35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76D3-2CA0-4C0E-A8D7-1AD21F0204C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3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76D3-2CA0-4C0E-A8D7-1AD21F0204C5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50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76D3-2CA0-4C0E-A8D7-1AD21F0204C5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64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76D3-2CA0-4C0E-A8D7-1AD21F0204C5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50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76D3-2CA0-4C0E-A8D7-1AD21F0204C5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2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1463673444"/>
              </p:ext>
            </p:extLst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/>
              <a:t>LPC korekcija skale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1656592238"/>
              </p:ext>
            </p:extLst>
          </p:nvPr>
        </p:nvSpPr>
        <p:spPr/>
        <p:txBody>
          <a:bodyPr>
            <a:normAutofit fontScale="85000" lnSpcReduction="10000"/>
          </a:bodyPr>
          <a:lstStyle/>
          <a:p>
            <a:pPr marL="1371600" indent="457200"/>
            <a:r>
              <a:rPr lang="en-US" b="1" dirty="0" err="1">
                <a:solidFill>
                  <a:schemeClr val="tx1"/>
                </a:solidFill>
              </a:rPr>
              <a:t>     </a:t>
            </a:r>
            <a:r>
              <a:rPr lang="en-US" b="1" dirty="0">
                <a:solidFill>
                  <a:srgbClr val="000000"/>
                </a:solidFill>
              </a:rPr>
              <a:t>                                               Marko </a:t>
            </a:r>
            <a:r>
              <a:rPr lang="en-US" b="1" dirty="0" err="1">
                <a:solidFill>
                  <a:srgbClr val="000000"/>
                </a:solidFill>
              </a:rPr>
              <a:t>Stevanovi</a:t>
            </a:r>
            <a:r>
              <a:rPr lang="sr-Latn-RS" b="1" dirty="0">
                <a:solidFill>
                  <a:srgbClr val="000000"/>
                </a:solidFill>
              </a:rPr>
              <a:t>ć         187/2014               </a:t>
            </a:r>
            <a:endParaRPr lang="en-US">
              <a:solidFill>
                <a:srgbClr val="000000"/>
              </a:solidFill>
            </a:endParaRPr>
          </a:p>
          <a:p>
            <a:pPr marL="1828800"/>
            <a:r>
              <a:rPr lang="sr-Latn-RS" b="1" dirty="0">
                <a:solidFill>
                  <a:srgbClr val="000000"/>
                </a:solidFill>
              </a:rPr>
              <a:t>                                                    Marko </a:t>
            </a:r>
            <a:r>
              <a:rPr lang="sr-Latn-RS" b="1" dirty="0" err="1">
                <a:solidFill>
                  <a:srgbClr val="000000"/>
                </a:solidFill>
              </a:rPr>
              <a:t>Djokić</a:t>
            </a:r>
            <a:r>
              <a:rPr lang="sr-Latn-RS" b="1" dirty="0">
                <a:solidFill>
                  <a:srgbClr val="000000"/>
                </a:solidFill>
              </a:rPr>
              <a:t>                  313/2014</a:t>
            </a:r>
            <a:endParaRPr>
              <a:solidFill>
                <a:srgbClr val="000000"/>
              </a:solidFill>
            </a:endParaRPr>
          </a:p>
          <a:p>
            <a:pPr marL="1828800"/>
            <a:r>
              <a:rPr lang="sr-Latn-RS" b="1" dirty="0">
                <a:solidFill>
                  <a:srgbClr val="000000"/>
                </a:solidFill>
              </a:rPr>
              <a:t>                                                    Aleksandar Stevanović 454/2014</a:t>
            </a:r>
            <a:endParaRPr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1530955"/>
              </p:ext>
            </p:extLst>
          </p:nvPr>
        </p:nvSpPr>
        <p:spPr>
          <a:xfrm>
            <a:off x="724159" y="1895475"/>
            <a:ext cx="8911687" cy="128089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3" descr="cela skala slik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049" y="323850"/>
            <a:ext cx="6908482" cy="632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5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827018152"/>
              </p:ext>
            </p:extLst>
          </p:nvPr>
        </p:nvSpPr>
        <p:spPr/>
        <p:txBody>
          <a:bodyPr/>
          <a:lstStyle/>
          <a:p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endParaRPr lang="en-US" dirty="0"/>
          </a:p>
        </p:txBody>
      </p:sp>
      <p:pic>
        <p:nvPicPr>
          <p:cNvPr id="3" name="Picture 3" descr="zumirana skal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088" y="623888"/>
            <a:ext cx="7200900" cy="594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8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27136560"/>
              </p:ext>
            </p:extLst>
          </p:nvPr>
        </p:nvSpPr>
        <p:spPr/>
        <p:txBody>
          <a:bodyPr/>
          <a:lstStyle/>
          <a:p>
            <a:r>
              <a:rPr lang="en-US" dirty="0"/>
              <a:t>Prednosti </a:t>
            </a:r>
            <a:r>
              <a:rPr lang="en-US" dirty="0" err="1"/>
              <a:t>i</a:t>
            </a:r>
            <a:r>
              <a:rPr lang="en-US" dirty="0"/>
              <a:t> mane</a:t>
            </a:r>
          </a:p>
        </p:txBody>
      </p:sp>
      <p:sp>
        <p:nvSpPr>
          <p:cNvPr id="3" name="TextBox 2"/>
          <p:cNvSpPr txBox="1"/>
          <p:nvPr>
            <p:extLst>
              <p:ext uri="{D42A27DB-BD31-4B8C-83A1-F6EECF244321}">
                <p14:modId xmlns:p14="http://schemas.microsoft.com/office/powerpoint/2010/main" val="2450226347"/>
              </p:ext>
            </p:extLst>
          </p:nvPr>
        </p:nvSpPr>
        <p:spPr>
          <a:xfrm>
            <a:off x="2592388" y="1908175"/>
            <a:ext cx="8503919" cy="31700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Cela ideja oko korekcije skale </a:t>
            </a:r>
            <a:r>
              <a:rPr lang="en-US" sz="2000" dirty="0" err="1"/>
              <a:t>i</a:t>
            </a:r>
            <a:r>
              <a:rPr lang="en-US" sz="2000" dirty="0"/>
              <a:t> njene primene komercijalno je realizovana od strane kompanije </a:t>
            </a:r>
            <a:r>
              <a:rPr lang="en-US" sz="2000" i="1" dirty="0"/>
              <a:t>Antares</a:t>
            </a:r>
            <a:r>
              <a:rPr lang="en-US" sz="2000" dirty="0"/>
              <a:t> koja je svojim  </a:t>
            </a:r>
            <a:r>
              <a:rPr lang="en-US" sz="2000" i="1" dirty="0"/>
              <a:t>Auto-Tune-om</a:t>
            </a:r>
            <a:r>
              <a:rPr lang="en-US" sz="2000" dirty="0"/>
              <a:t> započela revoluciju u modernoj produkciji muzike </a:t>
            </a:r>
            <a:r>
              <a:rPr lang="en-US" sz="2000" dirty="0" err="1"/>
              <a:t>i</a:t>
            </a:r>
            <a:r>
              <a:rPr lang="en-US" sz="2000" dirty="0"/>
              <a:t> doprinela je masovnoj popularizaciji ovoj vrsti obrade govornog signala. Namenjena je kao olakšica pevačima </a:t>
            </a:r>
            <a:r>
              <a:rPr lang="en-US" sz="2000" dirty="0" err="1"/>
              <a:t>i</a:t>
            </a:r>
            <a:r>
              <a:rPr lang="en-US" sz="2000" dirty="0"/>
              <a:t> jedna od najvećih vrlina je ušteda vremena </a:t>
            </a:r>
            <a:r>
              <a:rPr lang="en-US" sz="2000" dirty="0" err="1"/>
              <a:t>i</a:t>
            </a:r>
            <a:r>
              <a:rPr lang="en-US" sz="2000" dirty="0"/>
              <a:t> energije čoveka, nekih od najvrednijih resursa današnjice. Pored obrade glasa može da se koristi I za obradu instrumenata, ali se može koristiti za kompletnu promenu glasa, namernim "kvarenjem" osnovne frekvencije što prouzrokuje distorziju u glasu koja se može upotrebiti na razne kreativne načine.</a:t>
            </a:r>
          </a:p>
        </p:txBody>
      </p:sp>
    </p:spTree>
    <p:extLst>
      <p:ext uri="{BB962C8B-B14F-4D97-AF65-F5344CB8AC3E}">
        <p14:creationId xmlns:p14="http://schemas.microsoft.com/office/powerpoint/2010/main" val="447968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extLst>
              <p:ext uri="{D42A27DB-BD31-4B8C-83A1-F6EECF244321}">
                <p14:modId xmlns:p14="http://schemas.microsoft.com/office/powerpoint/2010/main" val="1307121374"/>
              </p:ext>
            </p:extLst>
          </p:nvPr>
        </p:nvSpPr>
        <p:spPr>
          <a:xfrm>
            <a:off x="2582863" y="1266825"/>
            <a:ext cx="8014062" cy="132343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Korekcija glasa nailazi na razne negativne komentare, jer se smatra da "ubija" prirodu ljudskog pevanja </a:t>
            </a:r>
            <a:r>
              <a:rPr lang="en-US" sz="2000" dirty="0" err="1"/>
              <a:t>i</a:t>
            </a:r>
            <a:r>
              <a:rPr lang="en-US" sz="2000" dirty="0"/>
              <a:t> samog koncepta muzike, dok sve većom upotrebom od strane raznih izvodjača dolazi </a:t>
            </a:r>
            <a:r>
              <a:rPr lang="en-US" sz="2000" dirty="0" err="1"/>
              <a:t>i</a:t>
            </a:r>
            <a:r>
              <a:rPr lang="en-US" sz="2000" dirty="0"/>
              <a:t> do zloupotrebe ovog aparata.</a:t>
            </a:r>
          </a:p>
        </p:txBody>
      </p:sp>
      <p:pic>
        <p:nvPicPr>
          <p:cNvPr id="3" name="Picture 3" descr="stefan_rasta - Cop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862" y="3314700"/>
            <a:ext cx="274418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9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706703553"/>
              </p:ext>
            </p:extLst>
          </p:nvPr>
        </p:nvSpPr>
        <p:spPr/>
        <p:txBody>
          <a:bodyPr/>
          <a:lstStyle/>
          <a:p>
            <a:r>
              <a:rPr lang="en-US" dirty="0"/>
              <a:t>Šta je skala?</a:t>
            </a:r>
          </a:p>
        </p:txBody>
      </p:sp>
      <p:pic>
        <p:nvPicPr>
          <p:cNvPr id="3" name="Picture 3" descr="Piano_Frequenci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4" y="1676400"/>
            <a:ext cx="6537325" cy="1331670"/>
          </a:xfrm>
          <a:prstGeom prst="rect">
            <a:avLst/>
          </a:prstGeom>
        </p:spPr>
      </p:pic>
      <p:sp>
        <p:nvSpPr>
          <p:cNvPr id="5" name="TextBox 4"/>
          <p:cNvSpPr txBox="1"/>
          <p:nvPr>
            <p:extLst>
              <p:ext uri="{D42A27DB-BD31-4B8C-83A1-F6EECF244321}">
                <p14:modId xmlns:p14="http://schemas.microsoft.com/office/powerpoint/2010/main" val="2481530345"/>
              </p:ext>
            </p:extLst>
          </p:nvPr>
        </p:nvSpPr>
        <p:spPr>
          <a:xfrm>
            <a:off x="2592388" y="3457575"/>
            <a:ext cx="7827917" cy="26776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Svaka nota ima svoju frekvenciju, </a:t>
            </a:r>
            <a:r>
              <a:rPr lang="en-US" sz="2800" dirty="0" err="1"/>
              <a:t>i</a:t>
            </a:r>
            <a:r>
              <a:rPr lang="en-US" sz="2800" dirty="0"/>
              <a:t> ta frekvencija se ne menja u zavisnosti od muzičkog instrumenta.</a:t>
            </a:r>
          </a:p>
          <a:p>
            <a:endParaRPr lang="en-US" sz="2800" dirty="0"/>
          </a:p>
          <a:p>
            <a:r>
              <a:rPr lang="en-US" sz="2800" dirty="0"/>
              <a:t>Taj niz frekvencija predstavlja frekvencijsku skalu nota.</a:t>
            </a:r>
          </a:p>
        </p:txBody>
      </p:sp>
    </p:spTree>
    <p:extLst>
      <p:ext uri="{BB962C8B-B14F-4D97-AF65-F5344CB8AC3E}">
        <p14:creationId xmlns:p14="http://schemas.microsoft.com/office/powerpoint/2010/main" val="353392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extLst>
              <p:ext uri="{D42A27DB-BD31-4B8C-83A1-F6EECF244321}">
                <p14:modId xmlns:p14="http://schemas.microsoft.com/office/powerpoint/2010/main" val="2981805843"/>
              </p:ext>
            </p:extLst>
          </p:nvPr>
        </p:nvSpPr>
        <p:spPr>
          <a:xfrm>
            <a:off x="2573338" y="1495425"/>
            <a:ext cx="8552905" cy="26776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Razlika izmedju frekvencija na skali je takodje </a:t>
            </a:r>
            <a:r>
              <a:rPr lang="en-US" sz="2800" dirty="0" err="1"/>
              <a:t>jasno</a:t>
            </a:r>
            <a:r>
              <a:rPr lang="en-US" sz="2800" dirty="0"/>
              <a:t> definisana. Posmatra se u odnosu na referentnu A4 notu, </a:t>
            </a:r>
            <a:r>
              <a:rPr lang="en-US" sz="2800" dirty="0" err="1"/>
              <a:t>49. u</a:t>
            </a:r>
            <a:r>
              <a:rPr lang="en-US" sz="2800" dirty="0"/>
              <a:t> nizu dirki na klaviru, kojoj odgovara frekvencija od 440 Hz.</a:t>
            </a:r>
          </a:p>
          <a:p>
            <a:endParaRPr lang="en-US" sz="2800" dirty="0"/>
          </a:p>
          <a:p>
            <a:r>
              <a:rPr lang="en-US" sz="2800" dirty="0"/>
              <a:t>Frekvencija </a:t>
            </a:r>
            <a:r>
              <a:rPr lang="en-US" sz="2800" dirty="0" err="1"/>
              <a:t>n-te</a:t>
            </a:r>
            <a:r>
              <a:rPr lang="en-US" sz="2800" dirty="0"/>
              <a:t> note se računa po formuli:</a:t>
            </a:r>
          </a:p>
        </p:txBody>
      </p:sp>
      <p:pic>
        <p:nvPicPr>
          <p:cNvPr id="3" name="Picture 3" descr="formul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338" y="4448175"/>
            <a:ext cx="5060940" cy="90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1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285115799"/>
              </p:ext>
            </p:extLst>
          </p:nvPr>
        </p:nvSpPr>
        <p:spPr/>
        <p:txBody>
          <a:bodyPr/>
          <a:lstStyle/>
          <a:p>
            <a:r>
              <a:rPr lang="en-US" dirty="0"/>
              <a:t>Osnovna frekvencija</a:t>
            </a:r>
          </a:p>
        </p:txBody>
      </p:sp>
      <p:sp>
        <p:nvSpPr>
          <p:cNvPr id="3" name="TextBox 2"/>
          <p:cNvSpPr txBox="1"/>
          <p:nvPr>
            <p:extLst>
              <p:ext uri="{D42A27DB-BD31-4B8C-83A1-F6EECF244321}">
                <p14:modId xmlns:p14="http://schemas.microsoft.com/office/powerpoint/2010/main" val="1317137943"/>
              </p:ext>
            </p:extLst>
          </p:nvPr>
        </p:nvSpPr>
        <p:spPr>
          <a:xfrm>
            <a:off x="2592924" y="1907994"/>
            <a:ext cx="7494814" cy="39703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Svaku osobu karakteriše različita osnova frekvencija koja predstavlja učestanost vibriranja naših glasnih žica, tj. definiše dubinu našeg glasa.</a:t>
            </a:r>
          </a:p>
          <a:p>
            <a:r>
              <a:rPr lang="en-US" sz="2800" dirty="0"/>
              <a:t>Pevači treniraju svoj glas tako što vežbom uče da kontrolišu svoje glasnice. Njihov zadatak je da svoju osnovnu frekvenciju pri pevanju što bolje poklope sa frekvencijom odgovarajućih nota.</a:t>
            </a:r>
          </a:p>
        </p:txBody>
      </p:sp>
    </p:spTree>
    <p:extLst>
      <p:ext uri="{BB962C8B-B14F-4D97-AF65-F5344CB8AC3E}">
        <p14:creationId xmlns:p14="http://schemas.microsoft.com/office/powerpoint/2010/main" val="41277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230143411"/>
              </p:ext>
            </p:extLst>
          </p:nvPr>
        </p:nvSpPr>
        <p:spPr/>
        <p:txBody>
          <a:bodyPr/>
          <a:lstStyle/>
          <a:p>
            <a:r>
              <a:rPr lang="en-US" dirty="0"/>
              <a:t>Korekcija kao ispomoć</a:t>
            </a:r>
          </a:p>
        </p:txBody>
      </p:sp>
      <p:sp>
        <p:nvSpPr>
          <p:cNvPr id="3" name="TextBox 2"/>
          <p:cNvSpPr txBox="1"/>
          <p:nvPr>
            <p:extLst>
              <p:ext uri="{D42A27DB-BD31-4B8C-83A1-F6EECF244321}">
                <p14:modId xmlns:p14="http://schemas.microsoft.com/office/powerpoint/2010/main" val="2350907948"/>
              </p:ext>
            </p:extLst>
          </p:nvPr>
        </p:nvSpPr>
        <p:spPr>
          <a:xfrm>
            <a:off x="2592388" y="1908175"/>
            <a:ext cx="8768442" cy="39703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Ideja je da se analizira signal, odredi osnovna frekvencija </a:t>
            </a:r>
            <a:r>
              <a:rPr lang="en-US" sz="2800" dirty="0" err="1"/>
              <a:t>i</a:t>
            </a:r>
            <a:r>
              <a:rPr lang="en-US" sz="2800" dirty="0"/>
              <a:t> uporedi sa skalom.</a:t>
            </a:r>
          </a:p>
          <a:p>
            <a:r>
              <a:rPr lang="en-US" sz="2800" dirty="0"/>
              <a:t>Ako postoji odstupanja onda se vrši korekcija te vrednosti osnovne frekvencija na najbližu vrednost sa skale.</a:t>
            </a:r>
          </a:p>
          <a:p>
            <a:r>
              <a:rPr lang="en-US" sz="2800" dirty="0"/>
              <a:t>Omogućava da pevač ne mora da ponavlja snimanje sve dok ne otpeva svaku notu tačno, već se može korekcija pogrešnih izvršiti na ovaj način.</a:t>
            </a:r>
          </a:p>
        </p:txBody>
      </p:sp>
    </p:spTree>
    <p:extLst>
      <p:ext uri="{BB962C8B-B14F-4D97-AF65-F5344CB8AC3E}">
        <p14:creationId xmlns:p14="http://schemas.microsoft.com/office/powerpoint/2010/main" val="45090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939497124"/>
              </p:ext>
            </p:extLst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Kako?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endParaRPr lang="en-US"/>
          </a:p>
        </p:txBody>
      </p:sp>
      <p:sp>
        <p:nvSpPr>
          <p:cNvPr id="3" name="TextBox 2"/>
          <p:cNvSpPr txBox="1"/>
          <p:nvPr>
            <p:extLst>
              <p:ext uri="{D42A27DB-BD31-4B8C-83A1-F6EECF244321}">
                <p14:modId xmlns:p14="http://schemas.microsoft.com/office/powerpoint/2010/main" val="19922254"/>
              </p:ext>
            </p:extLst>
          </p:nvPr>
        </p:nvSpPr>
        <p:spPr>
          <a:xfrm>
            <a:off x="2592388" y="1908175"/>
            <a:ext cx="8494122" cy="35394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-analiza signala</a:t>
            </a:r>
          </a:p>
          <a:p>
            <a:endParaRPr lang="en-US" sz="2800" dirty="0"/>
          </a:p>
          <a:p>
            <a:r>
              <a:rPr lang="en-US" sz="2800" dirty="0"/>
              <a:t>-odredjivanje osnovne frekvencije</a:t>
            </a:r>
          </a:p>
          <a:p>
            <a:endParaRPr lang="en-US" sz="2800" dirty="0"/>
          </a:p>
          <a:p>
            <a:r>
              <a:rPr lang="en-US" sz="2800" dirty="0"/>
              <a:t>-detekcija </a:t>
            </a:r>
            <a:r>
              <a:rPr lang="en-US" sz="2800" dirty="0" err="1"/>
              <a:t>i</a:t>
            </a:r>
            <a:r>
              <a:rPr lang="en-US" sz="2800" dirty="0"/>
              <a:t> korekcija promašenih frekvencija  </a:t>
            </a:r>
          </a:p>
          <a:p>
            <a:endParaRPr lang="en-US" sz="2800" dirty="0"/>
          </a:p>
          <a:p>
            <a:r>
              <a:rPr lang="en-US" sz="2800" dirty="0"/>
              <a:t>-sinteza signala sa korigovanim frekvencijama pomoću LPC vokodera</a:t>
            </a:r>
          </a:p>
        </p:txBody>
      </p:sp>
    </p:spTree>
    <p:extLst>
      <p:ext uri="{BB962C8B-B14F-4D97-AF65-F5344CB8AC3E}">
        <p14:creationId xmlns:p14="http://schemas.microsoft.com/office/powerpoint/2010/main" val="389572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257344749"/>
              </p:ext>
            </p:extLst>
          </p:nvPr>
        </p:nvSpPr>
        <p:spPr/>
        <p:txBody>
          <a:bodyPr/>
          <a:lstStyle/>
          <a:p>
            <a:r>
              <a:rPr lang="en-US" dirty="0"/>
              <a:t>Analiza signala</a:t>
            </a:r>
          </a:p>
        </p:txBody>
      </p:sp>
      <p:sp>
        <p:nvSpPr>
          <p:cNvPr id="4" name="TextBox 3"/>
          <p:cNvSpPr txBox="1"/>
          <p:nvPr>
            <p:extLst>
              <p:ext uri="{D42A27DB-BD31-4B8C-83A1-F6EECF244321}">
                <p14:modId xmlns:p14="http://schemas.microsoft.com/office/powerpoint/2010/main" val="1341645846"/>
              </p:ext>
            </p:extLst>
          </p:nvPr>
        </p:nvSpPr>
        <p:spPr>
          <a:xfrm>
            <a:off x="2592388" y="1908175"/>
            <a:ext cx="8435339" cy="310854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Analiziramo na kratkotrajnim segmentima zbog prirode signala koji se sporo menja u vremenu, pa na kratkom intervalu smatramo da su mu parametri konstantni.</a:t>
            </a:r>
          </a:p>
          <a:p>
            <a:r>
              <a:rPr lang="en-US" sz="2800" dirty="0"/>
              <a:t>Definišemo dužinu prozora (30ms) </a:t>
            </a:r>
            <a:r>
              <a:rPr lang="en-US" sz="2800" dirty="0" err="1"/>
              <a:t>i</a:t>
            </a:r>
            <a:r>
              <a:rPr lang="en-US" sz="2800" dirty="0"/>
              <a:t> stepen preklapanja susednih prozora zbog veće preciznosti (50%).</a:t>
            </a:r>
          </a:p>
        </p:txBody>
      </p:sp>
    </p:spTree>
    <p:extLst>
      <p:ext uri="{BB962C8B-B14F-4D97-AF65-F5344CB8AC3E}">
        <p14:creationId xmlns:p14="http://schemas.microsoft.com/office/powerpoint/2010/main" val="109102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753146361"/>
              </p:ext>
            </p:extLst>
          </p:nvPr>
        </p:nvSpPr>
        <p:spPr/>
        <p:txBody>
          <a:bodyPr/>
          <a:lstStyle/>
          <a:p>
            <a:r>
              <a:rPr lang="en-US" dirty="0"/>
              <a:t>Odredjivanje osnovne frekvencije</a:t>
            </a:r>
          </a:p>
        </p:txBody>
      </p:sp>
      <p:sp>
        <p:nvSpPr>
          <p:cNvPr id="3" name="TextBox 2"/>
          <p:cNvSpPr txBox="1"/>
          <p:nvPr>
            <p:extLst>
              <p:ext uri="{D42A27DB-BD31-4B8C-83A1-F6EECF244321}">
                <p14:modId xmlns:p14="http://schemas.microsoft.com/office/powerpoint/2010/main" val="3533084509"/>
              </p:ext>
            </p:extLst>
          </p:nvPr>
        </p:nvSpPr>
        <p:spPr>
          <a:xfrm>
            <a:off x="2592388" y="1908175"/>
            <a:ext cx="8376556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Koristimo algoritam koji računa osnovnu frekvenciju pomoću autokorelacije. Nad svakim segmentom računamo autokorelaciju I dobijamo kao rezultat kvaziperiodičnu funkciju.</a:t>
            </a:r>
          </a:p>
        </p:txBody>
      </p:sp>
      <p:pic>
        <p:nvPicPr>
          <p:cNvPr id="4" name="Picture 4" descr="autokorelacij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395" y="2962275"/>
            <a:ext cx="5228500" cy="1362766"/>
          </a:xfrm>
          <a:prstGeom prst="rect">
            <a:avLst/>
          </a:prstGeom>
        </p:spPr>
      </p:pic>
      <p:sp>
        <p:nvSpPr>
          <p:cNvPr id="6" name="TextBox 5"/>
          <p:cNvSpPr txBox="1"/>
          <p:nvPr>
            <p:extLst>
              <p:ext uri="{D42A27DB-BD31-4B8C-83A1-F6EECF244321}">
                <p14:modId xmlns:p14="http://schemas.microsoft.com/office/powerpoint/2010/main" val="517447653"/>
              </p:ext>
            </p:extLst>
          </p:nvPr>
        </p:nvSpPr>
        <p:spPr>
          <a:xfrm>
            <a:off x="2592388" y="4581525"/>
            <a:ext cx="8327571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Perioda izmedju dva susedna maksimuma funkcije je srazmerna sa osnovnom frekvencijom tog segmenta signala. </a:t>
            </a:r>
          </a:p>
          <a:p>
            <a:r>
              <a:rPr lang="en-US" dirty="0"/>
              <a:t>T0=1/f0</a:t>
            </a:r>
          </a:p>
          <a:p>
            <a:r>
              <a:rPr lang="en-US" dirty="0"/>
              <a:t>f0-osnovna frekvencija Hz</a:t>
            </a:r>
          </a:p>
        </p:txBody>
      </p:sp>
    </p:spTree>
    <p:extLst>
      <p:ext uri="{BB962C8B-B14F-4D97-AF65-F5344CB8AC3E}">
        <p14:creationId xmlns:p14="http://schemas.microsoft.com/office/powerpoint/2010/main" val="161951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32078161"/>
              </p:ext>
            </p:extLst>
          </p:nvPr>
        </p:nvSpPr>
        <p:spPr/>
        <p:txBody>
          <a:bodyPr/>
          <a:lstStyle/>
          <a:p>
            <a:r>
              <a:rPr lang="en-US" dirty="0"/>
              <a:t>Detekcija </a:t>
            </a:r>
            <a:r>
              <a:rPr lang="en-US" dirty="0" err="1"/>
              <a:t>i</a:t>
            </a:r>
            <a:r>
              <a:rPr lang="en-US" dirty="0"/>
              <a:t> korekcija</a:t>
            </a:r>
          </a:p>
        </p:txBody>
      </p:sp>
      <p:sp>
        <p:nvSpPr>
          <p:cNvPr id="3" name="TextBox 2"/>
          <p:cNvSpPr txBox="1"/>
          <p:nvPr>
            <p:extLst>
              <p:ext uri="{D42A27DB-BD31-4B8C-83A1-F6EECF244321}">
                <p14:modId xmlns:p14="http://schemas.microsoft.com/office/powerpoint/2010/main" val="1441324725"/>
              </p:ext>
            </p:extLst>
          </p:nvPr>
        </p:nvSpPr>
        <p:spPr>
          <a:xfrm>
            <a:off x="2592388" y="1908175"/>
            <a:ext cx="8680268" cy="440120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Koristimo algoritam koji za svaki segment signala računa razliku osnovne frekvencije </a:t>
            </a:r>
            <a:r>
              <a:rPr lang="en-US" sz="2800" dirty="0" err="1"/>
              <a:t>i</a:t>
            </a:r>
            <a:r>
              <a:rPr lang="en-US" sz="2800" dirty="0"/>
              <a:t> svih frekvencija skale, </a:t>
            </a:r>
            <a:r>
              <a:rPr lang="en-US" sz="2800" dirty="0" err="1"/>
              <a:t>i</a:t>
            </a:r>
            <a:r>
              <a:rPr lang="en-US" sz="2800" dirty="0"/>
              <a:t> zaokružuje vrednost osnovne frekvencije na onu sa kojom je bila najmanja razlika.</a:t>
            </a:r>
          </a:p>
          <a:p>
            <a:r>
              <a:rPr lang="en-US" sz="2800" dirty="0"/>
              <a:t>Ako je neki segment bio tačan, to znači da je najmanja razlika bila 0 pa samim tim ta frekvencija ostaje nepromenjena.</a:t>
            </a:r>
          </a:p>
          <a:p>
            <a:r>
              <a:rPr lang="en-US" sz="2800" dirty="0"/>
              <a:t>Na kraju se vrši sinteza pomoću LPC vokodera.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71162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Wisp</vt:lpstr>
      <vt:lpstr> LPC korekcija skale  </vt:lpstr>
      <vt:lpstr>Šta je skala?</vt:lpstr>
      <vt:lpstr>PowerPoint Presentation</vt:lpstr>
      <vt:lpstr>Osnovna frekvencija</vt:lpstr>
      <vt:lpstr>Korekcija kao ispomoć</vt:lpstr>
      <vt:lpstr>Kako? </vt:lpstr>
      <vt:lpstr>Analiza signala</vt:lpstr>
      <vt:lpstr>Odredjivanje osnovne frekvencije</vt:lpstr>
      <vt:lpstr>Detekcija i korekcija</vt:lpstr>
      <vt:lpstr>PowerPoint Presentation</vt:lpstr>
      <vt:lpstr> </vt:lpstr>
      <vt:lpstr>Prednosti i mane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5</cp:revision>
  <dcterms:created xsi:type="dcterms:W3CDTF">2014-09-12T02:13:59Z</dcterms:created>
  <dcterms:modified xsi:type="dcterms:W3CDTF">2017-06-17T20:58:21Z</dcterms:modified>
</cp:coreProperties>
</file>