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0" r:id="rId5"/>
    <p:sldId id="268" r:id="rId6"/>
    <p:sldId id="269" r:id="rId7"/>
    <p:sldId id="270" r:id="rId8"/>
    <p:sldId id="271" r:id="rId9"/>
    <p:sldId id="267" r:id="rId10"/>
    <p:sldId id="258" r:id="rId11"/>
    <p:sldId id="261" r:id="rId12"/>
    <p:sldId id="262" r:id="rId13"/>
    <p:sldId id="263" r:id="rId14"/>
    <p:sldId id="264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47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7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2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7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0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9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88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4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BAC3D0-EB76-4973-AFF6-CBBD4C60A343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4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8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BAC3D0-EB76-4973-AFF6-CBBD4C60A343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19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BD20-CE92-4F7F-3F30-08364B5E7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Implementacija distribuiranog sistema za igranje igara u oblaku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79298-94CB-B330-DF73-B4BBE09DF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 rad</a:t>
            </a:r>
          </a:p>
          <a:p>
            <a:r>
              <a:rPr lang="en-US" dirty="0"/>
              <a:t>Aleksandar di</a:t>
            </a:r>
            <a:r>
              <a:rPr lang="sr-Latn-RS" dirty="0" err="1"/>
              <a:t>nčić</a:t>
            </a:r>
            <a:r>
              <a:rPr lang="sr-Latn-RS" dirty="0"/>
              <a:t> 2022/3055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35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BC5B-12EC-9B88-C5F2-8ED7D266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WebRTC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765A-0A38-AC89-04F6-5B579D70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Protokol za </a:t>
            </a:r>
            <a:r>
              <a:rPr lang="sr-Latn-RS" i="1" dirty="0" err="1"/>
              <a:t>peer</a:t>
            </a:r>
            <a:r>
              <a:rPr lang="sr-Latn-RS" i="1" dirty="0"/>
              <a:t>-to-</a:t>
            </a:r>
            <a:r>
              <a:rPr lang="sr-Latn-RS" i="1" dirty="0" err="1"/>
              <a:t>peer</a:t>
            </a:r>
            <a:r>
              <a:rPr lang="sr-Latn-RS" i="1" dirty="0"/>
              <a:t> </a:t>
            </a:r>
            <a:r>
              <a:rPr lang="sr-Latn-RS" dirty="0"/>
              <a:t>multimedijalnu komunikaciju</a:t>
            </a:r>
          </a:p>
          <a:p>
            <a:pPr lvl="1"/>
            <a:r>
              <a:rPr lang="sr-Latn-RS" dirty="0"/>
              <a:t>Direktna veza radi minimalnog kašnjenja</a:t>
            </a:r>
          </a:p>
          <a:p>
            <a:r>
              <a:rPr lang="sr-Latn-RS" dirty="0"/>
              <a:t>Podržan u svim današnjim pretraživačima</a:t>
            </a:r>
          </a:p>
          <a:p>
            <a:r>
              <a:rPr lang="sr-Latn-RS" dirty="0"/>
              <a:t>Uspostavljanje veze – signalizacija (</a:t>
            </a:r>
            <a:r>
              <a:rPr lang="sr-Latn-RS" i="1" dirty="0" err="1"/>
              <a:t>signalling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Posrednik – server za signalizaciju (</a:t>
            </a:r>
            <a:r>
              <a:rPr lang="sr-Latn-RS" i="1" dirty="0" err="1"/>
              <a:t>signalling</a:t>
            </a:r>
            <a:r>
              <a:rPr lang="sr-Latn-RS" i="1" dirty="0"/>
              <a:t> server</a:t>
            </a:r>
            <a:r>
              <a:rPr lang="sr-Latn-RS" dirty="0"/>
              <a:t>)</a:t>
            </a:r>
          </a:p>
          <a:p>
            <a:r>
              <a:rPr lang="sr-Latn-RS" dirty="0"/>
              <a:t>Problem – komunikacija kroz </a:t>
            </a:r>
            <a:r>
              <a:rPr lang="sr-Latn-RS" i="1" dirty="0"/>
              <a:t>NAT</a:t>
            </a:r>
          </a:p>
          <a:p>
            <a:pPr lvl="1"/>
            <a:r>
              <a:rPr lang="sr-Latn-RS" dirty="0"/>
              <a:t>Rešenje – </a:t>
            </a:r>
            <a:r>
              <a:rPr lang="sr-Latn-RS" i="1" dirty="0" err="1"/>
              <a:t>Interactive</a:t>
            </a:r>
            <a:r>
              <a:rPr lang="sr-Latn-RS" i="1" dirty="0"/>
              <a:t> </a:t>
            </a:r>
            <a:r>
              <a:rPr lang="sr-Latn-RS" i="1" dirty="0" err="1"/>
              <a:t>Connectivity</a:t>
            </a:r>
            <a:r>
              <a:rPr lang="sr-Latn-RS" i="1" dirty="0"/>
              <a:t> </a:t>
            </a:r>
            <a:r>
              <a:rPr lang="sr-Latn-RS" i="1" dirty="0" err="1"/>
              <a:t>Establishment</a:t>
            </a:r>
            <a:r>
              <a:rPr lang="sr-Latn-RS" dirty="0"/>
              <a:t> (</a:t>
            </a:r>
            <a:r>
              <a:rPr lang="sr-Latn-RS" i="1" dirty="0"/>
              <a:t>ICE</a:t>
            </a:r>
            <a:r>
              <a:rPr lang="sr-Latn-RS" dirty="0"/>
              <a:t>)</a:t>
            </a:r>
          </a:p>
          <a:p>
            <a:pPr lvl="1"/>
            <a:r>
              <a:rPr lang="sr-Latn-RS" i="1" dirty="0"/>
              <a:t>STUN </a:t>
            </a:r>
            <a:r>
              <a:rPr lang="sr-Latn-RS" dirty="0"/>
              <a:t>i</a:t>
            </a:r>
            <a:r>
              <a:rPr lang="sr-Latn-RS" i="1" dirty="0"/>
              <a:t> TURN </a:t>
            </a:r>
            <a:r>
              <a:rPr lang="sr-Latn-RS" dirty="0"/>
              <a:t>serveri</a:t>
            </a:r>
          </a:p>
          <a:p>
            <a:r>
              <a:rPr lang="sr-Latn-RS" dirty="0"/>
              <a:t>U našem sistemu – prenos prikaza igre od servera do korisnika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84316-B59F-C8A0-34ED-4E6B412B7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09" y="2095045"/>
            <a:ext cx="5036244" cy="26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6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9EF0-BAD9-01FC-181E-2118117A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Prenos slike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760C-A4C3-55F9-139A-5E51B45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Dohvatanje – </a:t>
            </a:r>
            <a:r>
              <a:rPr lang="sr-Latn-RS" i="1" dirty="0"/>
              <a:t>Windows Desktop </a:t>
            </a:r>
            <a:r>
              <a:rPr lang="sr-Latn-RS" i="1" dirty="0" err="1"/>
              <a:t>Duplication</a:t>
            </a:r>
            <a:r>
              <a:rPr lang="sr-Latn-RS" i="1" dirty="0"/>
              <a:t> API</a:t>
            </a:r>
          </a:p>
          <a:p>
            <a:r>
              <a:rPr lang="sr-Latn-RS" dirty="0"/>
              <a:t>Kodiranje – </a:t>
            </a:r>
            <a:r>
              <a:rPr lang="sr-Latn-RS" i="1" dirty="0"/>
              <a:t>H.264 </a:t>
            </a:r>
            <a:r>
              <a:rPr lang="sr-Latn-RS" dirty="0"/>
              <a:t>format</a:t>
            </a:r>
          </a:p>
          <a:p>
            <a:pPr lvl="1"/>
            <a:r>
              <a:rPr lang="sr-Latn-RS" i="1" dirty="0"/>
              <a:t>NVENC – </a:t>
            </a:r>
            <a:r>
              <a:rPr lang="sr-Latn-RS" dirty="0"/>
              <a:t>kodiranje na grafičkoj kartici</a:t>
            </a:r>
          </a:p>
          <a:p>
            <a:pPr lvl="1"/>
            <a:r>
              <a:rPr lang="sr-Latn-RS" dirty="0"/>
              <a:t>Proces optimizovan za slanje u realnom vremenu</a:t>
            </a:r>
            <a:endParaRPr lang="en-US" dirty="0"/>
          </a:p>
          <a:p>
            <a:r>
              <a:rPr lang="sr-Latn-RS" dirty="0"/>
              <a:t>Prenos – </a:t>
            </a:r>
            <a:r>
              <a:rPr lang="sr-Latn-RS" i="1" dirty="0" err="1"/>
              <a:t>WebRTC</a:t>
            </a:r>
            <a:endParaRPr lang="sr-Latn-RS" i="1" dirty="0"/>
          </a:p>
          <a:p>
            <a:pPr lvl="1"/>
            <a:r>
              <a:rPr lang="sr-Latn-RS" dirty="0"/>
              <a:t>Ugrađen server za signalizaciju – proizvođači i potrošači</a:t>
            </a:r>
          </a:p>
          <a:p>
            <a:r>
              <a:rPr lang="sr-Latn-RS" dirty="0"/>
              <a:t>Element </a:t>
            </a:r>
            <a:r>
              <a:rPr lang="sr-Latn-RS" i="1" dirty="0" err="1"/>
              <a:t>queue</a:t>
            </a:r>
            <a:endParaRPr lang="sr-Latn-RS" i="1" dirty="0"/>
          </a:p>
          <a:p>
            <a:pPr lvl="1"/>
            <a:r>
              <a:rPr lang="sr-Latn-RS" dirty="0"/>
              <a:t>Razdvajanje cevovoda u dve niti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8D5E6-1EB3-BBCB-4D45-8C923AD4E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2" y="5154719"/>
            <a:ext cx="73818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EC49-30FA-310F-FC05-7309CEBE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Prenos zvuka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1868-9BE4-6C69-321B-3E499BC7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Dohvatanje – </a:t>
            </a:r>
            <a:r>
              <a:rPr lang="sr-Latn-RS" i="1" dirty="0"/>
              <a:t>Windows Audio </a:t>
            </a:r>
            <a:r>
              <a:rPr lang="sr-Latn-RS" i="1" dirty="0" err="1"/>
              <a:t>Session</a:t>
            </a:r>
            <a:r>
              <a:rPr lang="sr-Latn-RS" i="1" dirty="0"/>
              <a:t> API</a:t>
            </a:r>
          </a:p>
          <a:p>
            <a:r>
              <a:rPr lang="sr-Latn-RS" dirty="0"/>
              <a:t>Kodiranje –  </a:t>
            </a:r>
            <a:r>
              <a:rPr lang="sr-Latn-RS" i="1" dirty="0"/>
              <a:t>Opus </a:t>
            </a:r>
            <a:r>
              <a:rPr lang="sr-Latn-RS" dirty="0"/>
              <a:t>format</a:t>
            </a:r>
          </a:p>
          <a:p>
            <a:r>
              <a:rPr lang="sr-Latn-RS" dirty="0"/>
              <a:t>Prenos – </a:t>
            </a:r>
            <a:r>
              <a:rPr lang="sr-Latn-RS" i="1" dirty="0" err="1"/>
              <a:t>WebRTC</a:t>
            </a:r>
            <a:endParaRPr lang="sr-Latn-RS" i="1" dirty="0"/>
          </a:p>
          <a:p>
            <a:r>
              <a:rPr lang="sr-Latn-RS" dirty="0"/>
              <a:t>Dva pristupa</a:t>
            </a:r>
          </a:p>
          <a:p>
            <a:pPr lvl="1"/>
            <a:r>
              <a:rPr lang="sr-Latn-RS" dirty="0"/>
              <a:t>Jedinstveni cevovod za sliku i zvuk – sinhronizacija, veće kašnjenje</a:t>
            </a:r>
          </a:p>
          <a:p>
            <a:pPr lvl="1"/>
            <a:r>
              <a:rPr lang="sr-Latn-RS" dirty="0"/>
              <a:t>Dva odvojena cevovoda – manje kašnjenje, moguća neusaglašenost</a:t>
            </a:r>
          </a:p>
          <a:p>
            <a:pPr lvl="1"/>
            <a:r>
              <a:rPr lang="sr-Latn-RS" dirty="0"/>
              <a:t>Izabran drugi pristup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62E1C-0F95-84F5-40C5-148C19003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2" y="5154719"/>
            <a:ext cx="73818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3E5F-1C62-D69A-1161-6FD797F8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Prenos komandi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8AE6-00E4-DAD7-67AC-FD3ABF76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/>
              <a:t>Dohvatanje – </a:t>
            </a:r>
            <a:r>
              <a:rPr lang="sr-Latn-RS" i="1" dirty="0" err="1"/>
              <a:t>JavaScript</a:t>
            </a:r>
            <a:r>
              <a:rPr lang="sr-Latn-RS" i="1" dirty="0"/>
              <a:t> </a:t>
            </a:r>
            <a:r>
              <a:rPr lang="sr-Latn-RS" dirty="0"/>
              <a:t>događaji</a:t>
            </a:r>
          </a:p>
          <a:p>
            <a:r>
              <a:rPr lang="sr-Latn-RS" dirty="0"/>
              <a:t>Akumulacija korisničkog unosa na klijentskoj strani i periodično slanje</a:t>
            </a:r>
          </a:p>
          <a:p>
            <a:pPr lvl="1"/>
            <a:r>
              <a:rPr lang="sr-Latn-RS" dirty="0"/>
              <a:t>Izbegava se zagušenje</a:t>
            </a:r>
          </a:p>
          <a:p>
            <a:r>
              <a:rPr lang="sr-Latn-RS" dirty="0"/>
              <a:t>Prenos – </a:t>
            </a:r>
            <a:r>
              <a:rPr lang="sr-Latn-RS" i="1" dirty="0" err="1"/>
              <a:t>WebSockets</a:t>
            </a:r>
            <a:r>
              <a:rPr lang="sr-Latn-RS" i="1" dirty="0"/>
              <a:t> </a:t>
            </a:r>
            <a:r>
              <a:rPr lang="sr-Latn-RS" dirty="0"/>
              <a:t>protokol</a:t>
            </a:r>
          </a:p>
          <a:p>
            <a:pPr lvl="1"/>
            <a:r>
              <a:rPr lang="sr-Latn-RS" dirty="0"/>
              <a:t>Standardni protokol za </a:t>
            </a:r>
            <a:r>
              <a:rPr lang="sr-Latn-RS" dirty="0" err="1"/>
              <a:t>kontinualan</a:t>
            </a:r>
            <a:r>
              <a:rPr lang="sr-Latn-RS" dirty="0"/>
              <a:t> prenos poruka</a:t>
            </a:r>
          </a:p>
          <a:p>
            <a:r>
              <a:rPr lang="sr-Latn-RS" dirty="0"/>
              <a:t>Simulacija – </a:t>
            </a:r>
            <a:r>
              <a:rPr lang="sr-Latn-RS" i="1" dirty="0"/>
              <a:t>Windows </a:t>
            </a:r>
            <a:r>
              <a:rPr lang="sr-Latn-RS" dirty="0"/>
              <a:t>sistemski pozivi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23C0E-D757-56C4-B99D-E42DCA1E7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4" y="4851596"/>
            <a:ext cx="5953125" cy="10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1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DFF5-7C92-48EC-D487-CBDA5269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Evaluacija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2782-182D-BF62-172A-E3107783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Kompletan servis pokrenut na jednom ličnom računaru</a:t>
            </a:r>
          </a:p>
          <a:p>
            <a:r>
              <a:rPr lang="sr-Latn-RS" dirty="0"/>
              <a:t>Testiranje vršeno sa dve mašine</a:t>
            </a:r>
          </a:p>
          <a:p>
            <a:pPr marL="544068" lvl="1" indent="-342900">
              <a:buFont typeface="+mj-lt"/>
              <a:buAutoNum type="arabicPeriod"/>
            </a:pPr>
            <a:r>
              <a:rPr lang="sr-Latn-RS" dirty="0"/>
              <a:t>Mašina na lokalnoj mreži</a:t>
            </a:r>
            <a:endParaRPr lang="sr-Latn-RS" i="1" dirty="0"/>
          </a:p>
          <a:p>
            <a:pPr marL="544068" lvl="1" indent="-342900">
              <a:buFont typeface="+mj-lt"/>
              <a:buAutoNum type="arabicPeriod"/>
            </a:pPr>
            <a:r>
              <a:rPr lang="sr-Latn-RS" dirty="0"/>
              <a:t>Mašina van mreže udaljena 2.5km</a:t>
            </a:r>
          </a:p>
          <a:p>
            <a:r>
              <a:rPr lang="sr-Latn-RS" dirty="0"/>
              <a:t>Evaluacija funkcionalnih zahteva</a:t>
            </a:r>
          </a:p>
          <a:p>
            <a:pPr lvl="1"/>
            <a:r>
              <a:rPr lang="sr-Latn-RS" dirty="0"/>
              <a:t>Ručno testiranje</a:t>
            </a:r>
          </a:p>
          <a:p>
            <a:pPr lvl="1"/>
            <a:r>
              <a:rPr lang="sr-Latn-RS" dirty="0"/>
              <a:t>Funkcionalni zahtevi ispunjeni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7F3D7-4F98-B76C-687A-D76438536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72" y="2596971"/>
            <a:ext cx="5169408" cy="2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0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2AF6E-AF28-211E-29F6-43DB85B8C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BA5-C67E-0E9F-AA63-1900CEC2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Evaluacija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49C0-A597-B686-BA67-4A73AE127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Evaluacija metrika</a:t>
            </a:r>
          </a:p>
          <a:p>
            <a:pPr lvl="1"/>
            <a:r>
              <a:rPr lang="sr-Latn-RS" dirty="0"/>
              <a:t>Kašnjenje zavisi od udaljenosti korisnika</a:t>
            </a:r>
          </a:p>
          <a:p>
            <a:pPr lvl="1"/>
            <a:r>
              <a:rPr lang="sr-Latn-RS" dirty="0"/>
              <a:t>Vreme pokretanja kraće za </a:t>
            </a:r>
            <a:r>
              <a:rPr lang="sr-Latn-RS" dirty="0" err="1"/>
              <a:t>keširanu</a:t>
            </a:r>
            <a:r>
              <a:rPr lang="sr-Latn-RS" dirty="0"/>
              <a:t> igru</a:t>
            </a:r>
          </a:p>
          <a:p>
            <a:pPr lvl="1"/>
            <a:r>
              <a:rPr lang="sr-Latn-RS" dirty="0"/>
              <a:t>Merene vrednosti zadovoljavajuće i ukazuju na upotrebljivost sistema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FEC5F7-B2EF-5E0B-8533-F4A49587A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342"/>
              </p:ext>
            </p:extLst>
          </p:nvPr>
        </p:nvGraphicFramePr>
        <p:xfrm>
          <a:off x="1731263" y="4270586"/>
          <a:ext cx="3316224" cy="18168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5408">
                  <a:extLst>
                    <a:ext uri="{9D8B030D-6E8A-4147-A177-3AD203B41FA5}">
                      <a16:colId xmlns:a16="http://schemas.microsoft.com/office/drawing/2014/main" val="3449977907"/>
                    </a:ext>
                  </a:extLst>
                </a:gridCol>
                <a:gridCol w="1105408">
                  <a:extLst>
                    <a:ext uri="{9D8B030D-6E8A-4147-A177-3AD203B41FA5}">
                      <a16:colId xmlns:a16="http://schemas.microsoft.com/office/drawing/2014/main" val="2488790372"/>
                    </a:ext>
                  </a:extLst>
                </a:gridCol>
                <a:gridCol w="1105408">
                  <a:extLst>
                    <a:ext uri="{9D8B030D-6E8A-4147-A177-3AD203B41FA5}">
                      <a16:colId xmlns:a16="http://schemas.microsoft.com/office/drawing/2014/main" val="3375724824"/>
                    </a:ext>
                  </a:extLst>
                </a:gridCol>
              </a:tblGrid>
              <a:tr h="549735">
                <a:tc>
                  <a:txBody>
                    <a:bodyPr/>
                    <a:lstStyle/>
                    <a:p>
                      <a:r>
                        <a:rPr lang="sr-Latn-RS" sz="1400" dirty="0"/>
                        <a:t>IGRA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KORISNIK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ODZIV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96699"/>
                  </a:ext>
                </a:extLst>
              </a:tr>
              <a:tr h="316774">
                <a:tc>
                  <a:txBody>
                    <a:bodyPr/>
                    <a:lstStyle/>
                    <a:p>
                      <a:r>
                        <a:rPr lang="sr-Latn-RS" sz="1400" dirty="0"/>
                        <a:t>2D, Logička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Lokalni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22.78ms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01624"/>
                  </a:ext>
                </a:extLst>
              </a:tr>
              <a:tr h="316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/>
                        <a:t>2D, Logička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Udaljeni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48.57ms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55280"/>
                  </a:ext>
                </a:extLst>
              </a:tr>
              <a:tr h="316774">
                <a:tc>
                  <a:txBody>
                    <a:bodyPr/>
                    <a:lstStyle/>
                    <a:p>
                      <a:r>
                        <a:rPr lang="sr-Latn-RS" sz="1400" dirty="0"/>
                        <a:t>3D, Akciona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Lokalni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20.21ms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557458"/>
                  </a:ext>
                </a:extLst>
              </a:tr>
              <a:tr h="316774">
                <a:tc>
                  <a:txBody>
                    <a:bodyPr/>
                    <a:lstStyle/>
                    <a:p>
                      <a:r>
                        <a:rPr lang="sr-Latn-RS" sz="1400" dirty="0"/>
                        <a:t>3D, Akciona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Udaljeni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39.37ms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18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FB1800-1279-AD34-FF98-4BE93A114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37969"/>
              </p:ext>
            </p:extLst>
          </p:nvPr>
        </p:nvGraphicFramePr>
        <p:xfrm>
          <a:off x="7144515" y="4270586"/>
          <a:ext cx="3591687" cy="181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7229">
                  <a:extLst>
                    <a:ext uri="{9D8B030D-6E8A-4147-A177-3AD203B41FA5}">
                      <a16:colId xmlns:a16="http://schemas.microsoft.com/office/drawing/2014/main" val="3449977907"/>
                    </a:ext>
                  </a:extLst>
                </a:gridCol>
                <a:gridCol w="1197229">
                  <a:extLst>
                    <a:ext uri="{9D8B030D-6E8A-4147-A177-3AD203B41FA5}">
                      <a16:colId xmlns:a16="http://schemas.microsoft.com/office/drawing/2014/main" val="3375724824"/>
                    </a:ext>
                  </a:extLst>
                </a:gridCol>
                <a:gridCol w="1197229">
                  <a:extLst>
                    <a:ext uri="{9D8B030D-6E8A-4147-A177-3AD203B41FA5}">
                      <a16:colId xmlns:a16="http://schemas.microsoft.com/office/drawing/2014/main" val="2796056090"/>
                    </a:ext>
                  </a:extLst>
                </a:gridCol>
              </a:tblGrid>
              <a:tr h="599440">
                <a:tc>
                  <a:txBody>
                    <a:bodyPr/>
                    <a:lstStyle/>
                    <a:p>
                      <a:r>
                        <a:rPr lang="sr-Latn-RS" sz="1400" dirty="0"/>
                        <a:t>IGRA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KEŠIRANA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VREME POKRETANJA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96699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r>
                        <a:rPr lang="sr-Latn-RS" sz="1400" dirty="0"/>
                        <a:t>2D, Logička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Da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2.1s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01624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/>
                        <a:t>2D, Logička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7.5s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55280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r>
                        <a:rPr lang="sr-Latn-RS" sz="1400" dirty="0"/>
                        <a:t>3D, Akciona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Da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1.9s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557458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r>
                        <a:rPr lang="sr-Latn-RS" sz="1400" dirty="0"/>
                        <a:t>3D, Akciona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32.9s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1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167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15F5-E406-A622-F3EB-021DFE0F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AB2A7-0F72-CB2B-1549-B73FB12F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Uspešno implementiran prototip sistema za igranje igara u oblaku</a:t>
            </a:r>
          </a:p>
          <a:p>
            <a:r>
              <a:rPr lang="sr-Latn-RS" dirty="0"/>
              <a:t>Moguća poboljšanja</a:t>
            </a:r>
          </a:p>
          <a:p>
            <a:pPr lvl="1"/>
            <a:r>
              <a:rPr lang="sr-Latn-RS" dirty="0"/>
              <a:t>Protokol </a:t>
            </a:r>
            <a:r>
              <a:rPr lang="sr-Latn-RS" i="1" dirty="0" err="1"/>
              <a:t>WebTransport</a:t>
            </a:r>
            <a:r>
              <a:rPr lang="sr-Latn-RS" dirty="0"/>
              <a:t> – u razvoju</a:t>
            </a:r>
          </a:p>
          <a:p>
            <a:pPr lvl="1"/>
            <a:r>
              <a:rPr lang="sr-Latn-RS" dirty="0"/>
              <a:t>Tehnike poboljšanja pouzdanosti i sigurnosti</a:t>
            </a:r>
          </a:p>
          <a:p>
            <a:pPr lvl="1"/>
            <a:r>
              <a:rPr lang="sr-Latn-RS" dirty="0"/>
              <a:t>Algoritam raspoređivanja sesija</a:t>
            </a:r>
          </a:p>
          <a:p>
            <a:r>
              <a:rPr lang="sr-Latn-RS" dirty="0"/>
              <a:t>Mogućnost proširenja u profesionalni sistem</a:t>
            </a:r>
          </a:p>
          <a:p>
            <a:pPr lvl="1"/>
            <a:r>
              <a:rPr lang="sr-Latn-RS" dirty="0"/>
              <a:t>Neophodni značajni hardverski resursi</a:t>
            </a:r>
          </a:p>
          <a:p>
            <a:r>
              <a:rPr lang="sr-Latn-RS" dirty="0"/>
              <a:t>Mogućnost korišćenja u lične svrhe – kućni server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4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6958-0394-5F50-F54F-F4D693B9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FDEE-74D1-F5E1-AE05-D036B86F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Problem – moderne igre zahtevaju moderan hardver</a:t>
            </a:r>
          </a:p>
          <a:p>
            <a:pPr lvl="1"/>
            <a:r>
              <a:rPr lang="sr-Latn-RS" dirty="0"/>
              <a:t>Nepristupačnost velikom broju korisnika</a:t>
            </a:r>
          </a:p>
          <a:p>
            <a:r>
              <a:rPr lang="sr-Latn-RS" dirty="0"/>
              <a:t>Rešenje – servisi za igranje igara u oblaku (</a:t>
            </a:r>
            <a:r>
              <a:rPr lang="sr-Latn-RS" i="1" dirty="0" err="1"/>
              <a:t>cloud</a:t>
            </a:r>
            <a:r>
              <a:rPr lang="sr-Latn-RS" i="1" dirty="0"/>
              <a:t> </a:t>
            </a:r>
            <a:r>
              <a:rPr lang="sr-Latn-RS" i="1" dirty="0" err="1"/>
              <a:t>gaming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Igre se izvršavaju na udaljenim serverskim mašinama</a:t>
            </a:r>
          </a:p>
          <a:p>
            <a:pPr lvl="1"/>
            <a:r>
              <a:rPr lang="sr-Latn-RS" dirty="0"/>
              <a:t>Prenos slike i zvuka do korisničkog uređaja u realnom vremenu</a:t>
            </a:r>
          </a:p>
          <a:p>
            <a:pPr lvl="1"/>
            <a:r>
              <a:rPr lang="sr-Latn-RS" dirty="0"/>
              <a:t>Prenos i izvršavanje korisničkih komandi na serverskoj mašini</a:t>
            </a:r>
          </a:p>
          <a:p>
            <a:r>
              <a:rPr lang="sr-Latn-RS" dirty="0"/>
              <a:t>Rezultat – pristup modernom hardveru i velikom broju igara</a:t>
            </a:r>
          </a:p>
          <a:p>
            <a:r>
              <a:rPr lang="sr-Latn-RS" dirty="0"/>
              <a:t>Rani primeri: </a:t>
            </a:r>
            <a:r>
              <a:rPr lang="sr-Latn-RS" i="1" dirty="0"/>
              <a:t>G-</a:t>
            </a:r>
            <a:r>
              <a:rPr lang="sr-Latn-RS" i="1" dirty="0" err="1"/>
              <a:t>Cluster</a:t>
            </a:r>
            <a:r>
              <a:rPr lang="sr-Latn-RS" dirty="0"/>
              <a:t> (2003), </a:t>
            </a:r>
            <a:r>
              <a:rPr lang="sr-Latn-RS" i="1" dirty="0" err="1"/>
              <a:t>OnLive</a:t>
            </a:r>
            <a:r>
              <a:rPr lang="sr-Latn-RS" dirty="0"/>
              <a:t> i </a:t>
            </a:r>
            <a:r>
              <a:rPr lang="sr-Latn-RS" i="1" dirty="0" err="1"/>
              <a:t>Gaikai</a:t>
            </a:r>
            <a:r>
              <a:rPr lang="sr-Latn-RS" dirty="0"/>
              <a:t> (2010)</a:t>
            </a:r>
          </a:p>
          <a:p>
            <a:r>
              <a:rPr lang="sr-Latn-RS" dirty="0"/>
              <a:t>Moderni primeri: </a:t>
            </a:r>
            <a:r>
              <a:rPr lang="sr-Latn-RS" i="1" dirty="0" err="1"/>
              <a:t>GeForce</a:t>
            </a:r>
            <a:r>
              <a:rPr lang="sr-Latn-RS" i="1" dirty="0"/>
              <a:t> NOW</a:t>
            </a:r>
            <a:r>
              <a:rPr lang="sr-Latn-RS" dirty="0"/>
              <a:t>, </a:t>
            </a:r>
            <a:r>
              <a:rPr lang="sr-Latn-RS" i="1" dirty="0" err="1"/>
              <a:t>PlayStation</a:t>
            </a:r>
            <a:r>
              <a:rPr lang="sr-Latn-RS" i="1" dirty="0"/>
              <a:t> NOW</a:t>
            </a:r>
            <a:r>
              <a:rPr lang="sr-Latn-RS" dirty="0"/>
              <a:t>, </a:t>
            </a:r>
            <a:r>
              <a:rPr lang="sr-Latn-RS" i="1" dirty="0" err="1"/>
              <a:t>Stadia</a:t>
            </a:r>
            <a:endParaRPr lang="sr-Latn-R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445E9-9094-CD56-5D94-BBD552B20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83" y="3274277"/>
            <a:ext cx="4048559" cy="116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1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DF46-915C-4EF2-F85F-8E4BA51E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Zahtevi 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6EA9-A5F7-1AA1-EE18-1ADDBA1A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Cilj rada – implementacija jednostavnog sistema za igranje igara u oblaku</a:t>
            </a:r>
          </a:p>
          <a:p>
            <a:pPr lvl="1"/>
            <a:r>
              <a:rPr lang="sr-Latn-RS" dirty="0"/>
              <a:t>Korisnik pristupa iz veb pretraživača sa računara</a:t>
            </a:r>
          </a:p>
          <a:p>
            <a:pPr lvl="1"/>
            <a:r>
              <a:rPr lang="sr-Latn-RS" dirty="0"/>
              <a:t>Unos – korisničko ime i naziv igre</a:t>
            </a:r>
          </a:p>
          <a:p>
            <a:pPr lvl="1"/>
            <a:r>
              <a:rPr lang="sr-Latn-RS" dirty="0"/>
              <a:t>Udaljeno igranje u realnom vremenu preko miša i tastature</a:t>
            </a:r>
          </a:p>
          <a:p>
            <a:pPr lvl="1"/>
            <a:r>
              <a:rPr lang="sr-Latn-RS" dirty="0"/>
              <a:t>Dve igre u ponudi, uz mogućnost proširenja</a:t>
            </a:r>
          </a:p>
          <a:p>
            <a:pPr lvl="1"/>
            <a:r>
              <a:rPr lang="sr-Latn-RS" dirty="0"/>
              <a:t>Čuvanje korisničkog napretka za svaku igru</a:t>
            </a:r>
          </a:p>
          <a:p>
            <a:pPr lvl="1"/>
            <a:r>
              <a:rPr lang="sr-Latn-RS" dirty="0"/>
              <a:t>Mogućnost konkurentnog izvršavanja više sesija</a:t>
            </a:r>
          </a:p>
          <a:p>
            <a:r>
              <a:rPr lang="sr-Latn-RS" dirty="0"/>
              <a:t>Metrike od značaja – cilj je njihova </a:t>
            </a:r>
            <a:r>
              <a:rPr lang="sr-Latn-RS" dirty="0" err="1"/>
              <a:t>minimizacija</a:t>
            </a:r>
            <a:endParaRPr lang="sr-Latn-RS" dirty="0"/>
          </a:p>
          <a:p>
            <a:pPr lvl="1"/>
            <a:r>
              <a:rPr lang="en-US" dirty="0" err="1"/>
              <a:t>Odziv</a:t>
            </a:r>
            <a:endParaRPr lang="sr-Latn-RS" dirty="0"/>
          </a:p>
          <a:p>
            <a:pPr lvl="1"/>
            <a:r>
              <a:rPr lang="sr-Latn-RS" dirty="0"/>
              <a:t>Vreme započinjanja sesije</a:t>
            </a:r>
          </a:p>
        </p:txBody>
      </p:sp>
    </p:spTree>
    <p:extLst>
      <p:ext uri="{BB962C8B-B14F-4D97-AF65-F5344CB8AC3E}">
        <p14:creationId xmlns:p14="http://schemas.microsoft.com/office/powerpoint/2010/main" val="75121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21DA-DA6C-40AF-C894-F3E69754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noProof="0" dirty="0"/>
              <a:t>Arhitektura sistema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02B5AC-F4D0-DD49-F231-9735A71B2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50" y="2624138"/>
            <a:ext cx="7820025" cy="2466975"/>
          </a:xfrm>
        </p:spPr>
      </p:pic>
    </p:spTree>
    <p:extLst>
      <p:ext uri="{BB962C8B-B14F-4D97-AF65-F5344CB8AC3E}">
        <p14:creationId xmlns:p14="http://schemas.microsoft.com/office/powerpoint/2010/main" val="13874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9F-CA87-F8F9-F748-C0AA66D3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Klijentska strana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8C6A-FFD6-D788-CF22-2DC24E96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Pristupna tačka za korisnika</a:t>
            </a:r>
          </a:p>
          <a:p>
            <a:r>
              <a:rPr lang="sr-Latn-RS" dirty="0"/>
              <a:t>Veb server sa jednom stranicom: /</a:t>
            </a:r>
            <a:r>
              <a:rPr lang="sr-Latn-RS" i="1" dirty="0"/>
              <a:t>&lt;korisnik&gt;</a:t>
            </a:r>
            <a:r>
              <a:rPr lang="sr-Latn-RS" dirty="0"/>
              <a:t>/</a:t>
            </a:r>
            <a:r>
              <a:rPr lang="sr-Latn-RS" i="1" dirty="0"/>
              <a:t>&lt;igra&gt;</a:t>
            </a:r>
          </a:p>
          <a:p>
            <a:r>
              <a:rPr lang="sr-Latn-RS" dirty="0"/>
              <a:t>Rad komponente</a:t>
            </a:r>
          </a:p>
          <a:p>
            <a:pPr lvl="1"/>
            <a:r>
              <a:rPr lang="sr-Latn-RS" dirty="0"/>
              <a:t>Slanje zahteva za novom sesijom kontroleru</a:t>
            </a:r>
          </a:p>
          <a:p>
            <a:pPr lvl="1"/>
            <a:r>
              <a:rPr lang="sr-Latn-RS" dirty="0"/>
              <a:t>Uspostavljanje veze sa dodeljenim agentom</a:t>
            </a:r>
          </a:p>
          <a:p>
            <a:pPr lvl="1"/>
            <a:r>
              <a:rPr lang="sr-Latn-RS" dirty="0"/>
              <a:t>Prikaz dospele slike i zvuka, dohvatanje i prenos komandi</a:t>
            </a:r>
          </a:p>
          <a:p>
            <a:r>
              <a:rPr lang="sr-Latn-RS" dirty="0"/>
              <a:t>Implementacija – radni okvir </a:t>
            </a:r>
            <a:r>
              <a:rPr lang="sr-Latn-RS" i="1" dirty="0"/>
              <a:t>Express.js</a:t>
            </a:r>
          </a:p>
          <a:p>
            <a:endParaRPr lang="sr-Latn-RS" i="1" dirty="0"/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0EDCB-2C2F-B751-04A1-955C528BB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2825429"/>
            <a:ext cx="3302352" cy="206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80E7-0470-C0B4-B063-27E1CF9F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Kontroler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4D03-D24A-6A61-48A5-52BE5698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Upravlja korisničkim sesijama</a:t>
            </a:r>
          </a:p>
          <a:p>
            <a:r>
              <a:rPr lang="sr-Latn-RS" dirty="0"/>
              <a:t>Rad komponente</a:t>
            </a:r>
          </a:p>
          <a:p>
            <a:pPr lvl="1"/>
            <a:r>
              <a:rPr lang="sr-Latn-RS" dirty="0"/>
              <a:t>Zahtevi za nove sesije šalju se u red poruka agentima</a:t>
            </a:r>
          </a:p>
          <a:p>
            <a:pPr lvl="1"/>
            <a:r>
              <a:rPr lang="sr-Latn-RS" dirty="0"/>
              <a:t>Odgovor agenta se prosleđuje klijentskoj strani</a:t>
            </a:r>
          </a:p>
          <a:p>
            <a:r>
              <a:rPr lang="sr-Latn-RS" dirty="0"/>
              <a:t>Red poruka – baza podataka </a:t>
            </a:r>
            <a:r>
              <a:rPr lang="sr-Latn-RS" i="1" dirty="0" err="1"/>
              <a:t>Redis</a:t>
            </a:r>
            <a:endParaRPr lang="sr-Latn-RS" i="1" dirty="0"/>
          </a:p>
          <a:p>
            <a:r>
              <a:rPr lang="sr-Latn-RS" dirty="0"/>
              <a:t>Implementacija – radni okvir </a:t>
            </a:r>
            <a:r>
              <a:rPr lang="sr-Latn-RS" i="1" dirty="0"/>
              <a:t>Express.js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1CC0B-CE06-D183-6F69-80BDEC8B3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414" y="2927242"/>
            <a:ext cx="2203791" cy="18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8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17C9-3647-51A7-D629-2C26E1F8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Agenti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5049-5E46-AE08-55F1-4C2494EF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Mašine za izvršavanje igara</a:t>
            </a:r>
          </a:p>
          <a:p>
            <a:pPr lvl="1"/>
            <a:r>
              <a:rPr lang="sr-Latn-RS" dirty="0"/>
              <a:t>Fizičke ili virtuelne</a:t>
            </a:r>
          </a:p>
          <a:p>
            <a:pPr lvl="1"/>
            <a:r>
              <a:rPr lang="sr-Latn-RS" i="1" dirty="0"/>
              <a:t>Windows 11</a:t>
            </a:r>
            <a:r>
              <a:rPr lang="sr-Latn-RS" dirty="0"/>
              <a:t> operativni sistem</a:t>
            </a:r>
          </a:p>
          <a:p>
            <a:r>
              <a:rPr lang="sr-Latn-RS" dirty="0"/>
              <a:t>Rad komponente</a:t>
            </a:r>
          </a:p>
          <a:p>
            <a:pPr lvl="1"/>
            <a:r>
              <a:rPr lang="sr-Latn-RS" dirty="0"/>
              <a:t>Čekanje zahteva na redu poruka</a:t>
            </a:r>
          </a:p>
          <a:p>
            <a:pPr lvl="1"/>
            <a:r>
              <a:rPr lang="sr-Latn-RS" dirty="0"/>
              <a:t>Slanje potvrde o prihvatanju zahteva kontroleru</a:t>
            </a:r>
          </a:p>
          <a:p>
            <a:pPr lvl="1"/>
            <a:r>
              <a:rPr lang="sr-Latn-RS" dirty="0"/>
              <a:t>Uspostavljanje sesije sa korisnikom</a:t>
            </a:r>
          </a:p>
          <a:p>
            <a:pPr lvl="1"/>
            <a:r>
              <a:rPr lang="sr-Latn-RS" dirty="0"/>
              <a:t>Upravljanje igrom i korisničkim podacima</a:t>
            </a:r>
          </a:p>
          <a:p>
            <a:pPr lvl="1"/>
            <a:r>
              <a:rPr lang="sr-Latn-RS" dirty="0"/>
              <a:t>Obrada i prenos prikaza igre, simulacija korisničkih komandi</a:t>
            </a:r>
          </a:p>
          <a:p>
            <a:r>
              <a:rPr lang="sr-Latn-RS" dirty="0"/>
              <a:t>Implementacija – programski jezik </a:t>
            </a:r>
            <a:r>
              <a:rPr lang="sr-Latn-RS" i="1" dirty="0" err="1"/>
              <a:t>Python</a:t>
            </a:r>
            <a:endParaRPr lang="sr-Latn-R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D4B3F-E120-8C24-753A-CE180E461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741" y="3098461"/>
            <a:ext cx="3334888" cy="187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2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A597-2D38-A14A-D555-DDA4B3BE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noProof="0" dirty="0"/>
              <a:t>Pokretanje igre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818B-F830-F674-A30A-67D63CA0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noProof="0" dirty="0"/>
              <a:t>Skladište objekata – </a:t>
            </a:r>
            <a:r>
              <a:rPr lang="sr-Latn-RS" i="1" noProof="0" dirty="0" err="1"/>
              <a:t>MinIO</a:t>
            </a:r>
            <a:endParaRPr lang="sr-Latn-RS" i="1" noProof="0" dirty="0"/>
          </a:p>
          <a:p>
            <a:pPr lvl="1"/>
            <a:r>
              <a:rPr lang="sr-Latn-RS" noProof="0" dirty="0"/>
              <a:t>Preuzimanje igre i korisničkih datoteka iz skladišta</a:t>
            </a:r>
            <a:endParaRPr lang="sr-Latn-RS" i="1" noProof="0" dirty="0"/>
          </a:p>
          <a:p>
            <a:pPr lvl="1"/>
            <a:r>
              <a:rPr lang="sr-Latn-RS" noProof="0" dirty="0"/>
              <a:t>Keširanje igara na lokalnom disku</a:t>
            </a:r>
          </a:p>
          <a:p>
            <a:pPr lvl="1"/>
            <a:r>
              <a:rPr lang="sr-Latn-RS" noProof="0" dirty="0"/>
              <a:t>Čuvanje korisničkih podataka u skladištu na kraju sesije</a:t>
            </a:r>
          </a:p>
          <a:p>
            <a:r>
              <a:rPr lang="sr-Latn-RS" noProof="0" dirty="0"/>
              <a:t>Igre u vidu jednostavnih izvršnih datoteka</a:t>
            </a:r>
          </a:p>
          <a:p>
            <a:r>
              <a:rPr lang="sr-Latn-RS" noProof="0" dirty="0"/>
              <a:t>Problem – lokacije datoteka igre nisu jednoobrazne</a:t>
            </a:r>
          </a:p>
          <a:p>
            <a:pPr lvl="1"/>
            <a:r>
              <a:rPr lang="sr-Latn-RS" noProof="0" dirty="0"/>
              <a:t>Rešenje – </a:t>
            </a:r>
            <a:r>
              <a:rPr lang="sr-Latn-RS" noProof="0" dirty="0" err="1"/>
              <a:t>metapodaci</a:t>
            </a:r>
            <a:r>
              <a:rPr lang="sr-Latn-RS" noProof="0" dirty="0"/>
              <a:t> za svaku igru</a:t>
            </a:r>
          </a:p>
          <a:p>
            <a:pPr lvl="1"/>
            <a:r>
              <a:rPr lang="sr-Latn-RS" noProof="0" dirty="0"/>
              <a:t>Lokacija izvršne datoteke i korisničkih podataka na disku</a:t>
            </a:r>
          </a:p>
          <a:p>
            <a:r>
              <a:rPr lang="sr-Latn-RS" noProof="0" dirty="0"/>
              <a:t>Upravljanje procesom igre – </a:t>
            </a:r>
            <a:r>
              <a:rPr lang="sr-Latn-RS" i="1" noProof="0" dirty="0"/>
              <a:t>Windows </a:t>
            </a:r>
            <a:r>
              <a:rPr lang="sr-Latn-RS" noProof="0" dirty="0"/>
              <a:t>sistemski pozivi</a:t>
            </a:r>
          </a:p>
          <a:p>
            <a:pPr lvl="1"/>
            <a:r>
              <a:rPr lang="sr-Latn-RS" noProof="0" dirty="0"/>
              <a:t>Pokretanje i zaustavljanje</a:t>
            </a:r>
          </a:p>
          <a:p>
            <a:pPr lvl="1"/>
            <a:r>
              <a:rPr lang="sr-Latn-RS" noProof="0" dirty="0"/>
              <a:t>Periodična provera stanja procesa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71D57-2235-F1BA-A86B-B2244BE6D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17" y="3059099"/>
            <a:ext cx="1960958" cy="19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AC25-A4DE-776A-ECDD-E25EEF35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GStreamer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45DF-551F-4820-A190-510DA5CC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Biblioteka za obradu multimedijalnih podataka</a:t>
            </a:r>
          </a:p>
          <a:p>
            <a:r>
              <a:rPr lang="sr-Latn-RS" dirty="0"/>
              <a:t>Obrada definisanjem cevovoda</a:t>
            </a:r>
          </a:p>
          <a:p>
            <a:r>
              <a:rPr lang="sr-Latn-RS" dirty="0"/>
              <a:t>Čvorovi cevovoda – elementi</a:t>
            </a:r>
          </a:p>
          <a:p>
            <a:r>
              <a:rPr lang="sr-Latn-RS" dirty="0"/>
              <a:t>Povezivanje elemenata preko priključaka</a:t>
            </a:r>
          </a:p>
          <a:p>
            <a:pPr lvl="1"/>
            <a:r>
              <a:rPr lang="sr-Latn-RS" dirty="0"/>
              <a:t>Priključci moraju biti kompatibilni</a:t>
            </a:r>
          </a:p>
          <a:p>
            <a:r>
              <a:rPr lang="sr-Latn-RS" dirty="0"/>
              <a:t>Mnoštvo postojećih elemenata za najčešće operacije</a:t>
            </a:r>
          </a:p>
          <a:p>
            <a:r>
              <a:rPr lang="sr-Latn-RS" dirty="0"/>
              <a:t>U našem sistemu – korišćena u agentima</a:t>
            </a:r>
          </a:p>
          <a:p>
            <a:pPr lvl="1"/>
            <a:r>
              <a:rPr lang="sr-Latn-RS" dirty="0"/>
              <a:t>Cevovodi za dohvatanje, kodiranje i prenos slike i zvuka igre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A2C91-B1C6-8206-97FD-BDA70F3FC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75" y="2683173"/>
            <a:ext cx="5079888" cy="18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796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381</TotalTime>
  <Words>725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Implementacija distribuiranog sistema za igranje igara u oblaku</vt:lpstr>
      <vt:lpstr>Uvod</vt:lpstr>
      <vt:lpstr>Zahtevi sistema</vt:lpstr>
      <vt:lpstr>Arhitektura sistema</vt:lpstr>
      <vt:lpstr>Klijentska strana</vt:lpstr>
      <vt:lpstr>Kontroler</vt:lpstr>
      <vt:lpstr>Agenti</vt:lpstr>
      <vt:lpstr>Pokretanje igre</vt:lpstr>
      <vt:lpstr>GStreamer</vt:lpstr>
      <vt:lpstr>WebRTC</vt:lpstr>
      <vt:lpstr>Prenos slike</vt:lpstr>
      <vt:lpstr>Prenos zvuka</vt:lpstr>
      <vt:lpstr>Prenos komandi</vt:lpstr>
      <vt:lpstr>Evaluacija</vt:lpstr>
      <vt:lpstr>Evaluacija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Aleksandar Dinčić</dc:creator>
  <cp:lastModifiedBy>Aleksandar Dinčić</cp:lastModifiedBy>
  <cp:revision>172</cp:revision>
  <dcterms:created xsi:type="dcterms:W3CDTF">2025-10-19T09:48:14Z</dcterms:created>
  <dcterms:modified xsi:type="dcterms:W3CDTF">2025-10-22T09:44:29Z</dcterms:modified>
</cp:coreProperties>
</file>