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 rtl="0"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Автор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D9103D-3A44-4284-9F61-A9977F3344D7}" type="datetime1">
              <a:rPr lang="bg-BG" smtClean="0"/>
              <a:t>10.6.2025 г.</a:t>
            </a:fld>
            <a:endParaRPr lang="bg-BG"/>
          </a:p>
        </p:txBody>
      </p:sp>
      <p:sp>
        <p:nvSpPr>
          <p:cNvPr id="4" name="Контейнер за долен колонтитул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/>
          </a:p>
        </p:txBody>
      </p:sp>
      <p:sp>
        <p:nvSpPr>
          <p:cNvPr id="5" name="Контейнер за номер на слайд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ен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EE03D04-F1C8-42C1-A9B8-030DA59E6AA7}" type="datetime1">
              <a:rPr lang="bg-BG" noProof="0" smtClean="0"/>
              <a:t>10.6.2025 г.</a:t>
            </a:fld>
            <a:endParaRPr lang="bg-BG" noProof="0"/>
          </a:p>
        </p:txBody>
      </p:sp>
      <p:sp>
        <p:nvSpPr>
          <p:cNvPr id="4" name="Контейнер за изображение на слайд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8082E-C12E-C21E-8BBA-DF98C149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F0211AB4-4BDC-C62F-84FA-C76AC8835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74438FF7-E5A4-D292-3FB0-0265A3B48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9C05091F-607C-068A-849B-CEEFF634A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254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4BA4-CCCC-A57C-270E-2B5139D7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621A99C3-B3B4-A874-F8AE-73336A413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79A1C56A-2CF0-0703-5A98-C51FF7361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408CF065-57AD-820D-36BB-B515BFD89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741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527F4-D53E-3492-15B6-588111703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07195046-4CD0-F2B2-1023-2C0E9B2940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54B3CE7A-2F90-165F-4AA2-4EE5B27B4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94DB2817-82E2-2269-E2FB-3E7C8580A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4466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CED74-C3EA-6E0B-C29D-A9CE6CD2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CF8573E1-F06E-93E5-DA81-E9E72FBBE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F4C1F0B8-5745-9886-8301-4494F722E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9A80C98D-1744-A48E-A12E-D1B8E65C0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2561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7171-703B-3D8D-C71E-9BD7D6CD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A37750C8-37AC-60D5-59FB-5CFF9B64E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08606D95-AA78-FE04-4ECB-87A8E0216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2EB9D870-356E-7A15-E29D-4F4AB221C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03897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C51F-FE03-C529-B172-BE8E79428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 1">
            <a:extLst>
              <a:ext uri="{FF2B5EF4-FFF2-40B4-BE49-F238E27FC236}">
                <a16:creationId xmlns:a16="http://schemas.microsoft.com/office/drawing/2014/main" id="{D2B13787-F41C-935C-B945-5EC89708A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>
            <a:extLst>
              <a:ext uri="{FF2B5EF4-FFF2-40B4-BE49-F238E27FC236}">
                <a16:creationId xmlns:a16="http://schemas.microsoft.com/office/drawing/2014/main" id="{96695B82-BC41-AF0F-2304-AE429E343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bg-BG"/>
          </a:p>
        </p:txBody>
      </p:sp>
      <p:sp>
        <p:nvSpPr>
          <p:cNvPr id="4" name="Контейнер за номер на слайд 3">
            <a:extLst>
              <a:ext uri="{FF2B5EF4-FFF2-40B4-BE49-F238E27FC236}">
                <a16:creationId xmlns:a16="http://schemas.microsoft.com/office/drawing/2014/main" id="{1110481A-B38E-EA43-D2D9-94812D036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6741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анизационна диаграм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4" name="Контейнер за текст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6" name="Контейнер за текст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7" name="Контейнер за текст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8" name="Контейнер за текст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9" name="Контейнер за текст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0" name="Контейнер за текст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5" name="Контейнер за текст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6" name="Контейнер за текст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7" name="Контейнер за текст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8" name="Контейнер за текст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9" name="Контейнер за текст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cxnSp>
        <p:nvCxnSpPr>
          <p:cNvPr id="5" name="Право съединение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Контейнер за дата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42" name="Контейнер за долен колонтитул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43" name="Контейнер за номер на слайд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  <p:cxnSp>
        <p:nvCxnSpPr>
          <p:cNvPr id="47" name="Право съединение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аво съединение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аво съединение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аво съединение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аво съединение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 вдясно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Контейнер за дата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8" name="Контейнер за долен колонтитул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0" name="Контейнер за номер на слайд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тваряне на слайд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ка на раздел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на екип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6" name="Контейнер за картина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7" name="Контейнер за картина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8" name="Контейнер за картина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9" name="Контейнер за картина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2" name="Контейнер за текст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6" name="Контейнер за текст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17" name="Контейнер за текст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19" name="Контейнер за текст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0" name="Контейнер за текст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2" name="Контейнер за текст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Име</a:t>
            </a:r>
          </a:p>
        </p:txBody>
      </p:sp>
      <p:sp>
        <p:nvSpPr>
          <p:cNvPr id="23" name="Контейнер за текст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Заглавие</a:t>
            </a:r>
          </a:p>
        </p:txBody>
      </p:sp>
      <p:sp>
        <p:nvSpPr>
          <p:cNvPr id="24" name="Контейнер за дата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5" name="Контейнер за долен колонтитул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6" name="Контейнер за номер на слайд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Контейнер за дата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2" name="Контейнер за долен колонтитул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3" name="Контейнер за номер на слайд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две съдържани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авоъгълник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Контейнер на съдържание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0" name="Контейнер на съдържание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4" name="Контейнер за дата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15" name="Контейнер за долен колонтитул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6" name="Контейнер за номер на слайд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четири съдържани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Контейнер на съдържание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5" name="Контейнер на съдържание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6" name="Контейнер на съдържание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7" name="Контейнер на съдържание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8" name="Контейнер на съдържание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9" name="Контейнер на съдържание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20" name="Контейнер на съдържание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21" name="Контейнер за дата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2" name="Контейнер за долен колонтитул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3" name="Контейнер за номер на слайд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 вляво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лавие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заглавието</a:t>
            </a:r>
          </a:p>
        </p:txBody>
      </p:sp>
      <p:sp>
        <p:nvSpPr>
          <p:cNvPr id="8" name="Контейнер на съдържание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0" name="Правоъгълник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авоъгълник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Контейнер за дата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9" name="Правоъгълник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Контейнер за долен колонтитул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6" name="Контейнер за номер на слайд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Центриране на текста с горна границ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4" name="Правоъгълник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6" name="Контейнер за долен колонтитул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7" name="Контейнер за номер на слайд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Центриране на текст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на съдържание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Контейнер за дата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9" name="Контейнер за долен колонтитул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10" name="Контейнер за номер на слайд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ири съдържания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5" name="Контейнер за текст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21" name="Контейнер за онлайн изображение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2" name="Контейнер за онлайн изображение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3" name="Контейнер за онлайн изображение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4" name="Контейнер за онлайн изображение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5" name="Контейнер за дата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26" name="Контейнер за долен колонтитул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27" name="Контейнер за номер на слайд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, съдържание и четири изображения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9" name="Контейнер за текст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1" name="Контейнер за текст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3" name="Контейнер за текст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5" name="Контейнер за текст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21" name="Контейнер за онлайн изображение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2" name="Контейнер за онлайн изображение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3" name="Контейнер за онлайн изображение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24" name="Контейнер за онлайн изображение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bg-BG" noProof="0"/>
              <a:t>Щракнете върху иконата, за да добавите онлайн изображение</a:t>
            </a:r>
          </a:p>
        </p:txBody>
      </p:sp>
      <p:sp>
        <p:nvSpPr>
          <p:cNvPr id="5" name="Контейнер за текст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16" name="Контейнер за текст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1</a:t>
            </a:r>
          </a:p>
        </p:txBody>
      </p:sp>
      <p:sp>
        <p:nvSpPr>
          <p:cNvPr id="17" name="Контейнер за текст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2</a:t>
            </a:r>
          </a:p>
        </p:txBody>
      </p:sp>
      <p:sp>
        <p:nvSpPr>
          <p:cNvPr id="18" name="Контейнер за текст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3</a:t>
            </a:r>
          </a:p>
        </p:txBody>
      </p:sp>
      <p:sp>
        <p:nvSpPr>
          <p:cNvPr id="19" name="Контейнер за текст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Водещ символ 4</a:t>
            </a:r>
          </a:p>
        </p:txBody>
      </p:sp>
      <p:sp>
        <p:nvSpPr>
          <p:cNvPr id="28" name="Контейнер за текст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</p:txBody>
      </p:sp>
      <p:sp>
        <p:nvSpPr>
          <p:cNvPr id="30" name="Контейнер за дата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</a:p>
        </p:txBody>
      </p:sp>
      <p:sp>
        <p:nvSpPr>
          <p:cNvPr id="31" name="Контейнер за долен колонтитул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</a:p>
        </p:txBody>
      </p:sp>
      <p:sp>
        <p:nvSpPr>
          <p:cNvPr id="32" name="Контейнер за номер на слайд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bg-BG" noProof="0"/>
              <a:t>Щракнете, за да редактирате стила на заглавието в образеца</a:t>
            </a:r>
          </a:p>
        </p:txBody>
      </p:sp>
      <p:sp>
        <p:nvSpPr>
          <p:cNvPr id="3" name="Контейнер за 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Щракнете, за да редактирате стилове на текст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29.7.20XX г.</a:t>
            </a:r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Контейнер за долен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bg-BG" noProof="0"/>
              <a:t>Ориентация на служителите</a:t>
            </a:r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Контейнер за номер на слайд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B5CEABB6-07DC-46E8-9B57-56EC44A396E5}" type="slidenum">
              <a:rPr lang="bg-BG" noProof="0" smtClean="0"/>
              <a:pPr/>
              <a:t>‹#›</a:t>
            </a:fld>
            <a:endParaRPr lang="bg-BG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ecountr.vercel.app/" TargetMode="External"/><Relationship Id="rId3" Type="http://schemas.openxmlformats.org/officeDocument/2006/relationships/hyperlink" Target="https://fonts.google.com/specimen/Inter" TargetMode="External"/><Relationship Id="rId7" Type="http://schemas.openxmlformats.org/officeDocument/2006/relationships/hyperlink" Target="https://github.com/AleksandarOvcharov/omexa-play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ancyapps.com/fancybox/" TargetMode="External"/><Relationship Id="rId5" Type="http://schemas.openxmlformats.org/officeDocument/2006/relationships/hyperlink" Target="https://www.chartjs.org/" TargetMode="External"/><Relationship Id="rId4" Type="http://schemas.openxmlformats.org/officeDocument/2006/relationships/hyperlink" Target="https://fontawesom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118" y="253122"/>
            <a:ext cx="8211810" cy="2387600"/>
          </a:xfrm>
        </p:spPr>
        <p:txBody>
          <a:bodyPr rtlCol="0"/>
          <a:lstStyle/>
          <a:p>
            <a:pPr rtl="0"/>
            <a:r>
              <a:rPr lang="bg-BG" dirty="0"/>
              <a:t>Кибертормоз и дигитална етика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928" y="0"/>
            <a:ext cx="3977640" cy="4916861"/>
          </a:xfrm>
        </p:spPr>
        <p:txBody>
          <a:bodyPr rtlCol="0">
            <a:normAutofit/>
          </a:bodyPr>
          <a:lstStyle/>
          <a:p>
            <a:pPr rtl="0"/>
            <a:r>
              <a:rPr lang="bg-BG" sz="3000" b="1" dirty="0">
                <a:solidFill>
                  <a:schemeClr val="tx1"/>
                </a:solidFill>
              </a:rPr>
              <a:t>Изработили:</a:t>
            </a:r>
          </a:p>
          <a:p>
            <a:pPr rtl="0"/>
            <a:r>
              <a:rPr lang="bg-BG" sz="3000" b="1" dirty="0">
                <a:solidFill>
                  <a:schemeClr val="tx1"/>
                </a:solidFill>
              </a:rPr>
              <a:t>Александър Овчаров </a:t>
            </a:r>
          </a:p>
          <a:p>
            <a:pPr rtl="0"/>
            <a:r>
              <a:rPr lang="bg-BG" sz="3000" b="1" dirty="0">
                <a:solidFill>
                  <a:schemeClr val="tx1"/>
                </a:solidFill>
              </a:rPr>
              <a:t>Ангел Ангелов</a:t>
            </a:r>
          </a:p>
          <a:p>
            <a:pPr rtl="0"/>
            <a:r>
              <a:rPr lang="bg-BG" sz="3000" b="1" dirty="0">
                <a:solidFill>
                  <a:schemeClr val="tx1"/>
                </a:solidFill>
              </a:rPr>
              <a:t>Ангел Корцалов</a:t>
            </a:r>
          </a:p>
        </p:txBody>
      </p:sp>
      <p:pic>
        <p:nvPicPr>
          <p:cNvPr id="1026" name="Picture 2" descr="Кибертормоз: Какво представлява и как можем да го спрем - Национална мрежа  за децата">
            <a:extLst>
              <a:ext uri="{FF2B5EF4-FFF2-40B4-BE49-F238E27FC236}">
                <a16:creationId xmlns:a16="http://schemas.microsoft.com/office/drawing/2014/main" id="{65CF437B-23A3-5C40-55B3-033A35EC4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2893844"/>
            <a:ext cx="5429250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2FB8-A9FC-D3AE-E4E0-EDCF5DF9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C6A8B2A-296A-8166-E2B3-16A34CC3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/>
          <a:lstStyle/>
          <a:p>
            <a:pPr rtl="0"/>
            <a:r>
              <a:rPr lang="bg-BG" dirty="0"/>
              <a:t>1. Уебсайт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8DB1E51B-89FB-A91B-E0F8-78B7C05B0AF6}"/>
              </a:ext>
            </a:extLst>
          </p:cNvPr>
          <p:cNvSpPr txBox="1">
            <a:spLocks/>
          </p:cNvSpPr>
          <p:nvPr/>
        </p:nvSpPr>
        <p:spPr>
          <a:xfrm>
            <a:off x="0" y="1673352"/>
            <a:ext cx="8458200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b="1" dirty="0"/>
              <a:t>Уебсайтът се състои от 1 начална страница и 14 вътрешни. </a:t>
            </a:r>
          </a:p>
          <a:p>
            <a:r>
              <a:rPr lang="bg-BG" sz="3000" b="1" dirty="0"/>
              <a:t>Структурата на уебсайта е йерархична.</a:t>
            </a:r>
          </a:p>
          <a:p>
            <a:r>
              <a:rPr lang="bg-BG" sz="3000" b="1" dirty="0"/>
              <a:t>В него се разглежда темата за кибертормоз по света и у нас</a:t>
            </a:r>
          </a:p>
          <a:p>
            <a:r>
              <a:rPr lang="bg-BG" sz="3000" b="1" dirty="0"/>
              <a:t>Има съвети какво да правим при случай на тормоз</a:t>
            </a:r>
          </a:p>
          <a:p>
            <a:r>
              <a:rPr lang="bg-BG" sz="3000" b="1" dirty="0"/>
              <a:t>И друга полезна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40225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EA0B-2E76-F6AD-E6FD-91652F61B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AA2E2FA-CAAF-98A9-1420-C22C0A725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/>
          <a:lstStyle/>
          <a:p>
            <a:pPr rtl="0"/>
            <a:r>
              <a:rPr lang="bg-BG" dirty="0"/>
              <a:t>2. Технология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4F9CC254-C492-6951-39FE-C37AFA56FA92}"/>
              </a:ext>
            </a:extLst>
          </p:cNvPr>
          <p:cNvSpPr txBox="1">
            <a:spLocks/>
          </p:cNvSpPr>
          <p:nvPr/>
        </p:nvSpPr>
        <p:spPr>
          <a:xfrm>
            <a:off x="0" y="1673352"/>
            <a:ext cx="8458200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b="1" dirty="0"/>
              <a:t>Сайтът е създаден на следните технологии:</a:t>
            </a:r>
          </a:p>
          <a:p>
            <a:endParaRPr lang="bg-BG" sz="3000" b="1" dirty="0"/>
          </a:p>
          <a:p>
            <a:r>
              <a:rPr lang="en-US" sz="3000" b="1" dirty="0"/>
              <a:t>HTML – </a:t>
            </a:r>
            <a:r>
              <a:rPr lang="bg-BG" sz="3000" b="1" dirty="0"/>
              <a:t>структура на сайта</a:t>
            </a:r>
          </a:p>
          <a:p>
            <a:r>
              <a:rPr lang="en-US" sz="3000" b="1" dirty="0"/>
              <a:t>CSS – </a:t>
            </a:r>
            <a:r>
              <a:rPr lang="bg-BG" sz="3000" b="1" dirty="0"/>
              <a:t>Дизайн и стилизация</a:t>
            </a:r>
          </a:p>
          <a:p>
            <a:r>
              <a:rPr lang="en-US" sz="3000" b="1" dirty="0"/>
              <a:t>JS – </a:t>
            </a:r>
            <a:r>
              <a:rPr lang="bg-BG" sz="3000" b="1" dirty="0"/>
              <a:t>Функционалности в сайта</a:t>
            </a:r>
          </a:p>
        </p:txBody>
      </p:sp>
      <p:pic>
        <p:nvPicPr>
          <p:cNvPr id="2054" name="Picture 6" descr="W3C HTML5 Logo">
            <a:extLst>
              <a:ext uri="{FF2B5EF4-FFF2-40B4-BE49-F238E27FC236}">
                <a16:creationId xmlns:a16="http://schemas.microsoft.com/office/drawing/2014/main" id="{4BDA4BBF-C4DF-602F-4862-25C3E11AD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7778" l="9778" r="89778">
                        <a14:foregroundMark x1="35556" y1="37333" x2="35556" y2="37333"/>
                        <a14:foregroundMark x1="36444" y1="38222" x2="53333" y2="39111"/>
                        <a14:foregroundMark x1="58222" y1="38667" x2="70222" y2="39111"/>
                        <a14:foregroundMark x1="56889" y1="56889" x2="65333" y2="65778"/>
                        <a14:foregroundMark x1="28889" y1="88889" x2="33778" y2="91111"/>
                        <a14:foregroundMark x1="43111" y1="94667" x2="47556" y2="95556"/>
                        <a14:foregroundMark x1="50667" y1="95556" x2="50222" y2="97778"/>
                        <a14:foregroundMark x1="33333" y1="55556" x2="59111" y2="57778"/>
                        <a14:foregroundMark x1="59111" y1="57778" x2="62667" y2="56889"/>
                        <a14:foregroundMark x1="64000" y1="65778" x2="53333" y2="80000"/>
                        <a14:foregroundMark x1="48889" y1="80000" x2="34667" y2="7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436721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2867599-0CFB-A545-FD61-0271EA1D2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257" y="4791130"/>
            <a:ext cx="1719208" cy="171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15E6BF4-C343-9634-130F-880281881C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92" y="4742555"/>
            <a:ext cx="1599745" cy="1832049"/>
          </a:xfrm>
          <a:prstGeom prst="rect">
            <a:avLst/>
          </a:prstGeom>
        </p:spPr>
      </p:pic>
      <p:sp>
        <p:nvSpPr>
          <p:cNvPr id="8" name="Подзаглавие 2">
            <a:extLst>
              <a:ext uri="{FF2B5EF4-FFF2-40B4-BE49-F238E27FC236}">
                <a16:creationId xmlns:a16="http://schemas.microsoft.com/office/drawing/2014/main" id="{2D085D14-54DC-F64D-663B-0720CA90D950}"/>
              </a:ext>
            </a:extLst>
          </p:cNvPr>
          <p:cNvSpPr txBox="1">
            <a:spLocks/>
          </p:cNvSpPr>
          <p:nvPr/>
        </p:nvSpPr>
        <p:spPr>
          <a:xfrm>
            <a:off x="4986392" y="2779328"/>
            <a:ext cx="2800350" cy="50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/>
              <a:t>Netlify - </a:t>
            </a:r>
            <a:r>
              <a:rPr lang="bg-BG" sz="3000" b="1" dirty="0"/>
              <a:t>хостинг</a:t>
            </a:r>
          </a:p>
        </p:txBody>
      </p:sp>
      <p:sp>
        <p:nvSpPr>
          <p:cNvPr id="9" name="Подзаглавие 2">
            <a:extLst>
              <a:ext uri="{FF2B5EF4-FFF2-40B4-BE49-F238E27FC236}">
                <a16:creationId xmlns:a16="http://schemas.microsoft.com/office/drawing/2014/main" id="{8C2202D6-CB88-19B0-6CAE-CE3DE3D4DF88}"/>
              </a:ext>
            </a:extLst>
          </p:cNvPr>
          <p:cNvSpPr txBox="1">
            <a:spLocks/>
          </p:cNvSpPr>
          <p:nvPr/>
        </p:nvSpPr>
        <p:spPr>
          <a:xfrm>
            <a:off x="8559473" y="0"/>
            <a:ext cx="3556327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b="1" dirty="0">
                <a:solidFill>
                  <a:schemeClr val="tx1"/>
                </a:solidFill>
              </a:rPr>
              <a:t>          Интересно</a:t>
            </a:r>
          </a:p>
          <a:p>
            <a:endParaRPr lang="bg-BG" sz="3000" b="1" dirty="0">
              <a:solidFill>
                <a:schemeClr val="tx1"/>
              </a:solidFill>
            </a:endParaRPr>
          </a:p>
          <a:p>
            <a:r>
              <a:rPr lang="bg-BG" sz="3000" b="1" dirty="0">
                <a:solidFill>
                  <a:schemeClr val="tx1"/>
                </a:solidFill>
              </a:rPr>
              <a:t>Уебсайтът има </a:t>
            </a:r>
            <a:r>
              <a:rPr lang="en-US" sz="3000" b="1" dirty="0">
                <a:solidFill>
                  <a:schemeClr val="tx1"/>
                </a:solidFill>
              </a:rPr>
              <a:t>sitemap.xml</a:t>
            </a:r>
            <a:r>
              <a:rPr lang="bg-BG" sz="3000" b="1" dirty="0">
                <a:solidFill>
                  <a:schemeClr val="tx1"/>
                </a:solidFill>
              </a:rPr>
              <a:t>, който помага на търсачките да го намират по-бързо. Той дава информация за </a:t>
            </a:r>
            <a:r>
              <a:rPr lang="en-US" sz="3000" b="1" dirty="0">
                <a:solidFill>
                  <a:schemeClr val="tx1"/>
                </a:solidFill>
              </a:rPr>
              <a:t>URL-</a:t>
            </a:r>
            <a:r>
              <a:rPr lang="bg-BG" sz="3000" b="1" dirty="0">
                <a:solidFill>
                  <a:schemeClr val="tx1"/>
                </a:solidFill>
              </a:rPr>
              <a:t>и в уебсайта и допълнителна мета дата за тях</a:t>
            </a:r>
          </a:p>
        </p:txBody>
      </p:sp>
    </p:spTree>
    <p:extLst>
      <p:ext uri="{BB962C8B-B14F-4D97-AF65-F5344CB8AC3E}">
        <p14:creationId xmlns:p14="http://schemas.microsoft.com/office/powerpoint/2010/main" val="51516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4422-D1F5-50C3-19B8-6C2CF55D3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F45A38-0348-AF59-32BA-03FFA4F55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3</a:t>
            </a:r>
            <a:r>
              <a:rPr lang="bg-BG" dirty="0"/>
              <a:t>. Библиотеки и инструменти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265DDE96-15EB-3C22-9234-6A70A9B3EDEB}"/>
              </a:ext>
            </a:extLst>
          </p:cNvPr>
          <p:cNvSpPr txBox="1">
            <a:spLocks/>
          </p:cNvSpPr>
          <p:nvPr/>
        </p:nvSpPr>
        <p:spPr>
          <a:xfrm>
            <a:off x="-1" y="1673352"/>
            <a:ext cx="8801101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900" b="1" dirty="0"/>
              <a:t>За добър </a:t>
            </a:r>
            <a:r>
              <a:rPr lang="en-US" sz="2900" b="1" dirty="0"/>
              <a:t>UI/UX </a:t>
            </a:r>
            <a:r>
              <a:rPr lang="bg-BG" sz="2900" b="1" dirty="0"/>
              <a:t>са използвани следните библиотеки:</a:t>
            </a:r>
          </a:p>
          <a:p>
            <a:endParaRPr lang="bg-BG" sz="3000" b="1" dirty="0"/>
          </a:p>
          <a:p>
            <a:r>
              <a:rPr lang="en-US" sz="3000" b="1" dirty="0"/>
              <a:t>Google Fonts – Inter: </a:t>
            </a:r>
            <a:r>
              <a:rPr lang="bg-BG" sz="3000" b="1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bg-BG" sz="3000" b="1" dirty="0">
              <a:solidFill>
                <a:srgbClr val="FFFF00"/>
              </a:solidFill>
            </a:endParaRPr>
          </a:p>
          <a:p>
            <a:r>
              <a:rPr lang="en-US" sz="3000" b="1" dirty="0" err="1"/>
              <a:t>FontAwesome</a:t>
            </a:r>
            <a:r>
              <a:rPr lang="en-US" sz="3000" b="1" dirty="0"/>
              <a:t> – </a:t>
            </a:r>
            <a:r>
              <a:rPr lang="bg-BG" sz="3000" b="1" dirty="0"/>
              <a:t>Бутони, иконки и други: </a:t>
            </a:r>
            <a:r>
              <a:rPr lang="bg-BG" sz="3000" b="1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bg-BG" sz="3000" b="1" dirty="0">
              <a:solidFill>
                <a:srgbClr val="FFFF00"/>
              </a:solidFill>
            </a:endParaRPr>
          </a:p>
          <a:p>
            <a:r>
              <a:rPr lang="en-US" sz="3000" b="1" dirty="0"/>
              <a:t>Chart.JS – </a:t>
            </a:r>
            <a:r>
              <a:rPr lang="bg-BG" sz="3000" b="1" dirty="0"/>
              <a:t>Графиките и диаграмите: </a:t>
            </a:r>
            <a:r>
              <a:rPr lang="bg-BG" sz="3000" b="1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bg-BG" sz="3000" b="1" dirty="0">
              <a:solidFill>
                <a:srgbClr val="FFFF00"/>
              </a:solidFill>
            </a:endParaRPr>
          </a:p>
          <a:p>
            <a:r>
              <a:rPr lang="en-US" sz="3000" b="1" dirty="0" err="1"/>
              <a:t>Fancybox</a:t>
            </a:r>
            <a:r>
              <a:rPr lang="en-US" sz="3000" b="1" dirty="0"/>
              <a:t> – </a:t>
            </a:r>
            <a:r>
              <a:rPr lang="bg-BG" sz="3000" b="1" dirty="0"/>
              <a:t>За отваряне на изображенията: </a:t>
            </a:r>
            <a:r>
              <a:rPr lang="bg-BG" sz="3000" b="1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en-US" sz="3000" b="1" dirty="0">
              <a:solidFill>
                <a:srgbClr val="FFFF00"/>
              </a:solidFill>
            </a:endParaRPr>
          </a:p>
          <a:p>
            <a:r>
              <a:rPr lang="en-US" sz="3000" b="1" dirty="0" err="1"/>
              <a:t>Omexa</a:t>
            </a:r>
            <a:r>
              <a:rPr lang="en-US" sz="3000" b="1" dirty="0"/>
              <a:t> Player – </a:t>
            </a:r>
            <a:r>
              <a:rPr lang="bg-BG" sz="3000" b="1" dirty="0"/>
              <a:t>собствен </a:t>
            </a:r>
            <a:r>
              <a:rPr lang="en-US" sz="3000" b="1" dirty="0"/>
              <a:t>video player: </a:t>
            </a:r>
            <a:r>
              <a:rPr lang="bg-BG" sz="3000" b="1" dirty="0">
                <a:solidFill>
                  <a:srgbClr val="FFFF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en-US" sz="3000" b="1" dirty="0">
              <a:solidFill>
                <a:srgbClr val="FFFF00"/>
              </a:solidFill>
            </a:endParaRPr>
          </a:p>
          <a:p>
            <a:r>
              <a:rPr lang="en-US" sz="3000" b="1" dirty="0"/>
              <a:t>Line Counter – </a:t>
            </a:r>
            <a:r>
              <a:rPr lang="bg-BG" sz="3000" b="1" dirty="0"/>
              <a:t>собствен инструмент за измерване на редовете в папка: </a:t>
            </a:r>
            <a:r>
              <a:rPr lang="bg-BG" sz="3000" b="1" dirty="0">
                <a:solidFill>
                  <a:srgbClr val="FFFF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ЛИНК</a:t>
            </a:r>
            <a:endParaRPr lang="en-US" sz="3000" b="1" dirty="0">
              <a:solidFill>
                <a:srgbClr val="FFFF00"/>
              </a:solidFill>
            </a:endParaRPr>
          </a:p>
          <a:p>
            <a:endParaRPr lang="bg-BG" sz="3000" b="1" dirty="0"/>
          </a:p>
          <a:p>
            <a:endParaRPr lang="bg-BG" sz="3000" b="1" dirty="0"/>
          </a:p>
          <a:p>
            <a:endParaRPr lang="bg-BG" sz="3000" b="1" dirty="0"/>
          </a:p>
        </p:txBody>
      </p:sp>
    </p:spTree>
    <p:extLst>
      <p:ext uri="{BB962C8B-B14F-4D97-AF65-F5344CB8AC3E}">
        <p14:creationId xmlns:p14="http://schemas.microsoft.com/office/powerpoint/2010/main" val="21717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AECA-A0EE-2886-19F6-22DF75F4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16BB7F1-A754-153C-DA3F-CF6080F33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>
            <a:normAutofit/>
          </a:bodyPr>
          <a:lstStyle/>
          <a:p>
            <a:pPr rtl="0"/>
            <a:r>
              <a:rPr lang="bg-BG" dirty="0"/>
              <a:t>4. Цел и информация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35EB099D-530E-91BF-2E74-F3955217AA25}"/>
              </a:ext>
            </a:extLst>
          </p:cNvPr>
          <p:cNvSpPr txBox="1">
            <a:spLocks/>
          </p:cNvSpPr>
          <p:nvPr/>
        </p:nvSpPr>
        <p:spPr>
          <a:xfrm>
            <a:off x="-1" y="1673352"/>
            <a:ext cx="8591551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900" b="1" dirty="0"/>
              <a:t>Уебсайтът е създаден с цел хората да се образоват на тема кибертормоз и дигитална етика. </a:t>
            </a:r>
          </a:p>
          <a:p>
            <a:r>
              <a:rPr lang="bg-BG" sz="2900" b="1" dirty="0"/>
              <a:t>Целта му е образователна.</a:t>
            </a:r>
            <a:endParaRPr lang="bg-BG" sz="3000" b="1" dirty="0"/>
          </a:p>
          <a:p>
            <a:r>
              <a:rPr lang="bg-BG" sz="3000" b="1" dirty="0"/>
              <a:t>Информацията е извадена от актуални източници и всичко в уебсайта е проверено.</a:t>
            </a:r>
            <a:endParaRPr lang="bg-BG" sz="2900" b="1" dirty="0"/>
          </a:p>
        </p:txBody>
      </p:sp>
      <p:pic>
        <p:nvPicPr>
          <p:cNvPr id="4098" name="Picture 2" descr="Кибертормоз-престъпността в киберпространството: Методи и техники за  справяне с кибертормоза">
            <a:extLst>
              <a:ext uri="{FF2B5EF4-FFF2-40B4-BE49-F238E27FC236}">
                <a16:creationId xmlns:a16="http://schemas.microsoft.com/office/drawing/2014/main" id="{3C9006D2-4D3E-C58A-B97F-3F509A2D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4417429"/>
            <a:ext cx="3333750" cy="22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0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E5A56-5673-D8D5-58E3-794B66D0B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64D1C3A-5525-6F17-ABEF-A3F912131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4367"/>
            <a:ext cx="8211810" cy="879701"/>
          </a:xfrm>
        </p:spPr>
        <p:txBody>
          <a:bodyPr rtlCol="0">
            <a:normAutofit/>
          </a:bodyPr>
          <a:lstStyle/>
          <a:p>
            <a:pPr rtl="0"/>
            <a:r>
              <a:rPr lang="bg-BG" dirty="0"/>
              <a:t>5. Екип и заслуги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24CA1FBB-57E5-371F-4282-E361CBB9F3A3}"/>
              </a:ext>
            </a:extLst>
          </p:cNvPr>
          <p:cNvSpPr txBox="1">
            <a:spLocks/>
          </p:cNvSpPr>
          <p:nvPr/>
        </p:nvSpPr>
        <p:spPr>
          <a:xfrm>
            <a:off x="-1" y="1673352"/>
            <a:ext cx="8591551" cy="5184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900" b="1" dirty="0"/>
              <a:t>Александър Овчаров – Разработка на уебсайт, презентация и работна папка</a:t>
            </a:r>
          </a:p>
          <a:p>
            <a:endParaRPr lang="bg-BG" sz="2900" b="1" dirty="0"/>
          </a:p>
          <a:p>
            <a:r>
              <a:rPr lang="bg-BG" sz="2900" b="1" dirty="0"/>
              <a:t>Ангел Ангелов – Цялото текстово съдържание в уебсайта е проверено и изпратено от него</a:t>
            </a:r>
          </a:p>
          <a:p>
            <a:endParaRPr lang="bg-BG" sz="2900" b="1" dirty="0"/>
          </a:p>
          <a:p>
            <a:r>
              <a:rPr lang="bg-BG" sz="2900" b="1" dirty="0"/>
              <a:t>Ангел Корцалов – Подбор на изображения и тяхната уместност в уебсайта</a:t>
            </a:r>
          </a:p>
          <a:p>
            <a:endParaRPr lang="bg-BG" sz="2900" b="1" dirty="0"/>
          </a:p>
          <a:p>
            <a:endParaRPr lang="bg-BG" sz="2900" b="1" dirty="0"/>
          </a:p>
        </p:txBody>
      </p:sp>
    </p:spTree>
    <p:extLst>
      <p:ext uri="{BB962C8B-B14F-4D97-AF65-F5344CB8AC3E}">
        <p14:creationId xmlns:p14="http://schemas.microsoft.com/office/powerpoint/2010/main" val="173811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B2FB-95E0-B259-3025-7E5EC3AF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FB37529-C012-9052-BBC1-2290CEE94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14367"/>
            <a:ext cx="8677275" cy="879701"/>
          </a:xfrm>
        </p:spPr>
        <p:txBody>
          <a:bodyPr rtlCol="0">
            <a:normAutofit/>
          </a:bodyPr>
          <a:lstStyle/>
          <a:p>
            <a:pPr rtl="0"/>
            <a:r>
              <a:rPr lang="bg-BG" dirty="0"/>
              <a:t>Благодарим за вниманието!</a:t>
            </a:r>
          </a:p>
        </p:txBody>
      </p:sp>
      <p:sp>
        <p:nvSpPr>
          <p:cNvPr id="6" name="Подзаглавие 2">
            <a:extLst>
              <a:ext uri="{FF2B5EF4-FFF2-40B4-BE49-F238E27FC236}">
                <a16:creationId xmlns:a16="http://schemas.microsoft.com/office/drawing/2014/main" id="{01E4F8E3-427C-C73A-13B2-8A82976F0A78}"/>
              </a:ext>
            </a:extLst>
          </p:cNvPr>
          <p:cNvSpPr txBox="1">
            <a:spLocks/>
          </p:cNvSpPr>
          <p:nvPr/>
        </p:nvSpPr>
        <p:spPr>
          <a:xfrm>
            <a:off x="0" y="1673352"/>
            <a:ext cx="8591551" cy="149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b="1" dirty="0"/>
              <a:t>Изработили: Александър Овчаров, Ангел Ангелов и Ангел Корцалов</a:t>
            </a:r>
          </a:p>
        </p:txBody>
      </p:sp>
      <p:pic>
        <p:nvPicPr>
          <p:cNvPr id="5124" name="Picture 4" descr="Attention Please Thank You For Your Attention Sign – PWDirect">
            <a:extLst>
              <a:ext uri="{FF2B5EF4-FFF2-40B4-BE49-F238E27FC236}">
                <a16:creationId xmlns:a16="http://schemas.microsoft.com/office/drawing/2014/main" id="{CC70731E-BDCC-E02E-B58F-7EF7D398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8" b="89988" l="8080" r="92915">
                        <a14:foregroundMark x1="8080" y1="34577" x2="10317" y2="75808"/>
                        <a14:foregroundMark x1="92915" y1="22077" x2="91672" y2="7524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48" y="2162651"/>
            <a:ext cx="5260975" cy="525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545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182_TF03460514_Win32" id="{4D5888A9-3898-4780-A883-0049C0056B2A}" vid="{A7E94F3D-98C0-4EC9-93B6-CC59D0130176}"/>
    </a:ext>
  </a:extLst>
</a:theme>
</file>

<file path=ppt/theme/theme2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за ориентация на служителите</Template>
  <TotalTime>52</TotalTime>
  <Words>285</Words>
  <Application>Microsoft Office PowerPoint</Application>
  <PresentationFormat>Широк екран</PresentationFormat>
  <Paragraphs>50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Тема на Office</vt:lpstr>
      <vt:lpstr>Кибертормоз и дигитална етика</vt:lpstr>
      <vt:lpstr>1. Уебсайт</vt:lpstr>
      <vt:lpstr>2. Технология</vt:lpstr>
      <vt:lpstr>3. Библиотеки и инструменти</vt:lpstr>
      <vt:lpstr>4. Цел и информация</vt:lpstr>
      <vt:lpstr>5. Екип и заслуги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Александър С. Овчаров</dc:creator>
  <cp:lastModifiedBy>Александър С. Овчаров</cp:lastModifiedBy>
  <cp:revision>1</cp:revision>
  <dcterms:created xsi:type="dcterms:W3CDTF">2025-06-10T18:03:28Z</dcterms:created>
  <dcterms:modified xsi:type="dcterms:W3CDTF">2025-06-10T18:56:22Z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