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Vlada Miti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Slab-bold.fntdata"/><Relationship Id="rId6" Type="http://schemas.openxmlformats.org/officeDocument/2006/relationships/notesMaster" Target="notesMasters/notesMaster1.xml"/><Relationship Id="rId18"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23T15:32:56.191">
    <p:pos x="6000" y="0"/>
    <p:text>Kada se pokrene Elasticsearch baza podataka, ono što se zapravo desi jeste pokretanje čvora. Čvor je u suštini instanca Elasticsearch-a koji skladišti podatke. Ukoliko je potrebno obezbediti veliku količinu podataka, na primer za skladištenje terabajt podataka, potrebno je pokrenuti onoliko čvorova koliko je potrebno. 
Moguće je kreirati onoliko klastera koliko je potrebno, ali jedan klaster je obično dovoljan. Inicijalno klasteri su međusobno nezavisni. 
Takođe, klastere je moguće pokrenuti tako da oni nezavisno služe različitoj svrsi. Na primer, moguće je pokrenuti klaster koji vrši pretraživanje e-commerce aplikacija i drugi za analizu performansi pretraživanja.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5-23T15:37:28.441">
    <p:pos x="6000" y="0"/>
    <p:text>-Svaka jedinica koja se skladišti u klasteru, kod Elasticsearch baze podataka, se naziva dokument. 
-Svaki dokument unutar Elasticsearch baze podataka se skladišti u okviru indeksa.
Indeks je zapravo kolekcija dokumenata sličnih karakteristika koji su logički povezani. Na primer podatke nekih osoba je moguće skladištiti unutar indeksa „Osoba“, moguće je zatim kreirati i drugi indeks „Departman“ koji sadrži nazive departmana gde se svaki departman skladišti kao dokument. Na slici 4 dat je primer indeksa „Osoba“ i „Departman“. Indeks može da sadrži onoliko dokumentata koliko je potrebno tj. ne postoji ograničenje u skladištenju broja dokumenata unutar indeksa. Prilikom pretraživanja podataka kod Elasticsearch-a specificiraju se indeksi koje je potrebno pretraživati.</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5-23T15:42:21.908">
    <p:pos x="6000" y="0"/>
    <p:text>Elasticsearch distribuira podatke po čvorovima pomoću šardinga. Šarding predstavlja način deljenja Elasticsearch indeksa na manje delove, gde se svaki deo naziva šard.
Glavni razlog za deljenje indeksa na šardove jeste horizontalno skaliranje podataka.
Na primer, ukoliko postoje dva čvora istog kapaciteta recimo 500 gigabajta, i postoje ogorman indeks koji zauzima 600 gigabajta kapaciteta na disku.
Na slici 5, se vidi da se indeks ne može smestiti ni na jednom čvoru kompletno jer premašuje njihove kapacitete. Dakle, smeštanje indeksa na jednom šardu nije opcija, zbog toga što se šard smešta na jednom čvoru. Umesto toga moguće je podeliti indeks na dva šarda gde će svaki čuvati po 300 gigabajta, kao na slici 6.
Naravno, indeks je moguće podeliti i na više šardova, na primer na četiri šarda sa po 150 gigabajta kapaciteta.</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5-23T15:45:13.243">
    <p:pos x="6000" y="0"/>
    <p:text>Replikacija funkcioniše tako što kreira kopije svakog šarda koji indeks sadrži. Ove kopije kod Elasticsearh baze podataka se nazivaju kopije šardova (eng. „replica shards“). Šard koji se replicira jednom ili više puta se naziva primarnim šardom (eng. „primary shard“). Primarni šard i prelicirani šard se kod Elasticsearch-a nazivaju i kao replikaciona grupa (eng. „replication group“).
Replicirani šardovi predstavljaju kompletnu kopiju šardova pa se nad njima mogu primenjivati razni upiti baš kao i nad primarnim šardovima. Prilikom kreiranja indeksa može se specificirati koliko replika svakog šarda će Elasticsearch kreirati.</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5-23T15:48:18.429">
    <p:pos x="6000" y="0"/>
    <p:text>Međutim ukoliko dođe do otkaza hardvera, pored primarnih šardova izgubiće se i primarne kopije. Zbog toga Elasticsearch nikada ne skladišti primarne šardove i njihove kopije na istim čvorovima. Ukoliko jedan čvor nestane odnosno da ode u grešku, ovim obezbeđuje da uvek postoji bar jedna kopija primarnog šarda koja je dostupna na nekom drugom čvoru.</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5-23T15:53:46.641">
    <p:pos x="6000" y="0"/>
    <p:text>Kako postoje samo dva čvora dodavanjem dodatne replike se ne povećava dostupnost indeksa ali se povećava propusnost indeksa. Veća propusnost se dobija jer se kod Elasticsearch baze podataka replike ponašaju kao primarni šard jer se nad njima takođe mogu pisati upiti. Ovo praktično znači da se obe replike mogu koristiti u istom vremenskom intervalu tj. da se izvršavaju upiti nad njima. Ovo je moguće jer Elasticsearch	automatski koordiniše gde će se upit izvršiti i zbog paralelne obrade koju takođe obezbeđuje.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5-23T15:57:00.785">
    <p:pos x="6000" y="0"/>
    <p:text>Pretpostavimo da klaster sadrži tri čvora sa jednim indeksom koji je distriburiran preko tri šarda A, B i C kao na slici 16.
Svaki šard sadrži po dve replike, tako da se svaka replikaciona grupa sastoji od primarnog šarda i dve replike. Pretpostavimo da klijent pošalje upit klasteru koji se prosleđuje čvoru koji sadrži šard B. Ovaj čvor se naziva koordinator („coordinated node“) čime se označava da je on odgovoran za slanje upita drugim čvorovima u klasteru, da prihvati rezultat i da ga pošalje klijentu. Inicijalno, svaki čvor može da se ponaša kao koordinator što znači da svaki čvor može da prihvati HTTP zahtev. Kako koordinacioni čvor sadrži šard koji je potrebno pretražiti čvor će sam izvršiti upit. Naravno, ovo ne mora uvek da bude uvek slučaj ali kako se ovde radi sa jednim indeksom ovo će uvek biti slučaj. Koordinacioni čvor zatim šalje (eng. „broadcast”) zahtev svakom šardu sa tim indeksom nebitno da li čvorovi sadrže primarni šard ili repliku. Čvorovi zatim šalju koridinacionom čvoru rezultate koje on spaja i sortira i takav rezltat vraća nazad klijentu [4].</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c5b83a61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c5b83a61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c5b83a6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c5b83a6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c5b83a61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c5b83a61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c5b83a6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c5b83a6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c5b83a61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c5b83a61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c5b83a61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c5b83a61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c5b83a61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c5b83a61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c5b83a61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c5b83a61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c5b83a61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c5b83a61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c5b83a61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c5b83a61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sr"/>
              <a:t>Replikacija kod Elasticsearch baze podataka</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r"/>
              <a:t>Aleksandar Mitić, 1204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Slanje zahteva</a:t>
            </a:r>
            <a:endParaRPr/>
          </a:p>
        </p:txBody>
      </p:sp>
      <p:pic>
        <p:nvPicPr>
          <p:cNvPr id="119" name="Google Shape;119;p22"/>
          <p:cNvPicPr preferRelativeResize="0"/>
          <p:nvPr/>
        </p:nvPicPr>
        <p:blipFill>
          <a:blip r:embed="rId4">
            <a:alphaModFix/>
          </a:blip>
          <a:stretch>
            <a:fillRect/>
          </a:stretch>
        </p:blipFill>
        <p:spPr>
          <a:xfrm>
            <a:off x="1504100" y="1487850"/>
            <a:ext cx="6356875" cy="357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r"/>
              <a:t>Hvala na pažnji!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Uvod	</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sr" sz="2000"/>
              <a:t>Hardver u sistemu u bilo kom trenutku može da otkaže i dešava se da i softver bude bagovit što može uticati na gubitak podataka u sistemu. </a:t>
            </a:r>
            <a:endParaRPr sz="2000"/>
          </a:p>
          <a:p>
            <a:pPr indent="-355600" lvl="0" marL="457200" rtl="0" algn="l">
              <a:spcBef>
                <a:spcPts val="0"/>
              </a:spcBef>
              <a:spcAft>
                <a:spcPts val="0"/>
              </a:spcAft>
              <a:buSzPts val="2000"/>
              <a:buChar char="-"/>
            </a:pPr>
            <a:r>
              <a:rPr lang="sr" sz="2000"/>
              <a:t>Zbog ovih problema preporučuje se korišćenje mehanizma replikacije.</a:t>
            </a:r>
            <a:endParaRPr sz="2000"/>
          </a:p>
          <a:p>
            <a:pPr indent="-355600" lvl="0" marL="457200" rtl="0" algn="l">
              <a:spcBef>
                <a:spcPts val="0"/>
              </a:spcBef>
              <a:spcAft>
                <a:spcPts val="0"/>
              </a:spcAft>
              <a:buSzPts val="2000"/>
              <a:buChar char="-"/>
            </a:pPr>
            <a:r>
              <a:rPr lang="sr" sz="2000"/>
              <a:t>Replikacija kod Elasticsearch baze podataka ima dve glavne uloge:</a:t>
            </a:r>
            <a:endParaRPr sz="2000"/>
          </a:p>
          <a:p>
            <a:pPr indent="-355600" lvl="0" marL="914400" rtl="0" algn="l">
              <a:spcBef>
                <a:spcPts val="0"/>
              </a:spcBef>
              <a:spcAft>
                <a:spcPts val="0"/>
              </a:spcAft>
              <a:buSzPts val="2000"/>
              <a:buChar char="❖"/>
            </a:pPr>
            <a:r>
              <a:rPr lang="sr" sz="2000"/>
              <a:t>tolerancija i otpornost na greške u sistemu i</a:t>
            </a:r>
            <a:endParaRPr sz="2000"/>
          </a:p>
          <a:p>
            <a:pPr indent="-355600" lvl="0" marL="914400" rtl="0" algn="l">
              <a:spcBef>
                <a:spcPts val="0"/>
              </a:spcBef>
              <a:spcAft>
                <a:spcPts val="0"/>
              </a:spcAft>
              <a:buSzPts val="2000"/>
              <a:buChar char="❖"/>
            </a:pPr>
            <a:r>
              <a:rPr lang="sr" sz="2000"/>
              <a:t>povećanje propusnosti</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Replikacija</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sr" sz="2100"/>
              <a:t>odnosi se na kreiranje i skladištenje redundantne kopije podataka</a:t>
            </a:r>
            <a:endParaRPr sz="2100"/>
          </a:p>
          <a:p>
            <a:pPr indent="-361950" lvl="0" marL="457200" rtl="0" algn="l">
              <a:spcBef>
                <a:spcPts val="0"/>
              </a:spcBef>
              <a:spcAft>
                <a:spcPts val="0"/>
              </a:spcAft>
              <a:buSzPts val="2100"/>
              <a:buChar char="❖"/>
            </a:pPr>
            <a:r>
              <a:rPr lang="sr" sz="2100"/>
              <a:t>od verzije 7.x, po defaultu kreira automatski po jednu primarnu šarda</a:t>
            </a:r>
            <a:endParaRPr sz="2100"/>
          </a:p>
          <a:p>
            <a:pPr indent="-361950" lvl="0" marL="457200" rtl="0" algn="l">
              <a:spcBef>
                <a:spcPts val="0"/>
              </a:spcBef>
              <a:spcAft>
                <a:spcPts val="0"/>
              </a:spcAft>
              <a:buSzPts val="2100"/>
              <a:buChar char="❖"/>
            </a:pPr>
            <a:r>
              <a:rPr lang="sr" sz="2100"/>
              <a:t>primarni šard i kopija se ne skladište na istom čvoru</a:t>
            </a:r>
            <a:endParaRPr sz="2100"/>
          </a:p>
          <a:p>
            <a:pPr indent="-361950" lvl="0" marL="457200" rtl="0" algn="l">
              <a:spcBef>
                <a:spcPts val="0"/>
              </a:spcBef>
              <a:spcAft>
                <a:spcPts val="0"/>
              </a:spcAft>
              <a:buSzPts val="2100"/>
              <a:buChar char="❖"/>
            </a:pPr>
            <a:r>
              <a:rPr lang="sr" sz="2100"/>
              <a:t>primarni šard i njegova kopija se tretiraju isto</a:t>
            </a:r>
            <a:endParaRPr sz="2100"/>
          </a:p>
          <a:p>
            <a:pPr indent="-361950" lvl="0" marL="457200" rtl="0" algn="l">
              <a:spcBef>
                <a:spcPts val="0"/>
              </a:spcBef>
              <a:spcAft>
                <a:spcPts val="0"/>
              </a:spcAft>
              <a:buSzPts val="2100"/>
              <a:buChar char="❖"/>
            </a:pPr>
            <a:r>
              <a:rPr lang="sr" sz="2100"/>
              <a:t>kreiranjem novih replika dodatno se povećava propusnost u sistemu</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Klaster </a:t>
            </a:r>
            <a:endParaRPr/>
          </a:p>
        </p:txBody>
      </p:sp>
      <p:pic>
        <p:nvPicPr>
          <p:cNvPr id="82" name="Google Shape;82;p16"/>
          <p:cNvPicPr preferRelativeResize="0"/>
          <p:nvPr/>
        </p:nvPicPr>
        <p:blipFill>
          <a:blip r:embed="rId4">
            <a:alphaModFix/>
          </a:blip>
          <a:stretch>
            <a:fillRect/>
          </a:stretch>
        </p:blipFill>
        <p:spPr>
          <a:xfrm>
            <a:off x="2565630" y="1144125"/>
            <a:ext cx="3694795" cy="391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Indeksi</a:t>
            </a:r>
            <a:endParaRPr/>
          </a:p>
        </p:txBody>
      </p:sp>
      <p:pic>
        <p:nvPicPr>
          <p:cNvPr id="88" name="Google Shape;88;p17"/>
          <p:cNvPicPr preferRelativeResize="0"/>
          <p:nvPr/>
        </p:nvPicPr>
        <p:blipFill>
          <a:blip r:embed="rId4">
            <a:alphaModFix/>
          </a:blip>
          <a:stretch>
            <a:fillRect/>
          </a:stretch>
        </p:blipFill>
        <p:spPr>
          <a:xfrm>
            <a:off x="1410100" y="1388950"/>
            <a:ext cx="6516000" cy="358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Šarding</a:t>
            </a:r>
            <a:endParaRPr/>
          </a:p>
        </p:txBody>
      </p:sp>
      <p:pic>
        <p:nvPicPr>
          <p:cNvPr id="94" name="Google Shape;94;p18"/>
          <p:cNvPicPr preferRelativeResize="0"/>
          <p:nvPr/>
        </p:nvPicPr>
        <p:blipFill>
          <a:blip r:embed="rId4">
            <a:alphaModFix/>
          </a:blip>
          <a:stretch>
            <a:fillRect/>
          </a:stretch>
        </p:blipFill>
        <p:spPr>
          <a:xfrm>
            <a:off x="515025" y="1591975"/>
            <a:ext cx="3276600" cy="3086100"/>
          </a:xfrm>
          <a:prstGeom prst="rect">
            <a:avLst/>
          </a:prstGeom>
          <a:noFill/>
          <a:ln>
            <a:noFill/>
          </a:ln>
        </p:spPr>
      </p:pic>
      <p:pic>
        <p:nvPicPr>
          <p:cNvPr id="95" name="Google Shape;95;p18"/>
          <p:cNvPicPr preferRelativeResize="0"/>
          <p:nvPr/>
        </p:nvPicPr>
        <p:blipFill>
          <a:blip r:embed="rId5">
            <a:alphaModFix/>
          </a:blip>
          <a:stretch>
            <a:fillRect/>
          </a:stretch>
        </p:blipFill>
        <p:spPr>
          <a:xfrm>
            <a:off x="5058675" y="1591975"/>
            <a:ext cx="3276600" cy="308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Način rada replikacije</a:t>
            </a:r>
            <a:endParaRPr/>
          </a:p>
        </p:txBody>
      </p:sp>
      <p:pic>
        <p:nvPicPr>
          <p:cNvPr id="101" name="Google Shape;101;p19"/>
          <p:cNvPicPr preferRelativeResize="0"/>
          <p:nvPr/>
        </p:nvPicPr>
        <p:blipFill>
          <a:blip r:embed="rId4">
            <a:alphaModFix/>
          </a:blip>
          <a:stretch>
            <a:fillRect/>
          </a:stretch>
        </p:blipFill>
        <p:spPr>
          <a:xfrm>
            <a:off x="454689" y="1812975"/>
            <a:ext cx="8234625" cy="232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Način rada replikacije</a:t>
            </a:r>
            <a:endParaRPr/>
          </a:p>
        </p:txBody>
      </p:sp>
      <p:pic>
        <p:nvPicPr>
          <p:cNvPr id="107" name="Google Shape;107;p20"/>
          <p:cNvPicPr preferRelativeResize="0"/>
          <p:nvPr/>
        </p:nvPicPr>
        <p:blipFill>
          <a:blip r:embed="rId4">
            <a:alphaModFix/>
          </a:blip>
          <a:stretch>
            <a:fillRect/>
          </a:stretch>
        </p:blipFill>
        <p:spPr>
          <a:xfrm>
            <a:off x="1450375" y="1508750"/>
            <a:ext cx="6460150" cy="352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Povećanje propusnosti</a:t>
            </a:r>
            <a:endParaRPr/>
          </a:p>
        </p:txBody>
      </p:sp>
      <p:pic>
        <p:nvPicPr>
          <p:cNvPr id="113" name="Google Shape;113;p21"/>
          <p:cNvPicPr preferRelativeResize="0"/>
          <p:nvPr/>
        </p:nvPicPr>
        <p:blipFill>
          <a:blip r:embed="rId4">
            <a:alphaModFix/>
          </a:blip>
          <a:stretch>
            <a:fillRect/>
          </a:stretch>
        </p:blipFill>
        <p:spPr>
          <a:xfrm>
            <a:off x="2190750" y="1927725"/>
            <a:ext cx="4762500" cy="248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