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Nunito"/>
      <p:regular r:id="rId38"/>
      <p:bold r:id="rId39"/>
      <p:italic r:id="rId40"/>
      <p:boldItalic r:id="rId41"/>
    </p:embeddedFont>
    <p:embeddedFont>
      <p:font typeface="Maven Pro"/>
      <p:regular r:id="rId42"/>
      <p:bold r:id="rId43"/>
    </p:embeddedFont>
    <p:embeddedFont>
      <p:font typeface="Roboto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Vlada Miti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6.xml"/><Relationship Id="rId44" Type="http://schemas.openxmlformats.org/officeDocument/2006/relationships/font" Target="fonts/RobotoLight-regular.fntdata"/><Relationship Id="rId21" Type="http://schemas.openxmlformats.org/officeDocument/2006/relationships/slide" Target="slides/slide15.xml"/><Relationship Id="rId43" Type="http://schemas.openxmlformats.org/officeDocument/2006/relationships/font" Target="fonts/MavenPro-bold.fntdata"/><Relationship Id="rId24" Type="http://schemas.openxmlformats.org/officeDocument/2006/relationships/slide" Target="slides/slide18.xml"/><Relationship Id="rId46" Type="http://schemas.openxmlformats.org/officeDocument/2006/relationships/font" Target="fonts/RobotoLight-italic.fntdata"/><Relationship Id="rId23" Type="http://schemas.openxmlformats.org/officeDocument/2006/relationships/slide" Target="slides/slide17.xml"/><Relationship Id="rId45" Type="http://schemas.openxmlformats.org/officeDocument/2006/relationships/font" Target="fonts/Roboto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Light-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18T18:40:45.396">
    <p:pos x="6000" y="0"/>
    <p:text>Objasniti JSON upite i upite u liniji</p:text>
  </p:cm>
  <p:cm authorId="0" idx="2" dt="2021-04-18T18:40:45.396">
    <p:pos x="6000" y="0"/>
    <p:text>Prednosti i mane i da se uglavnom koriste DSL upiti...</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4-20T20:39:55.078">
    <p:pos x="53" y="102"/>
    <p:text>DSL - Domain Specific Language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4-20T20:41:42.457">
    <p:pos x="6000" y="0"/>
    <p:text>Na slici 7, sa leve strane je klijent koji je uglavnom predstavlja server, koji komunicira sa Elasticsearch klasterom šaljući mu http zahtev za pretraživanje. Klaster zatim izvodi svoju magiju zasnovanu na indeksima i upitu koji je prosleđen preko http zahteva. Kada je rezultat gotov, klaster odgovara slanjem dobijenih rezultata klijentu, koje klijent može dodatno koristiti.</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4-20T20:45:11.406">
    <p:pos x="6000" y="0"/>
    <p:text>Pretpostavimo da klaster sadrži tri čvora sa jednim indeksom koji je distriburiran preko tri šarda A, B i C: Svaki šard sadrži po dve replike, tako da se svaka replikaciona grupa sastoji od primarnog šarda i dve replike. Pretpostavimo da klijent pošalje upit klasteru koji se prosleđuje čvoru koji sadrži šard B. Ovaj čvor se naziva koordinator („coordinated node“) čime se označava da je on odgovoran za slanje upita drugim čvorovima u klasteru, prihvati rezultat i da ga pošalje klijentu. Inicijalno, svaki čvor može da se ponaša kao coordinator to znači da svaki čvor može da prihvati HTTP zahtev. Kako koordinacioni čvor sadrži šard koji je potrebno pretražiti čvor će sam izvršiti upit. Naravno, ovo ne mora uvek da bude uvek slučaj ali kako se ovde radi sa jednim indeksom ovo će uvek biti slučaj. Koordinacioni čvor zatim šalje (eng. „broadcast”) zahtev svakom šardu sa tim indeksom nebitno da li čvorovi sadrže primarni šard ili repliku. Čvorovi zatim šalju koridinacionom čvoru rezultate koje on spaja i sortira i takav rezltat vraća nazad klijentu.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23747808e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23747808e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23747808e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23747808e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23747808e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23747808e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23747808e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23747808e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23747808e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23747808e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23747808e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23747808e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23747808e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d23747808e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23747808e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23747808e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23747808e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23747808e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23747808e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23747808e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23747808e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23747808e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23747808e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23747808e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027ca91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027ca91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027ca917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027ca917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027ca917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d027ca917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027ca917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027ca917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027ca917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d027ca917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027ca917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027ca917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027ca917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027ca91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23747808e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23747808e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23747808e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23747808e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23747808e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23747808e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23747808e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23747808e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23747808e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23747808e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23747808e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23747808e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23747808e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23747808e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26.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35.png"/><Relationship Id="rId5"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4.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5.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46.png"/><Relationship Id="rId5"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4.xml"/><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65975" y="1694400"/>
            <a:ext cx="7690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Obrada upita kod Elasticsearch</a:t>
            </a:r>
            <a:endParaRPr/>
          </a:p>
        </p:txBody>
      </p:sp>
      <p:sp>
        <p:nvSpPr>
          <p:cNvPr id="278" name="Google Shape;278;p13"/>
          <p:cNvSpPr txBox="1"/>
          <p:nvPr>
            <p:ph idx="1" type="subTitle"/>
          </p:nvPr>
        </p:nvSpPr>
        <p:spPr>
          <a:xfrm>
            <a:off x="85375" y="43483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Aleksandar Mitić </a:t>
            </a:r>
            <a:r>
              <a:rPr lang="sr"/>
              <a:t>1204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Tipovi upita - Term level</a:t>
            </a:r>
            <a:endParaRPr/>
          </a:p>
        </p:txBody>
      </p:sp>
      <p:sp>
        <p:nvSpPr>
          <p:cNvPr id="340" name="Google Shape;340;p22"/>
          <p:cNvSpPr txBox="1"/>
          <p:nvPr/>
        </p:nvSpPr>
        <p:spPr>
          <a:xfrm>
            <a:off x="85375" y="1020525"/>
            <a:ext cx="8151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Koriste se uglavnom za pretraživanje konkretnih vrednosti, pogodni su kod pretraživanja datumskih polja, tekstualnih polja kao i kod pretrživanja brojeva i logičkih polja. </a:t>
            </a:r>
            <a:endParaRPr sz="1800">
              <a:solidFill>
                <a:srgbClr val="FFFFFF"/>
              </a:solidFill>
              <a:latin typeface="Roboto Light"/>
              <a:ea typeface="Roboto Light"/>
              <a:cs typeface="Roboto Light"/>
              <a:sym typeface="Roboto Light"/>
            </a:endParaRPr>
          </a:p>
        </p:txBody>
      </p:sp>
      <p:pic>
        <p:nvPicPr>
          <p:cNvPr id="341" name="Google Shape;341;p22"/>
          <p:cNvPicPr preferRelativeResize="0"/>
          <p:nvPr/>
        </p:nvPicPr>
        <p:blipFill>
          <a:blip r:embed="rId3">
            <a:alphaModFix/>
          </a:blip>
          <a:stretch>
            <a:fillRect/>
          </a:stretch>
        </p:blipFill>
        <p:spPr>
          <a:xfrm>
            <a:off x="1669925" y="1801563"/>
            <a:ext cx="4400550" cy="1647825"/>
          </a:xfrm>
          <a:prstGeom prst="rect">
            <a:avLst/>
          </a:prstGeom>
          <a:noFill/>
          <a:ln>
            <a:noFill/>
          </a:ln>
        </p:spPr>
      </p:pic>
      <p:pic>
        <p:nvPicPr>
          <p:cNvPr id="342" name="Google Shape;342;p22"/>
          <p:cNvPicPr preferRelativeResize="0"/>
          <p:nvPr/>
        </p:nvPicPr>
        <p:blipFill>
          <a:blip r:embed="rId4">
            <a:alphaModFix/>
          </a:blip>
          <a:stretch>
            <a:fillRect/>
          </a:stretch>
        </p:blipFill>
        <p:spPr>
          <a:xfrm>
            <a:off x="152400" y="3548063"/>
            <a:ext cx="3106775" cy="1443037"/>
          </a:xfrm>
          <a:prstGeom prst="rect">
            <a:avLst/>
          </a:prstGeom>
          <a:noFill/>
          <a:ln>
            <a:noFill/>
          </a:ln>
        </p:spPr>
      </p:pic>
      <p:pic>
        <p:nvPicPr>
          <p:cNvPr id="343" name="Google Shape;343;p22"/>
          <p:cNvPicPr preferRelativeResize="0"/>
          <p:nvPr/>
        </p:nvPicPr>
        <p:blipFill>
          <a:blip r:embed="rId5">
            <a:alphaModFix/>
          </a:blip>
          <a:stretch>
            <a:fillRect/>
          </a:stretch>
        </p:blipFill>
        <p:spPr>
          <a:xfrm>
            <a:off x="6236300" y="1801575"/>
            <a:ext cx="2654025" cy="318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Tipovi upita - Term level</a:t>
            </a:r>
            <a:endParaRPr/>
          </a:p>
        </p:txBody>
      </p:sp>
      <p:pic>
        <p:nvPicPr>
          <p:cNvPr id="349" name="Google Shape;349;p23"/>
          <p:cNvPicPr preferRelativeResize="0"/>
          <p:nvPr/>
        </p:nvPicPr>
        <p:blipFill>
          <a:blip r:embed="rId3">
            <a:alphaModFix/>
          </a:blip>
          <a:stretch>
            <a:fillRect/>
          </a:stretch>
        </p:blipFill>
        <p:spPr>
          <a:xfrm>
            <a:off x="413963" y="1159500"/>
            <a:ext cx="2990850" cy="1600200"/>
          </a:xfrm>
          <a:prstGeom prst="rect">
            <a:avLst/>
          </a:prstGeom>
          <a:noFill/>
          <a:ln>
            <a:noFill/>
          </a:ln>
        </p:spPr>
      </p:pic>
      <p:pic>
        <p:nvPicPr>
          <p:cNvPr id="350" name="Google Shape;350;p23"/>
          <p:cNvPicPr preferRelativeResize="0"/>
          <p:nvPr/>
        </p:nvPicPr>
        <p:blipFill>
          <a:blip r:embed="rId4">
            <a:alphaModFix/>
          </a:blip>
          <a:stretch>
            <a:fillRect/>
          </a:stretch>
        </p:blipFill>
        <p:spPr>
          <a:xfrm>
            <a:off x="1241475" y="2898675"/>
            <a:ext cx="2562225" cy="2190750"/>
          </a:xfrm>
          <a:prstGeom prst="rect">
            <a:avLst/>
          </a:prstGeom>
          <a:noFill/>
          <a:ln>
            <a:noFill/>
          </a:ln>
        </p:spPr>
      </p:pic>
      <p:pic>
        <p:nvPicPr>
          <p:cNvPr id="351" name="Google Shape;351;p23"/>
          <p:cNvPicPr preferRelativeResize="0"/>
          <p:nvPr/>
        </p:nvPicPr>
        <p:blipFill>
          <a:blip r:embed="rId5">
            <a:alphaModFix/>
          </a:blip>
          <a:stretch>
            <a:fillRect/>
          </a:stretch>
        </p:blipFill>
        <p:spPr>
          <a:xfrm>
            <a:off x="5094425" y="1222088"/>
            <a:ext cx="3514030" cy="1475025"/>
          </a:xfrm>
          <a:prstGeom prst="rect">
            <a:avLst/>
          </a:prstGeom>
          <a:noFill/>
          <a:ln>
            <a:noFill/>
          </a:ln>
        </p:spPr>
      </p:pic>
      <p:pic>
        <p:nvPicPr>
          <p:cNvPr id="352" name="Google Shape;352;p23"/>
          <p:cNvPicPr preferRelativeResize="0"/>
          <p:nvPr/>
        </p:nvPicPr>
        <p:blipFill>
          <a:blip r:embed="rId6">
            <a:alphaModFix/>
          </a:blip>
          <a:stretch>
            <a:fillRect/>
          </a:stretch>
        </p:blipFill>
        <p:spPr>
          <a:xfrm>
            <a:off x="4137050" y="3131763"/>
            <a:ext cx="2895600" cy="160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Tipovi upita - Full text</a:t>
            </a:r>
            <a:endParaRPr/>
          </a:p>
        </p:txBody>
      </p:sp>
      <p:sp>
        <p:nvSpPr>
          <p:cNvPr id="358" name="Google Shape;358;p24"/>
          <p:cNvSpPr txBox="1"/>
          <p:nvPr/>
        </p:nvSpPr>
        <p:spPr>
          <a:xfrm>
            <a:off x="152400" y="940075"/>
            <a:ext cx="691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Za pretraživanje teksta pogodniji su full text upiti. </a:t>
            </a:r>
            <a:endParaRPr sz="1800">
              <a:solidFill>
                <a:srgbClr val="FFFFFF"/>
              </a:solidFill>
              <a:latin typeface="Roboto Light"/>
              <a:ea typeface="Roboto Light"/>
              <a:cs typeface="Roboto Light"/>
              <a:sym typeface="Roboto Light"/>
            </a:endParaRPr>
          </a:p>
        </p:txBody>
      </p:sp>
      <p:pic>
        <p:nvPicPr>
          <p:cNvPr id="359" name="Google Shape;359;p24"/>
          <p:cNvPicPr preferRelativeResize="0"/>
          <p:nvPr/>
        </p:nvPicPr>
        <p:blipFill>
          <a:blip r:embed="rId3">
            <a:alphaModFix/>
          </a:blip>
          <a:stretch>
            <a:fillRect/>
          </a:stretch>
        </p:blipFill>
        <p:spPr>
          <a:xfrm>
            <a:off x="152400" y="1540750"/>
            <a:ext cx="5438775" cy="1647825"/>
          </a:xfrm>
          <a:prstGeom prst="rect">
            <a:avLst/>
          </a:prstGeom>
          <a:noFill/>
          <a:ln>
            <a:noFill/>
          </a:ln>
        </p:spPr>
      </p:pic>
      <p:pic>
        <p:nvPicPr>
          <p:cNvPr id="360" name="Google Shape;360;p24"/>
          <p:cNvPicPr preferRelativeResize="0"/>
          <p:nvPr/>
        </p:nvPicPr>
        <p:blipFill>
          <a:blip r:embed="rId4">
            <a:alphaModFix/>
          </a:blip>
          <a:stretch>
            <a:fillRect/>
          </a:stretch>
        </p:blipFill>
        <p:spPr>
          <a:xfrm>
            <a:off x="5730150" y="2571750"/>
            <a:ext cx="3248025" cy="2487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Tipovi upita - Full text</a:t>
            </a:r>
            <a:endParaRPr/>
          </a:p>
        </p:txBody>
      </p:sp>
      <p:pic>
        <p:nvPicPr>
          <p:cNvPr id="366" name="Google Shape;366;p25"/>
          <p:cNvPicPr preferRelativeResize="0"/>
          <p:nvPr/>
        </p:nvPicPr>
        <p:blipFill>
          <a:blip r:embed="rId3">
            <a:alphaModFix/>
          </a:blip>
          <a:stretch>
            <a:fillRect/>
          </a:stretch>
        </p:blipFill>
        <p:spPr>
          <a:xfrm>
            <a:off x="152400" y="1172925"/>
            <a:ext cx="3562350" cy="1638300"/>
          </a:xfrm>
          <a:prstGeom prst="rect">
            <a:avLst/>
          </a:prstGeom>
          <a:noFill/>
          <a:ln>
            <a:noFill/>
          </a:ln>
        </p:spPr>
      </p:pic>
      <p:pic>
        <p:nvPicPr>
          <p:cNvPr id="367" name="Google Shape;367;p25"/>
          <p:cNvPicPr preferRelativeResize="0"/>
          <p:nvPr/>
        </p:nvPicPr>
        <p:blipFill>
          <a:blip r:embed="rId4">
            <a:alphaModFix/>
          </a:blip>
          <a:stretch>
            <a:fillRect/>
          </a:stretch>
        </p:blipFill>
        <p:spPr>
          <a:xfrm>
            <a:off x="4068575" y="2636725"/>
            <a:ext cx="4371975" cy="184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Kreiranje složenih upita</a:t>
            </a:r>
            <a:endParaRPr/>
          </a:p>
        </p:txBody>
      </p:sp>
      <p:pic>
        <p:nvPicPr>
          <p:cNvPr id="373" name="Google Shape;373;p26"/>
          <p:cNvPicPr preferRelativeResize="0"/>
          <p:nvPr/>
        </p:nvPicPr>
        <p:blipFill>
          <a:blip r:embed="rId3">
            <a:alphaModFix/>
          </a:blip>
          <a:stretch>
            <a:fillRect/>
          </a:stretch>
        </p:blipFill>
        <p:spPr>
          <a:xfrm>
            <a:off x="2758301" y="1020525"/>
            <a:ext cx="2694075" cy="381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Spojevi (eng. Joins)</a:t>
            </a:r>
            <a:endParaRPr/>
          </a:p>
        </p:txBody>
      </p:sp>
      <p:sp>
        <p:nvSpPr>
          <p:cNvPr id="379" name="Google Shape;379;p27"/>
          <p:cNvSpPr txBox="1"/>
          <p:nvPr/>
        </p:nvSpPr>
        <p:spPr>
          <a:xfrm>
            <a:off x="161175" y="1456300"/>
            <a:ext cx="86352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FFFFF"/>
              </a:buClr>
              <a:buSzPts val="1800"/>
              <a:buFont typeface="Roboto"/>
              <a:buChar char="❖"/>
            </a:pPr>
            <a:r>
              <a:rPr lang="sr" sz="1800">
                <a:solidFill>
                  <a:srgbClr val="FFFFFF"/>
                </a:solidFill>
                <a:latin typeface="Roboto"/>
                <a:ea typeface="Roboto"/>
                <a:cs typeface="Roboto"/>
                <a:sym typeface="Roboto"/>
              </a:rPr>
              <a:t>Suprotno od relacionih baza podataka, spajanje tabela kod Elasticsearch-a se razlikuje tj. podaci se denormalizuju kad god je to moguće jer to vodi ga boljim performansama. </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sr" sz="1800">
                <a:solidFill>
                  <a:srgbClr val="FFFFFF"/>
                </a:solidFill>
                <a:latin typeface="Roboto"/>
                <a:ea typeface="Roboto"/>
                <a:cs typeface="Roboto"/>
                <a:sym typeface="Roboto"/>
              </a:rPr>
              <a:t>Zbog same denormalizacije podataka, Elaticsearch se </a:t>
            </a:r>
            <a:r>
              <a:rPr b="1" lang="sr" sz="1800" u="sng">
                <a:solidFill>
                  <a:srgbClr val="FFFFFF"/>
                </a:solidFill>
                <a:latin typeface="Roboto"/>
                <a:ea typeface="Roboto"/>
                <a:cs typeface="Roboto"/>
                <a:sym typeface="Roboto"/>
              </a:rPr>
              <a:t>ne preporučuje</a:t>
            </a:r>
            <a:r>
              <a:rPr lang="sr" sz="1800">
                <a:solidFill>
                  <a:srgbClr val="FFFFFF"/>
                </a:solidFill>
                <a:latin typeface="Roboto"/>
                <a:ea typeface="Roboto"/>
                <a:cs typeface="Roboto"/>
                <a:sym typeface="Roboto"/>
              </a:rPr>
              <a:t> da se koristi kao glavna baza podataka za skladištenje podataka jer denormalizacija podataka utiče na prostor na disku. </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sr" sz="1800">
                <a:solidFill>
                  <a:srgbClr val="FFFFFF"/>
                </a:solidFill>
                <a:latin typeface="Roboto"/>
                <a:ea typeface="Roboto"/>
                <a:cs typeface="Roboto"/>
                <a:sym typeface="Roboto"/>
              </a:rPr>
              <a:t>Ukoliko se Elasticserach ne koristi kao glavna baza podataka, onda je moguće podatke skladištiti po slobodnom izboru da bi se optimizovalo pretraživanje podataka</a:t>
            </a:r>
            <a:endParaRPr sz="20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Spojevi (eng. Joins)</a:t>
            </a:r>
            <a:endParaRPr/>
          </a:p>
        </p:txBody>
      </p:sp>
      <p:pic>
        <p:nvPicPr>
          <p:cNvPr id="385" name="Google Shape;385;p28"/>
          <p:cNvPicPr preferRelativeResize="0"/>
          <p:nvPr/>
        </p:nvPicPr>
        <p:blipFill>
          <a:blip r:embed="rId3">
            <a:alphaModFix/>
          </a:blip>
          <a:stretch>
            <a:fillRect/>
          </a:stretch>
        </p:blipFill>
        <p:spPr>
          <a:xfrm>
            <a:off x="152400" y="1548950"/>
            <a:ext cx="2590800" cy="3505200"/>
          </a:xfrm>
          <a:prstGeom prst="rect">
            <a:avLst/>
          </a:prstGeom>
          <a:noFill/>
          <a:ln>
            <a:noFill/>
          </a:ln>
        </p:spPr>
      </p:pic>
      <p:sp>
        <p:nvSpPr>
          <p:cNvPr id="386" name="Google Shape;386;p28"/>
          <p:cNvSpPr txBox="1"/>
          <p:nvPr/>
        </p:nvSpPr>
        <p:spPr>
          <a:xfrm>
            <a:off x="437575" y="1084650"/>
            <a:ext cx="23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Ugnježdavanjem</a:t>
            </a:r>
            <a:endParaRPr sz="1700">
              <a:solidFill>
                <a:srgbClr val="FFFFFF"/>
              </a:solidFill>
              <a:latin typeface="Roboto Light"/>
              <a:ea typeface="Roboto Light"/>
              <a:cs typeface="Roboto Light"/>
              <a:sym typeface="Roboto Light"/>
            </a:endParaRPr>
          </a:p>
        </p:txBody>
      </p:sp>
      <p:pic>
        <p:nvPicPr>
          <p:cNvPr id="387" name="Google Shape;387;p28"/>
          <p:cNvPicPr preferRelativeResize="0"/>
          <p:nvPr/>
        </p:nvPicPr>
        <p:blipFill>
          <a:blip r:embed="rId4">
            <a:alphaModFix/>
          </a:blip>
          <a:stretch>
            <a:fillRect/>
          </a:stretch>
        </p:blipFill>
        <p:spPr>
          <a:xfrm>
            <a:off x="5041900" y="1857825"/>
            <a:ext cx="2733675" cy="3019425"/>
          </a:xfrm>
          <a:prstGeom prst="rect">
            <a:avLst/>
          </a:prstGeom>
          <a:noFill/>
          <a:ln>
            <a:noFill/>
          </a:ln>
        </p:spPr>
      </p:pic>
      <p:cxnSp>
        <p:nvCxnSpPr>
          <p:cNvPr id="388" name="Google Shape;388;p28"/>
          <p:cNvCxnSpPr/>
          <p:nvPr/>
        </p:nvCxnSpPr>
        <p:spPr>
          <a:xfrm flipH="1" rot="10800000">
            <a:off x="3115650" y="3209800"/>
            <a:ext cx="1477200" cy="26700"/>
          </a:xfrm>
          <a:prstGeom prst="straightConnector1">
            <a:avLst/>
          </a:prstGeom>
          <a:noFill/>
          <a:ln cap="flat" cmpd="sng" w="38100">
            <a:solidFill>
              <a:schemeClr val="dk2"/>
            </a:solidFill>
            <a:prstDash val="solid"/>
            <a:round/>
            <a:headEnd len="med" w="med" type="none"/>
            <a:tailEnd len="med" w="med" type="triangle"/>
          </a:ln>
        </p:spPr>
      </p:cxnSp>
      <p:sp>
        <p:nvSpPr>
          <p:cNvPr id="389" name="Google Shape;389;p28"/>
          <p:cNvSpPr txBox="1"/>
          <p:nvPr/>
        </p:nvSpPr>
        <p:spPr>
          <a:xfrm>
            <a:off x="5255988" y="1215975"/>
            <a:ext cx="23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Pretraživanje</a:t>
            </a:r>
            <a:endParaRPr sz="1700">
              <a:solidFill>
                <a:srgbClr val="FFFFFF"/>
              </a:solidFill>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nvSpPr>
        <p:spPr>
          <a:xfrm>
            <a:off x="6732050" y="1330113"/>
            <a:ext cx="1571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kreiranje dok.</a:t>
            </a:r>
            <a:endParaRPr sz="1700">
              <a:solidFill>
                <a:srgbClr val="FFFFFF"/>
              </a:solidFill>
              <a:latin typeface="Roboto Light"/>
              <a:ea typeface="Roboto Light"/>
              <a:cs typeface="Roboto Light"/>
              <a:sym typeface="Roboto Light"/>
            </a:endParaRPr>
          </a:p>
        </p:txBody>
      </p:sp>
      <p:sp>
        <p:nvSpPr>
          <p:cNvPr id="395" name="Google Shape;395;p29"/>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Spojevi (eng. Joins)</a:t>
            </a:r>
            <a:endParaRPr/>
          </a:p>
        </p:txBody>
      </p:sp>
      <p:pic>
        <p:nvPicPr>
          <p:cNvPr id="396" name="Google Shape;396;p29"/>
          <p:cNvPicPr preferRelativeResize="0"/>
          <p:nvPr/>
        </p:nvPicPr>
        <p:blipFill>
          <a:blip r:embed="rId3">
            <a:alphaModFix/>
          </a:blip>
          <a:stretch>
            <a:fillRect/>
          </a:stretch>
        </p:blipFill>
        <p:spPr>
          <a:xfrm>
            <a:off x="3085588" y="1777250"/>
            <a:ext cx="2800350" cy="1914525"/>
          </a:xfrm>
          <a:prstGeom prst="rect">
            <a:avLst/>
          </a:prstGeom>
          <a:noFill/>
          <a:ln>
            <a:noFill/>
          </a:ln>
        </p:spPr>
      </p:pic>
      <p:sp>
        <p:nvSpPr>
          <p:cNvPr id="397" name="Google Shape;397;p29"/>
          <p:cNvSpPr txBox="1"/>
          <p:nvPr/>
        </p:nvSpPr>
        <p:spPr>
          <a:xfrm>
            <a:off x="3786300" y="1250300"/>
            <a:ext cx="1571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Mapiranjem</a:t>
            </a:r>
            <a:endParaRPr sz="1700">
              <a:solidFill>
                <a:srgbClr val="FFFFFF"/>
              </a:solidFill>
              <a:latin typeface="Roboto Light"/>
              <a:ea typeface="Roboto Light"/>
              <a:cs typeface="Roboto Light"/>
              <a:sym typeface="Roboto Light"/>
            </a:endParaRPr>
          </a:p>
        </p:txBody>
      </p:sp>
      <p:pic>
        <p:nvPicPr>
          <p:cNvPr id="398" name="Google Shape;398;p29"/>
          <p:cNvPicPr preferRelativeResize="0"/>
          <p:nvPr/>
        </p:nvPicPr>
        <p:blipFill>
          <a:blip r:embed="rId4">
            <a:alphaModFix/>
          </a:blip>
          <a:stretch>
            <a:fillRect/>
          </a:stretch>
        </p:blipFill>
        <p:spPr>
          <a:xfrm>
            <a:off x="6504550" y="2086100"/>
            <a:ext cx="2428875" cy="2943225"/>
          </a:xfrm>
          <a:prstGeom prst="rect">
            <a:avLst/>
          </a:prstGeom>
          <a:noFill/>
          <a:ln>
            <a:noFill/>
          </a:ln>
        </p:spPr>
      </p:pic>
      <p:pic>
        <p:nvPicPr>
          <p:cNvPr id="399" name="Google Shape;399;p29"/>
          <p:cNvPicPr preferRelativeResize="0"/>
          <p:nvPr/>
        </p:nvPicPr>
        <p:blipFill>
          <a:blip r:embed="rId5">
            <a:alphaModFix/>
          </a:blip>
          <a:stretch>
            <a:fillRect/>
          </a:stretch>
        </p:blipFill>
        <p:spPr>
          <a:xfrm>
            <a:off x="0" y="3275475"/>
            <a:ext cx="2466975" cy="1619250"/>
          </a:xfrm>
          <a:prstGeom prst="rect">
            <a:avLst/>
          </a:prstGeom>
          <a:noFill/>
          <a:ln>
            <a:noFill/>
          </a:ln>
        </p:spPr>
      </p:pic>
      <p:sp>
        <p:nvSpPr>
          <p:cNvPr id="400" name="Google Shape;400;p29"/>
          <p:cNvSpPr txBox="1"/>
          <p:nvPr/>
        </p:nvSpPr>
        <p:spPr>
          <a:xfrm>
            <a:off x="0" y="2829075"/>
            <a:ext cx="2976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Pretraž. prema ID dokumenta</a:t>
            </a:r>
            <a:endParaRPr sz="1700">
              <a:solidFill>
                <a:srgbClr val="FFFFFF"/>
              </a:solidFill>
              <a:latin typeface="Roboto Light"/>
              <a:ea typeface="Roboto Light"/>
              <a:cs typeface="Roboto Light"/>
              <a:sym typeface="Roboto Light"/>
            </a:endParaRPr>
          </a:p>
        </p:txBody>
      </p:sp>
      <p:cxnSp>
        <p:nvCxnSpPr>
          <p:cNvPr id="401" name="Google Shape;401;p29"/>
          <p:cNvCxnSpPr>
            <a:stCxn id="397" idx="3"/>
          </p:cNvCxnSpPr>
          <p:nvPr/>
        </p:nvCxnSpPr>
        <p:spPr>
          <a:xfrm>
            <a:off x="5357700" y="1473500"/>
            <a:ext cx="1128600" cy="30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30"/>
          <p:cNvPicPr preferRelativeResize="0"/>
          <p:nvPr/>
        </p:nvPicPr>
        <p:blipFill>
          <a:blip r:embed="rId3">
            <a:alphaModFix/>
          </a:blip>
          <a:stretch>
            <a:fillRect/>
          </a:stretch>
        </p:blipFill>
        <p:spPr>
          <a:xfrm>
            <a:off x="1018900" y="1878775"/>
            <a:ext cx="2771775" cy="1866900"/>
          </a:xfrm>
          <a:prstGeom prst="rect">
            <a:avLst/>
          </a:prstGeom>
          <a:noFill/>
          <a:ln>
            <a:noFill/>
          </a:ln>
        </p:spPr>
      </p:pic>
      <p:sp>
        <p:nvSpPr>
          <p:cNvPr id="407" name="Google Shape;407;p30"/>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Spojevi (eng. Joins)</a:t>
            </a:r>
            <a:endParaRPr/>
          </a:p>
        </p:txBody>
      </p:sp>
      <p:sp>
        <p:nvSpPr>
          <p:cNvPr id="408" name="Google Shape;408;p30"/>
          <p:cNvSpPr txBox="1"/>
          <p:nvPr/>
        </p:nvSpPr>
        <p:spPr>
          <a:xfrm>
            <a:off x="807288" y="1432375"/>
            <a:ext cx="3705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Pretraž. dece bez ID dokumenta</a:t>
            </a:r>
            <a:endParaRPr sz="1700">
              <a:solidFill>
                <a:srgbClr val="FFFFFF"/>
              </a:solidFill>
              <a:latin typeface="Roboto Light"/>
              <a:ea typeface="Roboto Light"/>
              <a:cs typeface="Roboto Light"/>
              <a:sym typeface="Roboto Light"/>
            </a:endParaRPr>
          </a:p>
        </p:txBody>
      </p:sp>
      <p:pic>
        <p:nvPicPr>
          <p:cNvPr id="409" name="Google Shape;409;p30"/>
          <p:cNvPicPr preferRelativeResize="0"/>
          <p:nvPr/>
        </p:nvPicPr>
        <p:blipFill>
          <a:blip r:embed="rId4">
            <a:alphaModFix/>
          </a:blip>
          <a:stretch>
            <a:fillRect/>
          </a:stretch>
        </p:blipFill>
        <p:spPr>
          <a:xfrm>
            <a:off x="5568025" y="1271225"/>
            <a:ext cx="2509560" cy="3818175"/>
          </a:xfrm>
          <a:prstGeom prst="rect">
            <a:avLst/>
          </a:prstGeom>
          <a:noFill/>
          <a:ln>
            <a:noFill/>
          </a:ln>
        </p:spPr>
      </p:pic>
      <p:sp>
        <p:nvSpPr>
          <p:cNvPr id="410" name="Google Shape;410;p30"/>
          <p:cNvSpPr txBox="1"/>
          <p:nvPr/>
        </p:nvSpPr>
        <p:spPr>
          <a:xfrm>
            <a:off x="5271500" y="824825"/>
            <a:ext cx="310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Pretraž. rod. bez ID dokumenta</a:t>
            </a:r>
            <a:endParaRPr sz="1700">
              <a:solidFill>
                <a:srgbClr val="FFFFFF"/>
              </a:solidFill>
              <a:latin typeface="Roboto Light"/>
              <a:ea typeface="Roboto Light"/>
              <a:cs typeface="Roboto Light"/>
              <a:sym typeface="Robo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1"/>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Spojevi (eng. Joins)</a:t>
            </a:r>
            <a:endParaRPr/>
          </a:p>
        </p:txBody>
      </p:sp>
      <p:pic>
        <p:nvPicPr>
          <p:cNvPr id="416" name="Google Shape;416;p31"/>
          <p:cNvPicPr preferRelativeResize="0"/>
          <p:nvPr/>
        </p:nvPicPr>
        <p:blipFill>
          <a:blip r:embed="rId3">
            <a:alphaModFix/>
          </a:blip>
          <a:stretch>
            <a:fillRect/>
          </a:stretch>
        </p:blipFill>
        <p:spPr>
          <a:xfrm>
            <a:off x="152400" y="1575825"/>
            <a:ext cx="2857500" cy="3381375"/>
          </a:xfrm>
          <a:prstGeom prst="rect">
            <a:avLst/>
          </a:prstGeom>
          <a:noFill/>
          <a:ln>
            <a:noFill/>
          </a:ln>
        </p:spPr>
      </p:pic>
      <p:cxnSp>
        <p:nvCxnSpPr>
          <p:cNvPr id="417" name="Google Shape;417;p31"/>
          <p:cNvCxnSpPr>
            <a:endCxn id="418" idx="1"/>
          </p:cNvCxnSpPr>
          <p:nvPr/>
        </p:nvCxnSpPr>
        <p:spPr>
          <a:xfrm flipH="1" rot="10800000">
            <a:off x="3155875" y="1595747"/>
            <a:ext cx="2417400" cy="550800"/>
          </a:xfrm>
          <a:prstGeom prst="straightConnector1">
            <a:avLst/>
          </a:prstGeom>
          <a:noFill/>
          <a:ln cap="flat" cmpd="sng" w="28575">
            <a:solidFill>
              <a:schemeClr val="dk2"/>
            </a:solidFill>
            <a:prstDash val="solid"/>
            <a:round/>
            <a:headEnd len="med" w="med" type="none"/>
            <a:tailEnd len="med" w="med" type="triangle"/>
          </a:ln>
        </p:spPr>
      </p:cxnSp>
      <p:pic>
        <p:nvPicPr>
          <p:cNvPr id="418" name="Google Shape;418;p31"/>
          <p:cNvPicPr preferRelativeResize="0"/>
          <p:nvPr/>
        </p:nvPicPr>
        <p:blipFill>
          <a:blip r:embed="rId4">
            <a:alphaModFix/>
          </a:blip>
          <a:stretch>
            <a:fillRect/>
          </a:stretch>
        </p:blipFill>
        <p:spPr>
          <a:xfrm>
            <a:off x="5573275" y="619750"/>
            <a:ext cx="3279349" cy="1951994"/>
          </a:xfrm>
          <a:prstGeom prst="rect">
            <a:avLst/>
          </a:prstGeom>
          <a:noFill/>
          <a:ln>
            <a:noFill/>
          </a:ln>
        </p:spPr>
      </p:pic>
      <p:pic>
        <p:nvPicPr>
          <p:cNvPr id="419" name="Google Shape;419;p31"/>
          <p:cNvPicPr preferRelativeResize="0"/>
          <p:nvPr/>
        </p:nvPicPr>
        <p:blipFill>
          <a:blip r:embed="rId5">
            <a:alphaModFix/>
          </a:blip>
          <a:stretch>
            <a:fillRect/>
          </a:stretch>
        </p:blipFill>
        <p:spPr>
          <a:xfrm>
            <a:off x="6034550" y="3214869"/>
            <a:ext cx="2105030" cy="1928631"/>
          </a:xfrm>
          <a:prstGeom prst="rect">
            <a:avLst/>
          </a:prstGeom>
          <a:noFill/>
          <a:ln>
            <a:noFill/>
          </a:ln>
        </p:spPr>
      </p:pic>
      <p:cxnSp>
        <p:nvCxnSpPr>
          <p:cNvPr id="420" name="Google Shape;420;p31"/>
          <p:cNvCxnSpPr>
            <a:stCxn id="418" idx="2"/>
            <a:endCxn id="419" idx="0"/>
          </p:cNvCxnSpPr>
          <p:nvPr/>
        </p:nvCxnSpPr>
        <p:spPr>
          <a:xfrm flipH="1">
            <a:off x="7086950" y="2571744"/>
            <a:ext cx="126000" cy="643200"/>
          </a:xfrm>
          <a:prstGeom prst="straightConnector1">
            <a:avLst/>
          </a:prstGeom>
          <a:noFill/>
          <a:ln cap="flat" cmpd="sng" w="28575">
            <a:solidFill>
              <a:schemeClr val="dk2"/>
            </a:solidFill>
            <a:prstDash val="solid"/>
            <a:round/>
            <a:headEnd len="med" w="med" type="none"/>
            <a:tailEnd len="med" w="med" type="triangle"/>
          </a:ln>
        </p:spPr>
      </p:cxnSp>
      <p:sp>
        <p:nvSpPr>
          <p:cNvPr id="421" name="Google Shape;421;p31"/>
          <p:cNvSpPr txBox="1"/>
          <p:nvPr/>
        </p:nvSpPr>
        <p:spPr>
          <a:xfrm>
            <a:off x="85375" y="1084938"/>
            <a:ext cx="3705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Multi-level relations</a:t>
            </a:r>
            <a:endParaRPr sz="1700">
              <a:solidFill>
                <a:srgbClr val="FFFFFF"/>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Uvod</a:t>
            </a:r>
            <a:endParaRPr/>
          </a:p>
        </p:txBody>
      </p:sp>
      <p:sp>
        <p:nvSpPr>
          <p:cNvPr id="284" name="Google Shape;284;p14"/>
          <p:cNvSpPr txBox="1"/>
          <p:nvPr/>
        </p:nvSpPr>
        <p:spPr>
          <a:xfrm>
            <a:off x="153600" y="913225"/>
            <a:ext cx="8836800" cy="42837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rgbClr val="FFFFFF"/>
              </a:buClr>
              <a:buSzPts val="1800"/>
              <a:buFont typeface="Roboto Light"/>
              <a:buChar char="●"/>
            </a:pPr>
            <a:r>
              <a:rPr lang="sr" sz="1800">
                <a:solidFill>
                  <a:srgbClr val="FFFFFF"/>
                </a:solidFill>
                <a:latin typeface="Roboto Light"/>
                <a:ea typeface="Roboto Light"/>
                <a:cs typeface="Roboto Light"/>
                <a:sym typeface="Roboto Light"/>
              </a:rPr>
              <a:t>Elasticsearch je besplatan, distribuiran, moderan i analitički alat koji podržava sve tipove podataka, uključujući tekstualne, numeričke, struktuirane i nestruktuirane podatke. </a:t>
            </a:r>
            <a:endParaRPr sz="1800">
              <a:solidFill>
                <a:srgbClr val="FFFFFF"/>
              </a:solidFill>
              <a:latin typeface="Roboto Light"/>
              <a:ea typeface="Roboto Light"/>
              <a:cs typeface="Roboto Light"/>
              <a:sym typeface="Roboto Light"/>
            </a:endParaRPr>
          </a:p>
          <a:p>
            <a:pPr indent="-381000" lvl="0" marL="457200" rtl="0" algn="just">
              <a:spcBef>
                <a:spcPts val="0"/>
              </a:spcBef>
              <a:spcAft>
                <a:spcPts val="0"/>
              </a:spcAft>
              <a:buClr>
                <a:srgbClr val="FFFFFF"/>
              </a:buClr>
              <a:buSzPts val="2400"/>
              <a:buFont typeface="Roboto Light"/>
              <a:buChar char="●"/>
            </a:pPr>
            <a:r>
              <a:rPr lang="sr" sz="1800">
                <a:solidFill>
                  <a:srgbClr val="FFFFFF"/>
                </a:solidFill>
                <a:latin typeface="Roboto Light"/>
                <a:ea typeface="Roboto Light"/>
                <a:cs typeface="Roboto Light"/>
                <a:sym typeface="Roboto Light"/>
              </a:rPr>
              <a:t>Izgrađen je na Apache Lucene platformi i inicijalno je pušten 2010. godine od strane Elasticsearch N.V. kompanije (danas poznata kao Elastic) </a:t>
            </a:r>
            <a:endParaRPr sz="1800">
              <a:solidFill>
                <a:srgbClr val="FFFFFF"/>
              </a:solidFill>
              <a:latin typeface="Roboto Light"/>
              <a:ea typeface="Roboto Light"/>
              <a:cs typeface="Roboto Light"/>
              <a:sym typeface="Roboto Light"/>
            </a:endParaRPr>
          </a:p>
          <a:p>
            <a:pPr indent="-381000" lvl="0" marL="457200" rtl="0" algn="just">
              <a:spcBef>
                <a:spcPts val="0"/>
              </a:spcBef>
              <a:spcAft>
                <a:spcPts val="0"/>
              </a:spcAft>
              <a:buClr>
                <a:srgbClr val="FFFFFF"/>
              </a:buClr>
              <a:buSzPts val="2400"/>
              <a:buFont typeface="Roboto Light"/>
              <a:buChar char="●"/>
            </a:pPr>
            <a:r>
              <a:rPr lang="sr" sz="1800">
                <a:solidFill>
                  <a:srgbClr val="FFFFFF"/>
                </a:solidFill>
                <a:latin typeface="Roboto Light"/>
                <a:ea typeface="Roboto Light"/>
                <a:cs typeface="Roboto Light"/>
                <a:sym typeface="Roboto Light"/>
              </a:rPr>
              <a:t>Poznat po distibuiranoj prirodi, REST API-ju, brzini i skalabilnosti, Elasticsearch predstavlja centralnu komponentu Elastic Stack-a, skupa besplatnih alata za skladištenje, analizu i vizuelizaciju podataka</a:t>
            </a:r>
            <a:endParaRPr sz="1800">
              <a:solidFill>
                <a:srgbClr val="FFFFFF"/>
              </a:solidFill>
              <a:latin typeface="Roboto Light"/>
              <a:ea typeface="Roboto Light"/>
              <a:cs typeface="Roboto Light"/>
              <a:sym typeface="Roboto Light"/>
            </a:endParaRPr>
          </a:p>
          <a:p>
            <a:pPr indent="-342900" lvl="0" marL="457200" rtl="0" algn="just">
              <a:lnSpc>
                <a:spcPct val="115000"/>
              </a:lnSpc>
              <a:spcBef>
                <a:spcPts val="0"/>
              </a:spcBef>
              <a:spcAft>
                <a:spcPts val="0"/>
              </a:spcAft>
              <a:buClr>
                <a:srgbClr val="FFFFFF"/>
              </a:buClr>
              <a:buSzPts val="1800"/>
              <a:buFont typeface="Roboto Light"/>
              <a:buChar char="●"/>
            </a:pPr>
            <a:r>
              <a:rPr lang="sr" sz="1800">
                <a:solidFill>
                  <a:srgbClr val="FFFFFF"/>
                </a:solidFill>
                <a:latin typeface="Roboto Light"/>
                <a:ea typeface="Roboto Light"/>
                <a:cs typeface="Roboto Light"/>
                <a:sym typeface="Roboto Light"/>
              </a:rPr>
              <a:t>Može se iskoristiti za različite upotrebe: </a:t>
            </a:r>
            <a:endParaRPr sz="1800">
              <a:solidFill>
                <a:srgbClr val="FFFFFF"/>
              </a:solidFill>
              <a:latin typeface="Roboto Light"/>
              <a:ea typeface="Roboto Light"/>
              <a:cs typeface="Roboto Light"/>
              <a:sym typeface="Roboto Light"/>
            </a:endParaRPr>
          </a:p>
          <a:p>
            <a:pPr indent="-330200" lvl="1" marL="914400" rtl="0" algn="just">
              <a:lnSpc>
                <a:spcPct val="115000"/>
              </a:lnSpc>
              <a:spcBef>
                <a:spcPts val="0"/>
              </a:spcBef>
              <a:spcAft>
                <a:spcPts val="0"/>
              </a:spcAft>
              <a:buClr>
                <a:srgbClr val="FFFFFF"/>
              </a:buClr>
              <a:buSzPts val="1600"/>
              <a:buFont typeface="Roboto Light"/>
              <a:buChar char="○"/>
            </a:pPr>
            <a:r>
              <a:rPr lang="sr" sz="1600">
                <a:solidFill>
                  <a:srgbClr val="FFFFFF"/>
                </a:solidFill>
                <a:latin typeface="Roboto Light"/>
                <a:ea typeface="Roboto Light"/>
                <a:cs typeface="Roboto Light"/>
                <a:sym typeface="Roboto Light"/>
              </a:rPr>
              <a:t>pretragu aplikacija</a:t>
            </a:r>
            <a:endParaRPr sz="1600">
              <a:solidFill>
                <a:srgbClr val="FFFFFF"/>
              </a:solidFill>
              <a:latin typeface="Roboto Light"/>
              <a:ea typeface="Roboto Light"/>
              <a:cs typeface="Roboto Light"/>
              <a:sym typeface="Roboto Light"/>
            </a:endParaRPr>
          </a:p>
          <a:p>
            <a:pPr indent="-330200" lvl="1" marL="914400" rtl="0" algn="just">
              <a:lnSpc>
                <a:spcPct val="115000"/>
              </a:lnSpc>
              <a:spcBef>
                <a:spcPts val="0"/>
              </a:spcBef>
              <a:spcAft>
                <a:spcPts val="0"/>
              </a:spcAft>
              <a:buClr>
                <a:srgbClr val="FFFFFF"/>
              </a:buClr>
              <a:buSzPts val="1600"/>
              <a:buFont typeface="Roboto Light"/>
              <a:buChar char="○"/>
            </a:pPr>
            <a:r>
              <a:rPr lang="sr" sz="1600">
                <a:solidFill>
                  <a:srgbClr val="FFFFFF"/>
                </a:solidFill>
                <a:latin typeface="Roboto Light"/>
                <a:ea typeface="Roboto Light"/>
                <a:cs typeface="Roboto Light"/>
                <a:sym typeface="Roboto Light"/>
              </a:rPr>
              <a:t>pretragu veb stranica</a:t>
            </a:r>
            <a:endParaRPr sz="1600">
              <a:solidFill>
                <a:srgbClr val="FFFFFF"/>
              </a:solidFill>
              <a:latin typeface="Roboto Light"/>
              <a:ea typeface="Roboto Light"/>
              <a:cs typeface="Roboto Light"/>
              <a:sym typeface="Roboto Light"/>
            </a:endParaRPr>
          </a:p>
          <a:p>
            <a:pPr indent="-330200" lvl="1" marL="914400" rtl="0" algn="just">
              <a:lnSpc>
                <a:spcPct val="115000"/>
              </a:lnSpc>
              <a:spcBef>
                <a:spcPts val="0"/>
              </a:spcBef>
              <a:spcAft>
                <a:spcPts val="0"/>
              </a:spcAft>
              <a:buClr>
                <a:srgbClr val="FFFFFF"/>
              </a:buClr>
              <a:buSzPts val="1600"/>
              <a:buFont typeface="Roboto Light"/>
              <a:buChar char="○"/>
            </a:pPr>
            <a:r>
              <a:rPr lang="sr" sz="1600">
                <a:solidFill>
                  <a:srgbClr val="FFFFFF"/>
                </a:solidFill>
                <a:latin typeface="Roboto Light"/>
                <a:ea typeface="Roboto Light"/>
                <a:cs typeface="Roboto Light"/>
                <a:sym typeface="Roboto Light"/>
              </a:rPr>
              <a:t>evidentiranje u log i analiza loga</a:t>
            </a:r>
            <a:endParaRPr sz="1600">
              <a:solidFill>
                <a:srgbClr val="FFFFFF"/>
              </a:solidFill>
              <a:latin typeface="Roboto Light"/>
              <a:ea typeface="Roboto Light"/>
              <a:cs typeface="Roboto Light"/>
              <a:sym typeface="Roboto Light"/>
            </a:endParaRPr>
          </a:p>
          <a:p>
            <a:pPr indent="-330200" lvl="1" marL="914400" rtl="0" algn="just">
              <a:lnSpc>
                <a:spcPct val="115000"/>
              </a:lnSpc>
              <a:spcBef>
                <a:spcPts val="0"/>
              </a:spcBef>
              <a:spcAft>
                <a:spcPts val="0"/>
              </a:spcAft>
              <a:buClr>
                <a:srgbClr val="FFFFFF"/>
              </a:buClr>
              <a:buSzPts val="1600"/>
              <a:buFont typeface="Roboto Light"/>
              <a:buChar char="○"/>
            </a:pPr>
            <a:r>
              <a:rPr lang="sr" sz="1600">
                <a:solidFill>
                  <a:srgbClr val="FFFFFF"/>
                </a:solidFill>
                <a:latin typeface="Roboto Light"/>
                <a:ea typeface="Roboto Light"/>
                <a:cs typeface="Roboto Light"/>
                <a:sym typeface="Roboto Light"/>
              </a:rPr>
              <a:t>analizu bezbednosti</a:t>
            </a:r>
            <a:endParaRPr sz="1600">
              <a:solidFill>
                <a:srgbClr val="FFFFFF"/>
              </a:solidFill>
              <a:latin typeface="Roboto Light"/>
              <a:ea typeface="Roboto Light"/>
              <a:cs typeface="Roboto Light"/>
              <a:sym typeface="Roboto Light"/>
            </a:endParaRPr>
          </a:p>
          <a:p>
            <a:pPr indent="-330200" lvl="1" marL="914400" rtl="0" algn="just">
              <a:lnSpc>
                <a:spcPct val="115000"/>
              </a:lnSpc>
              <a:spcBef>
                <a:spcPts val="0"/>
              </a:spcBef>
              <a:spcAft>
                <a:spcPts val="0"/>
              </a:spcAft>
              <a:buClr>
                <a:srgbClr val="FFFFFF"/>
              </a:buClr>
              <a:buSzPts val="1600"/>
              <a:buFont typeface="Roboto Light"/>
              <a:buChar char="○"/>
            </a:pPr>
            <a:r>
              <a:rPr lang="sr" sz="1600">
                <a:solidFill>
                  <a:srgbClr val="FFFFFF"/>
                </a:solidFill>
                <a:latin typeface="Roboto Light"/>
                <a:ea typeface="Roboto Light"/>
                <a:cs typeface="Roboto Light"/>
                <a:sym typeface="Roboto Light"/>
              </a:rPr>
              <a:t>poslovnu analiza...</a:t>
            </a:r>
            <a:endParaRPr sz="1600">
              <a:solidFill>
                <a:srgbClr val="FFFFFF"/>
              </a:solidFill>
              <a:latin typeface="Roboto Light"/>
              <a:ea typeface="Roboto Light"/>
              <a:cs typeface="Roboto Light"/>
              <a:sym typeface="Robo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2"/>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Kontrolisanje rezultata</a:t>
            </a:r>
            <a:endParaRPr/>
          </a:p>
        </p:txBody>
      </p:sp>
      <p:pic>
        <p:nvPicPr>
          <p:cNvPr id="427" name="Google Shape;427;p32"/>
          <p:cNvPicPr preferRelativeResize="0"/>
          <p:nvPr/>
        </p:nvPicPr>
        <p:blipFill>
          <a:blip r:embed="rId3">
            <a:alphaModFix/>
          </a:blip>
          <a:stretch>
            <a:fillRect/>
          </a:stretch>
        </p:blipFill>
        <p:spPr>
          <a:xfrm>
            <a:off x="85375" y="1595775"/>
            <a:ext cx="5934075" cy="990600"/>
          </a:xfrm>
          <a:prstGeom prst="rect">
            <a:avLst/>
          </a:prstGeom>
          <a:noFill/>
          <a:ln>
            <a:noFill/>
          </a:ln>
        </p:spPr>
      </p:pic>
      <p:sp>
        <p:nvSpPr>
          <p:cNvPr id="428" name="Google Shape;428;p32"/>
          <p:cNvSpPr txBox="1"/>
          <p:nvPr/>
        </p:nvSpPr>
        <p:spPr>
          <a:xfrm>
            <a:off x="85375" y="1084950"/>
            <a:ext cx="49239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FFFFF"/>
              </a:buClr>
              <a:buSzPts val="1700"/>
              <a:buFont typeface="Roboto Light"/>
              <a:buAutoNum type="arabicPeriod"/>
            </a:pPr>
            <a:r>
              <a:rPr lang="sr" sz="1700">
                <a:solidFill>
                  <a:srgbClr val="FFFFFF"/>
                </a:solidFill>
                <a:latin typeface="Roboto Light"/>
                <a:ea typeface="Roboto Light"/>
                <a:cs typeface="Roboto Light"/>
                <a:sym typeface="Roboto Light"/>
              </a:rPr>
              <a:t>Uključivanje i isključivanje polja u rezultatu</a:t>
            </a:r>
            <a:endParaRPr sz="1700">
              <a:solidFill>
                <a:srgbClr val="FFFFFF"/>
              </a:solidFill>
              <a:latin typeface="Roboto Light"/>
              <a:ea typeface="Roboto Light"/>
              <a:cs typeface="Roboto Light"/>
              <a:sym typeface="Roboto Light"/>
            </a:endParaRPr>
          </a:p>
        </p:txBody>
      </p:sp>
      <p:pic>
        <p:nvPicPr>
          <p:cNvPr id="429" name="Google Shape;429;p32"/>
          <p:cNvPicPr preferRelativeResize="0"/>
          <p:nvPr/>
        </p:nvPicPr>
        <p:blipFill>
          <a:blip r:embed="rId4">
            <a:alphaModFix/>
          </a:blip>
          <a:stretch>
            <a:fillRect/>
          </a:stretch>
        </p:blipFill>
        <p:spPr>
          <a:xfrm>
            <a:off x="85375" y="3161625"/>
            <a:ext cx="1971675" cy="1924050"/>
          </a:xfrm>
          <a:prstGeom prst="rect">
            <a:avLst/>
          </a:prstGeom>
          <a:noFill/>
          <a:ln>
            <a:noFill/>
          </a:ln>
        </p:spPr>
      </p:pic>
      <p:sp>
        <p:nvSpPr>
          <p:cNvPr id="430" name="Google Shape;430;p32"/>
          <p:cNvSpPr txBox="1"/>
          <p:nvPr/>
        </p:nvSpPr>
        <p:spPr>
          <a:xfrm>
            <a:off x="85375" y="2571750"/>
            <a:ext cx="524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2. Def. broja dok. u rezultatu i prikaz stranice rezultata</a:t>
            </a:r>
            <a:endParaRPr sz="1700">
              <a:solidFill>
                <a:srgbClr val="FFFFFF"/>
              </a:solidFill>
              <a:latin typeface="Roboto Light"/>
              <a:ea typeface="Roboto Light"/>
              <a:cs typeface="Roboto Light"/>
              <a:sym typeface="Roboto Light"/>
            </a:endParaRPr>
          </a:p>
        </p:txBody>
      </p:sp>
      <p:pic>
        <p:nvPicPr>
          <p:cNvPr id="431" name="Google Shape;431;p32"/>
          <p:cNvPicPr preferRelativeResize="0"/>
          <p:nvPr/>
        </p:nvPicPr>
        <p:blipFill>
          <a:blip r:embed="rId5">
            <a:alphaModFix/>
          </a:blip>
          <a:stretch>
            <a:fillRect/>
          </a:stretch>
        </p:blipFill>
        <p:spPr>
          <a:xfrm>
            <a:off x="4479025" y="3322950"/>
            <a:ext cx="4514221" cy="1820550"/>
          </a:xfrm>
          <a:prstGeom prst="rect">
            <a:avLst/>
          </a:prstGeom>
          <a:noFill/>
          <a:ln>
            <a:noFill/>
          </a:ln>
        </p:spPr>
      </p:pic>
      <p:sp>
        <p:nvSpPr>
          <p:cNvPr id="432" name="Google Shape;432;p32"/>
          <p:cNvSpPr txBox="1"/>
          <p:nvPr/>
        </p:nvSpPr>
        <p:spPr>
          <a:xfrm>
            <a:off x="6019438" y="2876550"/>
            <a:ext cx="2461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solidFill>
                  <a:srgbClr val="FFFFFF"/>
                </a:solidFill>
                <a:latin typeface="Roboto Light"/>
                <a:ea typeface="Roboto Light"/>
                <a:cs typeface="Roboto Light"/>
                <a:sym typeface="Roboto Light"/>
              </a:rPr>
              <a:t>3. Sortiranje</a:t>
            </a:r>
            <a:endParaRPr sz="1700">
              <a:solidFill>
                <a:srgbClr val="FFFFFF"/>
              </a:solidFill>
              <a:latin typeface="Roboto Light"/>
              <a:ea typeface="Roboto Light"/>
              <a:cs typeface="Roboto Light"/>
              <a:sym typeface="Robo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Agregacija podataka - Metrička</a:t>
            </a:r>
            <a:endParaRPr/>
          </a:p>
        </p:txBody>
      </p:sp>
      <p:sp>
        <p:nvSpPr>
          <p:cNvPr id="438" name="Google Shape;438;p33"/>
          <p:cNvSpPr txBox="1"/>
          <p:nvPr/>
        </p:nvSpPr>
        <p:spPr>
          <a:xfrm>
            <a:off x="2529525" y="1084950"/>
            <a:ext cx="49239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Roboto Light"/>
              <a:buAutoNum type="arabicPeriod"/>
            </a:pPr>
            <a:r>
              <a:rPr lang="sr" sz="1800">
                <a:solidFill>
                  <a:srgbClr val="FFFFFF"/>
                </a:solidFill>
                <a:latin typeface="Roboto Light"/>
                <a:ea typeface="Roboto Light"/>
                <a:cs typeface="Roboto Light"/>
                <a:sym typeface="Roboto Light"/>
              </a:rPr>
              <a:t>Single value numeric metric</a:t>
            </a:r>
            <a:endParaRPr sz="1800">
              <a:solidFill>
                <a:srgbClr val="FFFFFF"/>
              </a:solidFill>
              <a:latin typeface="Roboto Light"/>
              <a:ea typeface="Roboto Light"/>
              <a:cs typeface="Roboto Light"/>
              <a:sym typeface="Roboto Light"/>
            </a:endParaRPr>
          </a:p>
        </p:txBody>
      </p:sp>
      <p:pic>
        <p:nvPicPr>
          <p:cNvPr id="439" name="Google Shape;439;p33"/>
          <p:cNvPicPr preferRelativeResize="0"/>
          <p:nvPr/>
        </p:nvPicPr>
        <p:blipFill>
          <a:blip r:embed="rId3">
            <a:alphaModFix/>
          </a:blip>
          <a:stretch>
            <a:fillRect/>
          </a:stretch>
        </p:blipFill>
        <p:spPr>
          <a:xfrm>
            <a:off x="1828300" y="1595775"/>
            <a:ext cx="5487407" cy="3307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4"/>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Agregacija podataka - Metrička</a:t>
            </a:r>
            <a:endParaRPr/>
          </a:p>
        </p:txBody>
      </p:sp>
      <p:sp>
        <p:nvSpPr>
          <p:cNvPr id="445" name="Google Shape;445;p34"/>
          <p:cNvSpPr txBox="1"/>
          <p:nvPr/>
        </p:nvSpPr>
        <p:spPr>
          <a:xfrm>
            <a:off x="85375" y="2028713"/>
            <a:ext cx="492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2. 	Multi-</a:t>
            </a:r>
            <a:r>
              <a:rPr lang="sr" sz="1800">
                <a:solidFill>
                  <a:srgbClr val="FFFFFF"/>
                </a:solidFill>
                <a:latin typeface="Roboto Light"/>
                <a:ea typeface="Roboto Light"/>
                <a:cs typeface="Roboto Light"/>
                <a:sym typeface="Roboto Light"/>
              </a:rPr>
              <a:t>value numeric metric</a:t>
            </a:r>
            <a:endParaRPr sz="1800">
              <a:solidFill>
                <a:srgbClr val="FFFFFF"/>
              </a:solidFill>
              <a:latin typeface="Roboto Light"/>
              <a:ea typeface="Roboto Light"/>
              <a:cs typeface="Roboto Light"/>
              <a:sym typeface="Roboto Light"/>
            </a:endParaRPr>
          </a:p>
        </p:txBody>
      </p:sp>
      <p:pic>
        <p:nvPicPr>
          <p:cNvPr id="446" name="Google Shape;446;p34"/>
          <p:cNvPicPr preferRelativeResize="0"/>
          <p:nvPr/>
        </p:nvPicPr>
        <p:blipFill>
          <a:blip r:embed="rId3">
            <a:alphaModFix/>
          </a:blip>
          <a:stretch>
            <a:fillRect/>
          </a:stretch>
        </p:blipFill>
        <p:spPr>
          <a:xfrm>
            <a:off x="85375" y="2613100"/>
            <a:ext cx="5943600" cy="1152525"/>
          </a:xfrm>
          <a:prstGeom prst="rect">
            <a:avLst/>
          </a:prstGeom>
          <a:noFill/>
          <a:ln>
            <a:noFill/>
          </a:ln>
        </p:spPr>
      </p:pic>
      <p:pic>
        <p:nvPicPr>
          <p:cNvPr id="447" name="Google Shape;447;p34"/>
          <p:cNvPicPr preferRelativeResize="0"/>
          <p:nvPr/>
        </p:nvPicPr>
        <p:blipFill>
          <a:blip r:embed="rId4">
            <a:alphaModFix/>
          </a:blip>
          <a:stretch>
            <a:fillRect/>
          </a:stretch>
        </p:blipFill>
        <p:spPr>
          <a:xfrm>
            <a:off x="6531425" y="2413075"/>
            <a:ext cx="2266950" cy="1552575"/>
          </a:xfrm>
          <a:prstGeom prst="rect">
            <a:avLst/>
          </a:prstGeom>
          <a:noFill/>
          <a:ln>
            <a:noFill/>
          </a:ln>
        </p:spPr>
      </p:pic>
      <p:sp>
        <p:nvSpPr>
          <p:cNvPr id="448" name="Google Shape;448;p34"/>
          <p:cNvSpPr txBox="1"/>
          <p:nvPr/>
        </p:nvSpPr>
        <p:spPr>
          <a:xfrm>
            <a:off x="6683000" y="1951375"/>
            <a:ext cx="196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Count agregacija</a:t>
            </a:r>
            <a:endParaRPr sz="1800">
              <a:solidFill>
                <a:srgbClr val="FFFFFF"/>
              </a:solidFill>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5"/>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Agregacija podataka - Bucket</a:t>
            </a:r>
            <a:endParaRPr/>
          </a:p>
        </p:txBody>
      </p:sp>
      <p:pic>
        <p:nvPicPr>
          <p:cNvPr id="454" name="Google Shape;454;p35"/>
          <p:cNvPicPr preferRelativeResize="0"/>
          <p:nvPr/>
        </p:nvPicPr>
        <p:blipFill>
          <a:blip r:embed="rId3">
            <a:alphaModFix/>
          </a:blip>
          <a:stretch>
            <a:fillRect/>
          </a:stretch>
        </p:blipFill>
        <p:spPr>
          <a:xfrm>
            <a:off x="165850" y="1495225"/>
            <a:ext cx="3209925" cy="2466975"/>
          </a:xfrm>
          <a:prstGeom prst="rect">
            <a:avLst/>
          </a:prstGeom>
          <a:noFill/>
          <a:ln>
            <a:noFill/>
          </a:ln>
        </p:spPr>
      </p:pic>
      <p:pic>
        <p:nvPicPr>
          <p:cNvPr id="455" name="Google Shape;455;p35"/>
          <p:cNvPicPr preferRelativeResize="0"/>
          <p:nvPr/>
        </p:nvPicPr>
        <p:blipFill>
          <a:blip r:embed="rId4">
            <a:alphaModFix/>
          </a:blip>
          <a:stretch>
            <a:fillRect/>
          </a:stretch>
        </p:blipFill>
        <p:spPr>
          <a:xfrm>
            <a:off x="3866675" y="1844400"/>
            <a:ext cx="5210175" cy="200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ph type="ctrTitle"/>
          </p:nvPr>
        </p:nvSpPr>
        <p:spPr>
          <a:xfrm>
            <a:off x="85375" y="163425"/>
            <a:ext cx="7690200" cy="85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sr"/>
              <a:t>Agregacija podataka - Ugnježdena</a:t>
            </a:r>
            <a:endParaRPr/>
          </a:p>
        </p:txBody>
      </p:sp>
      <p:pic>
        <p:nvPicPr>
          <p:cNvPr id="461" name="Google Shape;461;p36"/>
          <p:cNvPicPr preferRelativeResize="0"/>
          <p:nvPr/>
        </p:nvPicPr>
        <p:blipFill>
          <a:blip r:embed="rId3">
            <a:alphaModFix/>
          </a:blip>
          <a:stretch>
            <a:fillRect/>
          </a:stretch>
        </p:blipFill>
        <p:spPr>
          <a:xfrm>
            <a:off x="837325" y="2180125"/>
            <a:ext cx="2362200" cy="2590800"/>
          </a:xfrm>
          <a:prstGeom prst="rect">
            <a:avLst/>
          </a:prstGeom>
          <a:noFill/>
          <a:ln>
            <a:noFill/>
          </a:ln>
        </p:spPr>
      </p:pic>
      <p:sp>
        <p:nvSpPr>
          <p:cNvPr id="462" name="Google Shape;462;p36"/>
          <p:cNvSpPr txBox="1"/>
          <p:nvPr/>
        </p:nvSpPr>
        <p:spPr>
          <a:xfrm>
            <a:off x="421000" y="1230875"/>
            <a:ext cx="343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Poziv bucket agregacije zatim agregacija za svaki bucket </a:t>
            </a:r>
            <a:endParaRPr sz="1800">
              <a:solidFill>
                <a:srgbClr val="FFFFFF"/>
              </a:solidFill>
              <a:latin typeface="Roboto Light"/>
              <a:ea typeface="Roboto Light"/>
              <a:cs typeface="Roboto Light"/>
              <a:sym typeface="Roboto Light"/>
            </a:endParaRPr>
          </a:p>
        </p:txBody>
      </p:sp>
      <p:pic>
        <p:nvPicPr>
          <p:cNvPr id="463" name="Google Shape;463;p36"/>
          <p:cNvPicPr preferRelativeResize="0"/>
          <p:nvPr/>
        </p:nvPicPr>
        <p:blipFill>
          <a:blip r:embed="rId4">
            <a:alphaModFix/>
          </a:blip>
          <a:stretch>
            <a:fillRect/>
          </a:stretch>
        </p:blipFill>
        <p:spPr>
          <a:xfrm>
            <a:off x="5448375" y="1817225"/>
            <a:ext cx="2514600" cy="3048000"/>
          </a:xfrm>
          <a:prstGeom prst="rect">
            <a:avLst/>
          </a:prstGeom>
          <a:noFill/>
          <a:ln>
            <a:noFill/>
          </a:ln>
        </p:spPr>
      </p:pic>
      <p:sp>
        <p:nvSpPr>
          <p:cNvPr id="464" name="Google Shape;464;p36"/>
          <p:cNvSpPr txBox="1"/>
          <p:nvPr/>
        </p:nvSpPr>
        <p:spPr>
          <a:xfrm>
            <a:off x="5958375" y="1188025"/>
            <a:ext cx="149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Filtritanje</a:t>
            </a:r>
            <a:endParaRPr sz="1800">
              <a:solidFill>
                <a:srgbClr val="FFFFFF"/>
              </a:solidFill>
              <a:latin typeface="Roboto Light"/>
              <a:ea typeface="Roboto Light"/>
              <a:cs typeface="Roboto Light"/>
              <a:sym typeface="Robot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7"/>
          <p:cNvSpPr txBox="1"/>
          <p:nvPr>
            <p:ph type="ctrTitle"/>
          </p:nvPr>
        </p:nvSpPr>
        <p:spPr>
          <a:xfrm>
            <a:off x="85375" y="163425"/>
            <a:ext cx="7690200" cy="85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sr"/>
              <a:t>Agregacija podataka - Ugnježdena</a:t>
            </a:r>
            <a:endParaRPr/>
          </a:p>
        </p:txBody>
      </p:sp>
      <p:pic>
        <p:nvPicPr>
          <p:cNvPr id="470" name="Google Shape;470;p37"/>
          <p:cNvPicPr preferRelativeResize="0"/>
          <p:nvPr/>
        </p:nvPicPr>
        <p:blipFill>
          <a:blip r:embed="rId3">
            <a:alphaModFix/>
          </a:blip>
          <a:stretch>
            <a:fillRect/>
          </a:stretch>
        </p:blipFill>
        <p:spPr>
          <a:xfrm>
            <a:off x="887715" y="1683900"/>
            <a:ext cx="2348060" cy="3025850"/>
          </a:xfrm>
          <a:prstGeom prst="rect">
            <a:avLst/>
          </a:prstGeom>
          <a:noFill/>
          <a:ln>
            <a:noFill/>
          </a:ln>
        </p:spPr>
      </p:pic>
      <p:pic>
        <p:nvPicPr>
          <p:cNvPr id="471" name="Google Shape;471;p37"/>
          <p:cNvPicPr preferRelativeResize="0"/>
          <p:nvPr/>
        </p:nvPicPr>
        <p:blipFill>
          <a:blip r:embed="rId4">
            <a:alphaModFix/>
          </a:blip>
          <a:stretch>
            <a:fillRect/>
          </a:stretch>
        </p:blipFill>
        <p:spPr>
          <a:xfrm>
            <a:off x="5089525" y="1683900"/>
            <a:ext cx="2686050" cy="3105150"/>
          </a:xfrm>
          <a:prstGeom prst="rect">
            <a:avLst/>
          </a:prstGeom>
          <a:noFill/>
          <a:ln>
            <a:noFill/>
          </a:ln>
        </p:spPr>
      </p:pic>
      <p:sp>
        <p:nvSpPr>
          <p:cNvPr id="472" name="Google Shape;472;p37"/>
          <p:cNvSpPr txBox="1"/>
          <p:nvPr/>
        </p:nvSpPr>
        <p:spPr>
          <a:xfrm>
            <a:off x="689600" y="1222200"/>
            <a:ext cx="343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Rucno def. pravila za bucket</a:t>
            </a:r>
            <a:endParaRPr sz="1800">
              <a:solidFill>
                <a:srgbClr val="FFFFFF"/>
              </a:solidFill>
              <a:latin typeface="Roboto Light"/>
              <a:ea typeface="Roboto Light"/>
              <a:cs typeface="Roboto Light"/>
              <a:sym typeface="Roboto Light"/>
            </a:endParaRPr>
          </a:p>
        </p:txBody>
      </p:sp>
      <p:sp>
        <p:nvSpPr>
          <p:cNvPr id="473" name="Google Shape;473;p37"/>
          <p:cNvSpPr txBox="1"/>
          <p:nvPr/>
        </p:nvSpPr>
        <p:spPr>
          <a:xfrm>
            <a:off x="5414275" y="1222200"/>
            <a:ext cx="214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Opseg vrednosti</a:t>
            </a:r>
            <a:endParaRPr sz="1800">
              <a:solidFill>
                <a:srgbClr val="FFFFFF"/>
              </a:solidFill>
              <a:latin typeface="Roboto Light"/>
              <a:ea typeface="Roboto Light"/>
              <a:cs typeface="Roboto Light"/>
              <a:sym typeface="Robo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8"/>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Agregacija podataka </a:t>
            </a:r>
            <a:endParaRPr/>
          </a:p>
        </p:txBody>
      </p:sp>
      <p:pic>
        <p:nvPicPr>
          <p:cNvPr id="479" name="Google Shape;479;p38"/>
          <p:cNvPicPr preferRelativeResize="0"/>
          <p:nvPr/>
        </p:nvPicPr>
        <p:blipFill>
          <a:blip r:embed="rId3">
            <a:alphaModFix/>
          </a:blip>
          <a:stretch>
            <a:fillRect/>
          </a:stretch>
        </p:blipFill>
        <p:spPr>
          <a:xfrm>
            <a:off x="101788" y="1772750"/>
            <a:ext cx="2675034" cy="2759075"/>
          </a:xfrm>
          <a:prstGeom prst="rect">
            <a:avLst/>
          </a:prstGeom>
          <a:noFill/>
          <a:ln>
            <a:noFill/>
          </a:ln>
        </p:spPr>
      </p:pic>
      <p:pic>
        <p:nvPicPr>
          <p:cNvPr id="480" name="Google Shape;480;p38"/>
          <p:cNvPicPr preferRelativeResize="0"/>
          <p:nvPr/>
        </p:nvPicPr>
        <p:blipFill>
          <a:blip r:embed="rId4">
            <a:alphaModFix/>
          </a:blip>
          <a:stretch>
            <a:fillRect/>
          </a:stretch>
        </p:blipFill>
        <p:spPr>
          <a:xfrm>
            <a:off x="2944188" y="2145600"/>
            <a:ext cx="3286125" cy="2381250"/>
          </a:xfrm>
          <a:prstGeom prst="rect">
            <a:avLst/>
          </a:prstGeom>
          <a:noFill/>
          <a:ln>
            <a:noFill/>
          </a:ln>
        </p:spPr>
      </p:pic>
      <p:sp>
        <p:nvSpPr>
          <p:cNvPr id="481" name="Google Shape;481;p38"/>
          <p:cNvSpPr txBox="1"/>
          <p:nvPr/>
        </p:nvSpPr>
        <p:spPr>
          <a:xfrm>
            <a:off x="689600" y="1222200"/>
            <a:ext cx="149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Histogrami</a:t>
            </a:r>
            <a:endParaRPr sz="1800">
              <a:solidFill>
                <a:srgbClr val="FFFFFF"/>
              </a:solidFill>
              <a:latin typeface="Roboto Light"/>
              <a:ea typeface="Roboto Light"/>
              <a:cs typeface="Roboto Light"/>
              <a:sym typeface="Roboto Light"/>
            </a:endParaRPr>
          </a:p>
        </p:txBody>
      </p:sp>
      <p:pic>
        <p:nvPicPr>
          <p:cNvPr id="482" name="Google Shape;482;p38"/>
          <p:cNvPicPr preferRelativeResize="0"/>
          <p:nvPr/>
        </p:nvPicPr>
        <p:blipFill>
          <a:blip r:embed="rId5">
            <a:alphaModFix/>
          </a:blip>
          <a:stretch>
            <a:fillRect/>
          </a:stretch>
        </p:blipFill>
        <p:spPr>
          <a:xfrm>
            <a:off x="6397700" y="1756615"/>
            <a:ext cx="2675025" cy="2791335"/>
          </a:xfrm>
          <a:prstGeom prst="rect">
            <a:avLst/>
          </a:prstGeom>
          <a:noFill/>
          <a:ln>
            <a:noFill/>
          </a:ln>
        </p:spPr>
      </p:pic>
      <p:sp>
        <p:nvSpPr>
          <p:cNvPr id="483" name="Google Shape;483;p38"/>
          <p:cNvSpPr txBox="1"/>
          <p:nvPr/>
        </p:nvSpPr>
        <p:spPr>
          <a:xfrm>
            <a:off x="3911438" y="1683900"/>
            <a:ext cx="149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Globalna</a:t>
            </a:r>
            <a:endParaRPr sz="1800">
              <a:solidFill>
                <a:srgbClr val="FFFFFF"/>
              </a:solidFill>
              <a:latin typeface="Roboto Light"/>
              <a:ea typeface="Roboto Light"/>
              <a:cs typeface="Roboto Light"/>
              <a:sym typeface="Roboto Light"/>
            </a:endParaRPr>
          </a:p>
        </p:txBody>
      </p:sp>
      <p:sp>
        <p:nvSpPr>
          <p:cNvPr id="484" name="Google Shape;484;p38"/>
          <p:cNvSpPr txBox="1"/>
          <p:nvPr/>
        </p:nvSpPr>
        <p:spPr>
          <a:xfrm>
            <a:off x="6545475" y="1222200"/>
            <a:ext cx="252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rgbClr val="FFFFFF"/>
                </a:solidFill>
                <a:latin typeface="Roboto Light"/>
                <a:ea typeface="Roboto Light"/>
                <a:cs typeface="Roboto Light"/>
                <a:sym typeface="Roboto Light"/>
              </a:rPr>
              <a:t>Ugnježdenih objekata</a:t>
            </a:r>
            <a:endParaRPr sz="1800">
              <a:solidFill>
                <a:srgbClr val="FFFFFF"/>
              </a:solidFill>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9"/>
          <p:cNvSpPr txBox="1"/>
          <p:nvPr>
            <p:ph type="ctrTitle"/>
          </p:nvPr>
        </p:nvSpPr>
        <p:spPr>
          <a:xfrm>
            <a:off x="2512950" y="2143200"/>
            <a:ext cx="41181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Hvala na pažnji!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Pretraživanje podaka</a:t>
            </a:r>
            <a:endParaRPr/>
          </a:p>
        </p:txBody>
      </p:sp>
      <p:sp>
        <p:nvSpPr>
          <p:cNvPr id="290" name="Google Shape;290;p15"/>
          <p:cNvSpPr txBox="1"/>
          <p:nvPr/>
        </p:nvSpPr>
        <p:spPr>
          <a:xfrm>
            <a:off x="188025" y="1128075"/>
            <a:ext cx="8715600" cy="157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sr" sz="1800">
                <a:solidFill>
                  <a:srgbClr val="FFFFFF"/>
                </a:solidFill>
                <a:latin typeface="Roboto Light"/>
                <a:ea typeface="Roboto Light"/>
                <a:cs typeface="Roboto Light"/>
                <a:sym typeface="Roboto Light"/>
              </a:rPr>
              <a:t>Postoje dve metode pisanja upita (eng. „queries“) za pretraživanje podataka kod Elasticsearch-a:</a:t>
            </a:r>
            <a:endParaRPr sz="1800">
              <a:solidFill>
                <a:srgbClr val="FFFFFF"/>
              </a:solidFill>
              <a:latin typeface="Roboto Light"/>
              <a:ea typeface="Roboto Light"/>
              <a:cs typeface="Roboto Light"/>
              <a:sym typeface="Roboto Light"/>
            </a:endParaRPr>
          </a:p>
          <a:p>
            <a:pPr indent="-342900" lvl="0" marL="457200" rtl="0" algn="just">
              <a:lnSpc>
                <a:spcPct val="115000"/>
              </a:lnSpc>
              <a:spcBef>
                <a:spcPts val="1200"/>
              </a:spcBef>
              <a:spcAft>
                <a:spcPts val="0"/>
              </a:spcAft>
              <a:buClr>
                <a:srgbClr val="FFFFFF"/>
              </a:buClr>
              <a:buSzPts val="1800"/>
              <a:buFont typeface="Roboto Light"/>
              <a:buAutoNum type="arabicPeriod"/>
            </a:pPr>
            <a:r>
              <a:rPr lang="sr" sz="1800">
                <a:solidFill>
                  <a:srgbClr val="FFFFFF"/>
                </a:solidFill>
                <a:latin typeface="Roboto Light"/>
                <a:ea typeface="Roboto Light"/>
                <a:cs typeface="Roboto Light"/>
                <a:sym typeface="Roboto Light"/>
              </a:rPr>
              <a:t>pisanje DSL upita</a:t>
            </a:r>
            <a:endParaRPr sz="1800">
              <a:solidFill>
                <a:srgbClr val="FFFFFF"/>
              </a:solidFill>
              <a:latin typeface="Roboto Light"/>
              <a:ea typeface="Roboto Light"/>
              <a:cs typeface="Roboto Light"/>
              <a:sym typeface="Roboto Light"/>
            </a:endParaRPr>
          </a:p>
          <a:p>
            <a:pPr indent="-342900" lvl="0" marL="457200" rtl="0" algn="just">
              <a:lnSpc>
                <a:spcPct val="115000"/>
              </a:lnSpc>
              <a:spcBef>
                <a:spcPts val="0"/>
              </a:spcBef>
              <a:spcAft>
                <a:spcPts val="0"/>
              </a:spcAft>
              <a:buClr>
                <a:srgbClr val="FFFFFF"/>
              </a:buClr>
              <a:buSzPts val="1800"/>
              <a:buFont typeface="Roboto Light"/>
              <a:buAutoNum type="arabicPeriod"/>
            </a:pPr>
            <a:r>
              <a:rPr lang="sr" sz="1800">
                <a:solidFill>
                  <a:srgbClr val="FFFFFF"/>
                </a:solidFill>
                <a:latin typeface="Roboto Light"/>
                <a:ea typeface="Roboto Light"/>
                <a:cs typeface="Roboto Light"/>
                <a:sym typeface="Roboto Light"/>
              </a:rPr>
              <a:t>request UI upiti	</a:t>
            </a:r>
            <a:endParaRPr sz="1800">
              <a:solidFill>
                <a:srgbClr val="FFFFFF"/>
              </a:solidFill>
              <a:latin typeface="Roboto Light"/>
              <a:ea typeface="Roboto Light"/>
              <a:cs typeface="Roboto Light"/>
              <a:sym typeface="Roboto Light"/>
            </a:endParaRPr>
          </a:p>
        </p:txBody>
      </p:sp>
      <p:pic>
        <p:nvPicPr>
          <p:cNvPr id="291" name="Google Shape;291;p15"/>
          <p:cNvPicPr preferRelativeResize="0"/>
          <p:nvPr/>
        </p:nvPicPr>
        <p:blipFill>
          <a:blip r:embed="rId4">
            <a:alphaModFix/>
          </a:blip>
          <a:stretch>
            <a:fillRect/>
          </a:stretch>
        </p:blipFill>
        <p:spPr>
          <a:xfrm>
            <a:off x="4798350" y="1616375"/>
            <a:ext cx="4105275" cy="1704975"/>
          </a:xfrm>
          <a:prstGeom prst="rect">
            <a:avLst/>
          </a:prstGeom>
          <a:noFill/>
          <a:ln>
            <a:noFill/>
          </a:ln>
        </p:spPr>
      </p:pic>
      <p:pic>
        <p:nvPicPr>
          <p:cNvPr id="292" name="Google Shape;292;p15"/>
          <p:cNvPicPr preferRelativeResize="0"/>
          <p:nvPr/>
        </p:nvPicPr>
        <p:blipFill>
          <a:blip r:embed="rId5">
            <a:alphaModFix/>
          </a:blip>
          <a:stretch>
            <a:fillRect/>
          </a:stretch>
        </p:blipFill>
        <p:spPr>
          <a:xfrm>
            <a:off x="152400" y="3473750"/>
            <a:ext cx="4229100"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DSL </a:t>
            </a:r>
            <a:r>
              <a:rPr lang="sr"/>
              <a:t>upiti</a:t>
            </a:r>
            <a:endParaRPr/>
          </a:p>
        </p:txBody>
      </p:sp>
      <p:sp>
        <p:nvSpPr>
          <p:cNvPr id="298" name="Google Shape;298;p16"/>
          <p:cNvSpPr txBox="1"/>
          <p:nvPr/>
        </p:nvSpPr>
        <p:spPr>
          <a:xfrm>
            <a:off x="174575" y="1289225"/>
            <a:ext cx="7338000" cy="11697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200"/>
              </a:spcBef>
              <a:spcAft>
                <a:spcPts val="0"/>
              </a:spcAft>
              <a:buNone/>
            </a:pPr>
            <a:r>
              <a:rPr lang="sr" sz="1800">
                <a:solidFill>
                  <a:srgbClr val="FFFFFF"/>
                </a:solidFill>
                <a:latin typeface="Roboto Light"/>
                <a:ea typeface="Roboto Light"/>
                <a:cs typeface="Roboto Light"/>
                <a:sym typeface="Roboto Light"/>
              </a:rPr>
              <a:t>Postoje dve glavne grupe upita kod DSL upita:</a:t>
            </a:r>
            <a:endParaRPr sz="1800">
              <a:solidFill>
                <a:srgbClr val="FFFFFF"/>
              </a:solidFill>
              <a:latin typeface="Roboto Light"/>
              <a:ea typeface="Roboto Light"/>
              <a:cs typeface="Roboto Light"/>
              <a:sym typeface="Roboto Light"/>
            </a:endParaRPr>
          </a:p>
          <a:p>
            <a:pPr indent="-342900" lvl="0" marL="457200" rtl="0" algn="just">
              <a:lnSpc>
                <a:spcPct val="100000"/>
              </a:lnSpc>
              <a:spcBef>
                <a:spcPts val="1200"/>
              </a:spcBef>
              <a:spcAft>
                <a:spcPts val="0"/>
              </a:spcAft>
              <a:buClr>
                <a:srgbClr val="FFFFFF"/>
              </a:buClr>
              <a:buSzPts val="1800"/>
              <a:buFont typeface="Roboto Light"/>
              <a:buAutoNum type="arabicPeriod"/>
            </a:pPr>
            <a:r>
              <a:rPr lang="sr" sz="1800">
                <a:solidFill>
                  <a:srgbClr val="FFFFFF"/>
                </a:solidFill>
                <a:latin typeface="Roboto Light"/>
                <a:ea typeface="Roboto Light"/>
                <a:cs typeface="Roboto Light"/>
                <a:sym typeface="Roboto Light"/>
              </a:rPr>
              <a:t>leaf upiti</a:t>
            </a:r>
            <a:endParaRPr sz="1800">
              <a:solidFill>
                <a:srgbClr val="FFFFFF"/>
              </a:solidFill>
              <a:latin typeface="Roboto Light"/>
              <a:ea typeface="Roboto Light"/>
              <a:cs typeface="Roboto Light"/>
              <a:sym typeface="Roboto Light"/>
            </a:endParaRPr>
          </a:p>
          <a:p>
            <a:pPr indent="-342900" lvl="0" marL="457200" rtl="0" algn="just">
              <a:lnSpc>
                <a:spcPct val="100000"/>
              </a:lnSpc>
              <a:spcBef>
                <a:spcPts val="0"/>
              </a:spcBef>
              <a:spcAft>
                <a:spcPts val="0"/>
              </a:spcAft>
              <a:buClr>
                <a:srgbClr val="FFFFFF"/>
              </a:buClr>
              <a:buSzPts val="1800"/>
              <a:buFont typeface="Roboto Light"/>
              <a:buAutoNum type="arabicPeriod"/>
            </a:pPr>
            <a:r>
              <a:rPr lang="sr" sz="1800">
                <a:solidFill>
                  <a:srgbClr val="FFFFFF"/>
                </a:solidFill>
                <a:latin typeface="Roboto Light"/>
                <a:ea typeface="Roboto Light"/>
                <a:cs typeface="Roboto Light"/>
                <a:sym typeface="Roboto Light"/>
              </a:rPr>
              <a:t>compound upiti</a:t>
            </a:r>
            <a:endParaRPr sz="1800">
              <a:solidFill>
                <a:srgbClr val="FFFFFF"/>
              </a:solidFill>
              <a:latin typeface="Roboto Light"/>
              <a:ea typeface="Roboto Light"/>
              <a:cs typeface="Roboto Light"/>
              <a:sym typeface="Roboto Light"/>
            </a:endParaRPr>
          </a:p>
        </p:txBody>
      </p:sp>
      <p:pic>
        <p:nvPicPr>
          <p:cNvPr id="299" name="Google Shape;299;p16"/>
          <p:cNvPicPr preferRelativeResize="0"/>
          <p:nvPr/>
        </p:nvPicPr>
        <p:blipFill>
          <a:blip r:embed="rId4">
            <a:alphaModFix/>
          </a:blip>
          <a:stretch>
            <a:fillRect/>
          </a:stretch>
        </p:blipFill>
        <p:spPr>
          <a:xfrm>
            <a:off x="2475700" y="1698125"/>
            <a:ext cx="6105749" cy="326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Kako funkcioniše pretraživanje</a:t>
            </a:r>
            <a:endParaRPr/>
          </a:p>
        </p:txBody>
      </p:sp>
      <p:pic>
        <p:nvPicPr>
          <p:cNvPr id="305" name="Google Shape;305;p17"/>
          <p:cNvPicPr preferRelativeResize="0"/>
          <p:nvPr/>
        </p:nvPicPr>
        <p:blipFill>
          <a:blip r:embed="rId4">
            <a:alphaModFix/>
          </a:blip>
          <a:stretch>
            <a:fillRect/>
          </a:stretch>
        </p:blipFill>
        <p:spPr>
          <a:xfrm>
            <a:off x="327000" y="1360950"/>
            <a:ext cx="8369925" cy="305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Kako funkcioniše pretraživanje</a:t>
            </a:r>
            <a:endParaRPr/>
          </a:p>
        </p:txBody>
      </p:sp>
      <p:pic>
        <p:nvPicPr>
          <p:cNvPr id="311" name="Google Shape;311;p18"/>
          <p:cNvPicPr preferRelativeResize="0"/>
          <p:nvPr/>
        </p:nvPicPr>
        <p:blipFill>
          <a:blip r:embed="rId4">
            <a:alphaModFix/>
          </a:blip>
          <a:stretch>
            <a:fillRect/>
          </a:stretch>
        </p:blipFill>
        <p:spPr>
          <a:xfrm>
            <a:off x="1734013" y="1020525"/>
            <a:ext cx="5675974" cy="399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Razumevanje rezultata</a:t>
            </a:r>
            <a:endParaRPr/>
          </a:p>
        </p:txBody>
      </p:sp>
      <p:pic>
        <p:nvPicPr>
          <p:cNvPr id="317" name="Google Shape;317;p19"/>
          <p:cNvPicPr preferRelativeResize="0"/>
          <p:nvPr/>
        </p:nvPicPr>
        <p:blipFill>
          <a:blip r:embed="rId3">
            <a:alphaModFix/>
          </a:blip>
          <a:stretch>
            <a:fillRect/>
          </a:stretch>
        </p:blipFill>
        <p:spPr>
          <a:xfrm>
            <a:off x="3012900" y="1020525"/>
            <a:ext cx="3329515" cy="381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Tipovi upita - Term level</a:t>
            </a:r>
            <a:endParaRPr/>
          </a:p>
        </p:txBody>
      </p:sp>
      <p:pic>
        <p:nvPicPr>
          <p:cNvPr id="323" name="Google Shape;323;p20"/>
          <p:cNvPicPr preferRelativeResize="0"/>
          <p:nvPr/>
        </p:nvPicPr>
        <p:blipFill>
          <a:blip r:embed="rId3">
            <a:alphaModFix/>
          </a:blip>
          <a:stretch>
            <a:fillRect/>
          </a:stretch>
        </p:blipFill>
        <p:spPr>
          <a:xfrm>
            <a:off x="152400" y="1172925"/>
            <a:ext cx="2876550" cy="3105150"/>
          </a:xfrm>
          <a:prstGeom prst="rect">
            <a:avLst/>
          </a:prstGeom>
          <a:noFill/>
          <a:ln>
            <a:noFill/>
          </a:ln>
        </p:spPr>
      </p:pic>
      <p:pic>
        <p:nvPicPr>
          <p:cNvPr id="324" name="Google Shape;324;p20"/>
          <p:cNvPicPr preferRelativeResize="0"/>
          <p:nvPr/>
        </p:nvPicPr>
        <p:blipFill>
          <a:blip r:embed="rId4">
            <a:alphaModFix/>
          </a:blip>
          <a:stretch>
            <a:fillRect/>
          </a:stretch>
        </p:blipFill>
        <p:spPr>
          <a:xfrm>
            <a:off x="3785675" y="877475"/>
            <a:ext cx="1905000" cy="2562225"/>
          </a:xfrm>
          <a:prstGeom prst="rect">
            <a:avLst/>
          </a:prstGeom>
          <a:noFill/>
          <a:ln>
            <a:noFill/>
          </a:ln>
        </p:spPr>
      </p:pic>
      <p:pic>
        <p:nvPicPr>
          <p:cNvPr id="325" name="Google Shape;325;p20"/>
          <p:cNvPicPr preferRelativeResize="0"/>
          <p:nvPr/>
        </p:nvPicPr>
        <p:blipFill>
          <a:blip r:embed="rId5">
            <a:alphaModFix/>
          </a:blip>
          <a:stretch>
            <a:fillRect/>
          </a:stretch>
        </p:blipFill>
        <p:spPr>
          <a:xfrm>
            <a:off x="5963950" y="1777250"/>
            <a:ext cx="2676525" cy="3295650"/>
          </a:xfrm>
          <a:prstGeom prst="rect">
            <a:avLst/>
          </a:prstGeom>
          <a:noFill/>
          <a:ln>
            <a:noFill/>
          </a:ln>
        </p:spPr>
      </p:pic>
      <p:cxnSp>
        <p:nvCxnSpPr>
          <p:cNvPr id="326" name="Google Shape;326;p20"/>
          <p:cNvCxnSpPr/>
          <p:nvPr/>
        </p:nvCxnSpPr>
        <p:spPr>
          <a:xfrm>
            <a:off x="2041275" y="1638400"/>
            <a:ext cx="1625100" cy="161100"/>
          </a:xfrm>
          <a:prstGeom prst="straightConnector1">
            <a:avLst/>
          </a:prstGeom>
          <a:noFill/>
          <a:ln cap="flat" cmpd="sng" w="28575">
            <a:solidFill>
              <a:schemeClr val="dk2"/>
            </a:solidFill>
            <a:prstDash val="solid"/>
            <a:round/>
            <a:headEnd len="med" w="med" type="none"/>
            <a:tailEnd len="med" w="med" type="triangle"/>
          </a:ln>
        </p:spPr>
      </p:cxnSp>
      <p:cxnSp>
        <p:nvCxnSpPr>
          <p:cNvPr id="327" name="Google Shape;327;p20"/>
          <p:cNvCxnSpPr/>
          <p:nvPr/>
        </p:nvCxnSpPr>
        <p:spPr>
          <a:xfrm>
            <a:off x="1696775" y="2644950"/>
            <a:ext cx="3930300" cy="1437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ctrTitle"/>
          </p:nvPr>
        </p:nvSpPr>
        <p:spPr>
          <a:xfrm>
            <a:off x="85375" y="163425"/>
            <a:ext cx="7690200" cy="85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Tipovi upita - Term level</a:t>
            </a:r>
            <a:endParaRPr/>
          </a:p>
        </p:txBody>
      </p:sp>
      <p:pic>
        <p:nvPicPr>
          <p:cNvPr id="333" name="Google Shape;333;p21"/>
          <p:cNvPicPr preferRelativeResize="0"/>
          <p:nvPr/>
        </p:nvPicPr>
        <p:blipFill>
          <a:blip r:embed="rId3">
            <a:alphaModFix/>
          </a:blip>
          <a:stretch>
            <a:fillRect/>
          </a:stretch>
        </p:blipFill>
        <p:spPr>
          <a:xfrm>
            <a:off x="3321775" y="1020525"/>
            <a:ext cx="5562600" cy="1772800"/>
          </a:xfrm>
          <a:prstGeom prst="rect">
            <a:avLst/>
          </a:prstGeom>
          <a:noFill/>
          <a:ln>
            <a:noFill/>
          </a:ln>
        </p:spPr>
      </p:pic>
      <p:pic>
        <p:nvPicPr>
          <p:cNvPr id="334" name="Google Shape;334;p21"/>
          <p:cNvPicPr preferRelativeResize="0"/>
          <p:nvPr/>
        </p:nvPicPr>
        <p:blipFill>
          <a:blip r:embed="rId4">
            <a:alphaModFix/>
          </a:blip>
          <a:stretch>
            <a:fillRect/>
          </a:stretch>
        </p:blipFill>
        <p:spPr>
          <a:xfrm>
            <a:off x="152400" y="2905450"/>
            <a:ext cx="4867275" cy="192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