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7" r:id="rId5"/>
    <p:sldId id="265" r:id="rId6"/>
    <p:sldId id="262" r:id="rId7"/>
    <p:sldId id="258" r:id="rId8"/>
    <p:sldId id="266" r:id="rId9"/>
    <p:sldId id="259" r:id="rId10"/>
    <p:sldId id="267" r:id="rId11"/>
    <p:sldId id="268" r:id="rId12"/>
    <p:sldId id="263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44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8991600" cy="1470025"/>
          </a:xfrm>
        </p:spPr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Информационни Системи Теория и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Практика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80772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Tailor the Development Process for the Project </a:t>
            </a:r>
          </a:p>
          <a:p>
            <a:endParaRPr lang="en-US" dirty="0" smtClean="0"/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48768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mk-M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Изготвил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mk-M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Александар Станковски Ф.Н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:855202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126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mk-MK" sz="2400" b="1" dirty="0" smtClean="0"/>
          </a:p>
          <a:p>
            <a:pPr>
              <a:buFont typeface="Arial" pitchFamily="34" charset="0"/>
              <a:buChar char="•"/>
            </a:pPr>
            <a:r>
              <a:rPr lang="mk-MK" sz="2400" b="1" dirty="0" smtClean="0"/>
              <a:t> </a:t>
            </a:r>
            <a:r>
              <a:rPr lang="en-US" sz="2400" b="1" dirty="0" smtClean="0"/>
              <a:t>Analyze the Project</a:t>
            </a:r>
            <a:r>
              <a:rPr lang="mk-MK" sz="2400" b="1" dirty="0" smtClean="0"/>
              <a:t>-</a:t>
            </a:r>
            <a:r>
              <a:rPr lang="bg-BG" sz="2400" dirty="0" smtClean="0"/>
              <a:t>Анализ на проекта е от решаващо значение за успеха на проекта</a:t>
            </a:r>
            <a:r>
              <a:rPr lang="en-US" sz="2400" dirty="0" smtClean="0"/>
              <a:t>.</a:t>
            </a:r>
            <a:r>
              <a:rPr lang="mk-MK" sz="2400" dirty="0" smtClean="0"/>
              <a:t>Когата има </a:t>
            </a:r>
            <a:r>
              <a:rPr lang="bg-BG" sz="2400" dirty="0" smtClean="0"/>
              <a:t>много процеса има тенденция да се получив креативност, ефективност и ефикасност.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Define the Scope of the Tailoring Effort</a:t>
            </a:r>
            <a:r>
              <a:rPr lang="mk-MK" sz="2400" b="1" dirty="0" smtClean="0"/>
              <a:t>-</a:t>
            </a:r>
            <a:r>
              <a:rPr lang="bg-BG" sz="2400" dirty="0" smtClean="0"/>
              <a:t> Определя  кои области да се обхванат в специфичния процес. Специфичния процес не трябва да включва всички дисциплини, нито пък да покрива всички роли. Идентифицирани области за подобрение не трябва задължително да бъде въведена за първи път в един проект. </a:t>
            </a:r>
            <a:endParaRPr lang="mk-MK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Develop Project-Specific Content</a:t>
            </a:r>
            <a:r>
              <a:rPr lang="mk-MK" sz="2400" b="1" dirty="0" smtClean="0"/>
              <a:t>-</a:t>
            </a:r>
            <a:r>
              <a:rPr lang="bg-BG" sz="2400" dirty="0" smtClean="0"/>
              <a:t>Разработване на специфично за проекта съдържание. Като част от всеки проект, специфичния  процес, трябва да има набор от наличните ресурси, съобразени с конкретна помощ и референтни материали за производство на артефакти.(Общи насоки за това как да произвеждат някои артефакти, Шаблони персонализирани за употреба в целия проекти..)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endParaRPr lang="mk-MK" sz="2400" b="1" dirty="0" smtClean="0"/>
          </a:p>
          <a:p>
            <a:r>
              <a:rPr lang="en-US" sz="2400" b="1" dirty="0" smtClean="0"/>
              <a:t>Configure the Process</a:t>
            </a:r>
            <a:r>
              <a:rPr lang="mk-MK" sz="2400" b="1" dirty="0" smtClean="0"/>
              <a:t>-</a:t>
            </a:r>
            <a:r>
              <a:rPr lang="bg-BG" sz="2400" dirty="0" smtClean="0"/>
              <a:t>Конфигуриране на процеса. Конфигуриране на процеса включва избора на съдържание (работни продукти, задачите, ролите, и т.н.), които да бъдат включени в процеса. За да бъде ефективен, процесът трябва да бъде с правилен размер, формалност, технологична платформа, домейн....</a:t>
            </a:r>
            <a:endParaRPr lang="en-US" sz="2400" dirty="0" smtClean="0"/>
          </a:p>
          <a:p>
            <a:r>
              <a:rPr lang="en-US" sz="2400" b="1" dirty="0" smtClean="0"/>
              <a:t>Define the Lifecycle Model for the Project-</a:t>
            </a:r>
            <a:r>
              <a:rPr lang="bg-BG" sz="2400" dirty="0" smtClean="0"/>
              <a:t>Определяне</a:t>
            </a:r>
            <a:r>
              <a:rPr lang="en-US" sz="2400" dirty="0" smtClean="0"/>
              <a:t> </a:t>
            </a:r>
            <a:r>
              <a:rPr lang="bg-BG" sz="2400" dirty="0" smtClean="0"/>
              <a:t>на жизнения цикъл на проекта. В зависимост от естеството на проекта,проекта има нужда от адаптиране на жизнения цикъл за да отговаря по-добре на специфичните нужди. За избора на модела на жизнения цикъл, е важно да се реши как да се изпълняват работните потоци, свързани с всяка една от дисциплините.</a:t>
            </a:r>
          </a:p>
          <a:p>
            <a:r>
              <a:rPr lang="en-US" sz="2400" b="1" dirty="0" smtClean="0"/>
              <a:t>Make the Process Available to the Project Members</a:t>
            </a:r>
            <a:r>
              <a:rPr lang="mk-MK" sz="2400" b="1" dirty="0" smtClean="0"/>
              <a:t>-</a:t>
            </a:r>
            <a:r>
              <a:rPr lang="mk-MK" sz="2400" dirty="0" smtClean="0"/>
              <a:t> Правене дост</a:t>
            </a:r>
            <a:r>
              <a:rPr lang="bg-BG" sz="2400" dirty="0" smtClean="0"/>
              <a:t>ъпност на процеса за членовете на проекта.</a:t>
            </a:r>
            <a:endParaRPr lang="mk-MK" sz="2400" b="1" dirty="0" smtClean="0"/>
          </a:p>
          <a:p>
            <a:r>
              <a:rPr lang="en-US" sz="2400" b="1" dirty="0" smtClean="0"/>
              <a:t>Maintain the Process-</a:t>
            </a:r>
            <a:r>
              <a:rPr lang="bg-BG" sz="2400" dirty="0" smtClean="0"/>
              <a:t>Поддържане на процеса.Технологични подобрения често ще доведе до актуализации, направени в</a:t>
            </a:r>
            <a:r>
              <a:rPr lang="en-US" sz="2400" dirty="0" smtClean="0"/>
              <a:t> </a:t>
            </a:r>
            <a:r>
              <a:rPr lang="bg-BG" sz="2400" dirty="0" smtClean="0"/>
              <a:t>специфич</a:t>
            </a:r>
            <a:r>
              <a:rPr lang="mk-MK" sz="2400" dirty="0" smtClean="0"/>
              <a:t>ни</a:t>
            </a:r>
            <a:r>
              <a:rPr lang="bg-BG" sz="2400" dirty="0" smtClean="0"/>
              <a:t>я процесПрепоръчани стъпки са</a:t>
            </a:r>
            <a:r>
              <a:rPr lang="en-US" sz="2400" dirty="0" smtClean="0"/>
              <a:t>:</a:t>
            </a:r>
            <a:r>
              <a:rPr lang="mk-MK" sz="2400" dirty="0" smtClean="0"/>
              <a:t>дефиниране на процеса,</a:t>
            </a:r>
            <a:r>
              <a:rPr lang="bg-BG" sz="2400" dirty="0" smtClean="0"/>
              <a:t>Оценяване на работата си,уточнаване на процеса</a:t>
            </a:r>
            <a:endParaRPr lang="en-US" sz="2400" b="1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 на състоянията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(state model)</a:t>
            </a:r>
          </a:p>
          <a:p>
            <a:pPr>
              <a:buNone/>
            </a:pPr>
            <a:r>
              <a:rPr lang="en-US" sz="2400" b="1" dirty="0" smtClean="0"/>
              <a:t>     </a:t>
            </a:r>
            <a:r>
              <a:rPr lang="bg-BG" sz="2400" dirty="0" smtClean="0"/>
              <a:t>Моделът на състоянията описва аспекти на обектите</a:t>
            </a:r>
            <a:r>
              <a:rPr lang="en-US" sz="2400" dirty="0" smtClean="0"/>
              <a:t> </a:t>
            </a:r>
            <a:r>
              <a:rPr lang="bg-BG" sz="2400" dirty="0" smtClean="0"/>
              <a:t>свързани с времето и последователността на операциите, т.е. събитията свързани с измененията, състоянията, събитията определящи контекста и наредбата на събития и състояния.Моделът на състоянията обхваща въпросите на управлението – аспект на системата, описващ наредбата на извършваните операции без да се отчита фактическия им смисъл, участниците и реализацията им. Моделът на състоянията се представя с даграми на състоянията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229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Диаграма на сьстоянието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C:\Users\user\Desktop\State Diagram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73125"/>
            <a:ext cx="8763000" cy="49942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838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State Diagram</a:t>
            </a:r>
            <a:endParaRPr 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153400" cy="6400800"/>
          </a:xfrm>
        </p:spPr>
        <p:txBody>
          <a:bodyPr/>
          <a:lstStyle/>
          <a:p>
            <a:pPr>
              <a:buNone/>
            </a:pPr>
            <a:r>
              <a:rPr lang="mk-MK" dirty="0" smtClean="0"/>
              <a:t> </a:t>
            </a:r>
            <a:r>
              <a:rPr lang="en-US" sz="2400" dirty="0" smtClean="0"/>
              <a:t> </a:t>
            </a:r>
            <a:r>
              <a:rPr lang="bg-BG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Цели:</a:t>
            </a:r>
            <a:endParaRPr lang="en-US" sz="24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 smtClean="0"/>
          </a:p>
          <a:p>
            <a:r>
              <a:rPr lang="bg-BG" sz="2400" dirty="0" smtClean="0"/>
              <a:t>Осигуряване на </a:t>
            </a:r>
            <a:r>
              <a:rPr lang="bg-BG" sz="2400" dirty="0" smtClean="0"/>
              <a:t>подходящо </a:t>
            </a:r>
            <a:r>
              <a:rPr lang="bg-BG" sz="2400" dirty="0" smtClean="0"/>
              <a:t>и достъпно описание на процеса за членовете на проекта.</a:t>
            </a:r>
            <a:endParaRPr lang="en-US" sz="2400" dirty="0" smtClean="0"/>
          </a:p>
          <a:p>
            <a:r>
              <a:rPr lang="bg-BG" sz="2400" dirty="0" smtClean="0"/>
              <a:t>Осигуряване достатъчно насоки в съответната процедура за членовете на проекта, за да се върши работата ефективно и с приемливо качество.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 на класовете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(class model)</a:t>
            </a:r>
          </a:p>
          <a:p>
            <a:pPr>
              <a:buNone/>
            </a:pPr>
            <a:r>
              <a:rPr lang="en-US" sz="2400" dirty="0" smtClean="0"/>
              <a:t>     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bg-BG" sz="2400" dirty="0" smtClean="0"/>
              <a:t>Моделът на класовете описва структурата на обектите</a:t>
            </a:r>
            <a:r>
              <a:rPr lang="mk-MK" sz="2400" dirty="0" smtClean="0"/>
              <a:t> </a:t>
            </a:r>
            <a:r>
              <a:rPr lang="bg-BG" sz="2400" dirty="0" smtClean="0"/>
              <a:t>на системата:</a:t>
            </a:r>
            <a:r>
              <a:rPr lang="en-US" sz="2400" dirty="0" smtClean="0"/>
              <a:t> </a:t>
            </a:r>
            <a:r>
              <a:rPr lang="bg-BG" sz="2400" dirty="0" smtClean="0"/>
              <a:t>тяхната индивидуалност, отношенията им с </a:t>
            </a:r>
            <a:r>
              <a:rPr lang="en-US" sz="2400" dirty="0" smtClean="0"/>
              <a:t> </a:t>
            </a:r>
            <a:r>
              <a:rPr lang="bg-BG" sz="2400" dirty="0" smtClean="0"/>
              <a:t>другите обекти, атрибутите и операциите им.</a:t>
            </a:r>
            <a:r>
              <a:rPr lang="en-US" sz="2400" dirty="0" smtClean="0"/>
              <a:t> </a:t>
            </a:r>
            <a:r>
              <a:rPr lang="bg-BG" sz="2400" dirty="0" smtClean="0"/>
              <a:t>Моделът на класовете създава контекст за модела на състоянията и модела на взаимодействията</a:t>
            </a:r>
            <a:r>
              <a:rPr lang="en-US" sz="2400" dirty="0" smtClean="0"/>
              <a:t> .</a:t>
            </a:r>
            <a:r>
              <a:rPr lang="bg-BG" sz="2400" dirty="0" smtClean="0"/>
              <a:t>Целта на изграждането на модела на класовете е да се обхванат реалните концепции важни за приложението.</a:t>
            </a:r>
            <a:r>
              <a:rPr lang="bg-BG" sz="2400" dirty="0" smtClean="0">
                <a:cs typeface="Times New Roman" pitchFamily="18" charset="0"/>
              </a:rPr>
              <a:t>Моделът на класовете се изобразява с диаграмите на класовете.</a:t>
            </a:r>
            <a:r>
              <a:rPr lang="bg-BG" sz="2400" dirty="0" smtClean="0">
                <a:solidFill>
                  <a:schemeClr val="accent4">
                    <a:lumMod val="75000"/>
                  </a:schemeClr>
                </a:solidFill>
                <a:cs typeface="Times New Roman" pitchFamily="18" charset="0"/>
              </a:rPr>
              <a:t/>
            </a:r>
            <a:br>
              <a:rPr lang="bg-BG" sz="2400" dirty="0" smtClean="0">
                <a:solidFill>
                  <a:schemeClr val="accent4">
                    <a:lumMod val="75000"/>
                  </a:schemeClr>
                </a:solidFill>
                <a:cs typeface="Times New Roman" pitchFamily="18" charset="0"/>
              </a:rPr>
            </a:br>
            <a:endParaRPr lang="bg-BG" sz="2400" dirty="0" smtClean="0"/>
          </a:p>
          <a:p>
            <a:pPr>
              <a:buNone/>
            </a:pPr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2296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Диаграма на класовете</a:t>
            </a:r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sz="2000" u="sng" dirty="0" smtClean="0"/>
          </a:p>
          <a:p>
            <a:pPr>
              <a:buNone/>
            </a:pPr>
            <a:endParaRPr lang="en-US" sz="2000" u="sng" dirty="0"/>
          </a:p>
        </p:txBody>
      </p:sp>
      <p:pic>
        <p:nvPicPr>
          <p:cNvPr id="1027" name="Picture 3" descr="C:\Users\korisnik\Desktop\ClassDiagram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6" y="1066800"/>
            <a:ext cx="8194431" cy="4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3077" y="10668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Class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287963"/>
          </a:xfrm>
        </p:spPr>
        <p:txBody>
          <a:bodyPr/>
          <a:lstStyle/>
          <a:p>
            <a:r>
              <a:rPr lang="en-US" sz="2400" dirty="0" smtClean="0"/>
              <a:t>Development Process</a:t>
            </a:r>
            <a:r>
              <a:rPr lang="mk-MK" sz="2400" dirty="0" smtClean="0"/>
              <a:t>-</a:t>
            </a:r>
            <a:r>
              <a:rPr lang="bg-BG" sz="2400" dirty="0" smtClean="0"/>
              <a:t>Работен продукт които описва процеса,за да се следват желаните резултати от проекта.</a:t>
            </a:r>
            <a:endParaRPr lang="mk-MK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Development Organization Assessment</a:t>
            </a:r>
            <a:r>
              <a:rPr lang="mk-MK" sz="2400" dirty="0" smtClean="0"/>
              <a:t>-</a:t>
            </a:r>
            <a:r>
              <a:rPr lang="ru-RU" sz="2400" dirty="0" smtClean="0"/>
              <a:t>описва текущото състояние на организацията по отношение на текущия процес,компетенции, клиенти, конкуренти, технически тенденции, проблеми и области за подобряване на софтуера.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 на взаимодействията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(interaction model)</a:t>
            </a:r>
          </a:p>
          <a:p>
            <a:pPr>
              <a:buNone/>
            </a:pPr>
            <a:r>
              <a:rPr lang="en-US" sz="2400" b="1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bg-BG" sz="2400" dirty="0" smtClean="0"/>
              <a:t>Моделът на взаимодействията описва взаимодействието между обектите, т.е. кооперацията на обектите за постигане на необходимото поведение на системата като цяло.Моделът на взаимодействията се описва с диаграми на вариантите на употреба, диаграми на последователностите и диаграми на дейностите.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bg-BG" sz="2400" dirty="0" smtClean="0"/>
              <a:t>Вариантите на употреба описват взаимодействието на с</a:t>
            </a:r>
            <a:r>
              <a:rPr lang="mk-MK" sz="2400" dirty="0" smtClean="0"/>
              <a:t>и</a:t>
            </a:r>
            <a:r>
              <a:rPr lang="bg-BG" sz="2400" dirty="0" smtClean="0"/>
              <a:t>стемата с външни актьори.</a:t>
            </a:r>
          </a:p>
          <a:p>
            <a:pPr>
              <a:buNone/>
            </a:pPr>
            <a:r>
              <a:rPr lang="bg-BG" sz="2400" dirty="0" smtClean="0"/>
              <a:t>      Диаграмата на дейностите представя потока на управление между отделните етапи на изчисление.</a:t>
            </a:r>
            <a:r>
              <a:rPr lang="bg-BG" sz="2400" i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Диаграма на вариантите на употреба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C:\Users\user\Desktop\Use Case Diagram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686800" cy="5105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762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</a:t>
            </a:r>
            <a:r>
              <a:rPr lang="en-US" sz="1400" b="1" dirty="0" smtClean="0"/>
              <a:t>Use Case           </a:t>
            </a:r>
          </a:p>
          <a:p>
            <a:r>
              <a:rPr lang="en-US" sz="1400" b="1" dirty="0" smtClean="0"/>
              <a:t>    Diagram</a:t>
            </a:r>
            <a:endParaRPr lang="en-U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Стъпки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Analyze the Project</a:t>
            </a:r>
            <a:r>
              <a:rPr lang="mk-MK" sz="2400" b="1" dirty="0" smtClean="0"/>
              <a:t>-</a:t>
            </a:r>
            <a:r>
              <a:rPr lang="bg-BG" sz="2400" dirty="0" smtClean="0"/>
              <a:t>Анализ на проекта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en-US" sz="2400" b="1" dirty="0" smtClean="0"/>
              <a:t>Define the Scope of the Tailoring Effort-</a:t>
            </a:r>
            <a:r>
              <a:rPr lang="bg-BG" sz="2400" dirty="0" smtClean="0"/>
              <a:t> Определяне на области които да се обхванат в специфичния процес; </a:t>
            </a:r>
            <a:endParaRPr lang="mk-MK" sz="2400" b="1" dirty="0" smtClean="0"/>
          </a:p>
          <a:p>
            <a:r>
              <a:rPr lang="en-US" sz="2400" b="1" dirty="0" smtClean="0"/>
              <a:t>Develop Project-Specific Content</a:t>
            </a:r>
            <a:r>
              <a:rPr lang="mk-MK" sz="2400" b="1" dirty="0" smtClean="0"/>
              <a:t>-</a:t>
            </a:r>
            <a:r>
              <a:rPr lang="bg-BG" sz="2400" dirty="0" smtClean="0"/>
              <a:t>Разработване на специфично за проекта съдържание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en-US" sz="2400" b="1" dirty="0" smtClean="0"/>
              <a:t>Configure the Process</a:t>
            </a:r>
            <a:r>
              <a:rPr lang="mk-MK" sz="2400" b="1" dirty="0" smtClean="0"/>
              <a:t>-</a:t>
            </a:r>
            <a:r>
              <a:rPr lang="bg-BG" sz="2400" dirty="0" smtClean="0"/>
              <a:t>Конфигуриране на процеса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Define the Lifecycle Model for the Project-</a:t>
            </a:r>
            <a:r>
              <a:rPr lang="bg-BG" sz="2400" dirty="0" smtClean="0"/>
              <a:t>Определяне</a:t>
            </a:r>
            <a:r>
              <a:rPr lang="en-US" sz="2400" dirty="0" smtClean="0"/>
              <a:t> </a:t>
            </a:r>
            <a:r>
              <a:rPr lang="bg-BG" sz="2400" dirty="0" smtClean="0"/>
              <a:t>на жизнения цикъл на проекта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Make the Process Available to the Project Members</a:t>
            </a:r>
            <a:r>
              <a:rPr lang="mk-MK" sz="2400" dirty="0" smtClean="0"/>
              <a:t>-Правене дост</a:t>
            </a:r>
            <a:r>
              <a:rPr lang="bg-BG" sz="2400" dirty="0" smtClean="0"/>
              <a:t>ъпност на процеса за членовете на проекта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Maintain the Process-</a:t>
            </a:r>
            <a:r>
              <a:rPr lang="bg-BG" sz="2400" dirty="0" smtClean="0"/>
              <a:t>Поддържане на процеса</a:t>
            </a:r>
            <a:r>
              <a:rPr lang="en-US" sz="2400" dirty="0" smtClean="0"/>
              <a:t>;</a:t>
            </a:r>
            <a:r>
              <a:rPr lang="en-US" sz="2400" b="1" dirty="0" smtClean="0"/>
              <a:t> </a:t>
            </a:r>
            <a:r>
              <a:rPr lang="en-US" sz="2400" dirty="0" smtClean="0"/>
              <a:t>  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229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mk-MK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Диаграма на </a:t>
            </a:r>
            <a:r>
              <a:rPr lang="bg-BG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деиността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korisnik\Desktop\ActivityDiagram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4769"/>
            <a:ext cx="8534400" cy="347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orisnik\Desktop\ActivityDiagram1part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4114801"/>
            <a:ext cx="8534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4462" y="627184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Activity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712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Информационни Системи Теория и Практика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Информационни Системи Теория и Практика</dc:title>
  <dc:creator>Aleksandar</dc:creator>
  <cp:lastModifiedBy>Aleksandar</cp:lastModifiedBy>
  <cp:revision>25</cp:revision>
  <dcterms:created xsi:type="dcterms:W3CDTF">2006-08-16T00:00:00Z</dcterms:created>
  <dcterms:modified xsi:type="dcterms:W3CDTF">2017-02-17T20:50:31Z</dcterms:modified>
</cp:coreProperties>
</file>