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9"/>
  </p:notesMasterIdLst>
  <p:handoutMasterIdLst>
    <p:handoutMasterId r:id="rId20"/>
  </p:handoutMasterIdLst>
  <p:sldIdLst>
    <p:sldId id="281" r:id="rId5"/>
    <p:sldId id="291" r:id="rId6"/>
    <p:sldId id="296" r:id="rId7"/>
    <p:sldId id="302" r:id="rId8"/>
    <p:sldId id="301" r:id="rId9"/>
    <p:sldId id="294" r:id="rId10"/>
    <p:sldId id="300" r:id="rId11"/>
    <p:sldId id="297" r:id="rId12"/>
    <p:sldId id="303" r:id="rId13"/>
    <p:sldId id="295" r:id="rId14"/>
    <p:sldId id="304" r:id="rId15"/>
    <p:sldId id="305" r:id="rId16"/>
    <p:sldId id="306" r:id="rId17"/>
    <p:sldId id="298" r:id="rId18"/>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extLst/>
  </p:cmAuthor>
  <p:cmAuthor id="2" name="Cristina Roman" initials="CR"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11B"/>
    <a:srgbClr val="DF411C"/>
    <a:srgbClr val="DC5D2A"/>
    <a:srgbClr val="7F8781"/>
    <a:srgbClr val="EEEEEE"/>
    <a:srgbClr val="000000"/>
    <a:srgbClr val="DE412F"/>
    <a:srgbClr val="4A4E52"/>
    <a:srgbClr val="E3E8E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868" autoAdjust="0"/>
  </p:normalViewPr>
  <p:slideViewPr>
    <p:cSldViewPr snapToGrid="0">
      <p:cViewPr varScale="1">
        <p:scale>
          <a:sx n="67" d="100"/>
          <a:sy n="67" d="100"/>
        </p:scale>
        <p:origin x="630" y="72"/>
      </p:cViewPr>
      <p:guideLst>
        <p:guide orient="horz" pos="88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F4985468-EA09-47E3-8036-5BF84197CAEF}" type="datetimeFigureOut">
              <a:rPr lang="en-GB" smtClean="0"/>
              <a:t>29/07/2019</a:t>
            </a:fld>
            <a:endParaRPr lang="en-GB" dirty="0"/>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03BD5E-F603-431C-B79D-697385AE35AF}" type="datetimeFigureOut">
              <a:rPr lang="en-GB" smtClean="0"/>
              <a:t>29/07/2019</a:t>
            </a:fld>
            <a:endParaRPr lang="en-GB"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smtClean="0"/>
              <a:t>TITLE GOES HERE. It may stretch to two lines.</a:t>
            </a:r>
            <a:endParaRPr lang="en-GB" dirty="0"/>
          </a:p>
        </p:txBody>
      </p:sp>
      <p:sp>
        <p:nvSpPr>
          <p:cNvPr id="11" name="Content Placeholder 2"/>
          <p:cNvSpPr>
            <a:spLocks noGrp="1"/>
          </p:cNvSpPr>
          <p:nvPr>
            <p:ph idx="13" hasCustomPrompt="1"/>
          </p:nvPr>
        </p:nvSpPr>
        <p:spPr>
          <a:xfrm>
            <a:off x="1394460" y="4533900"/>
            <a:ext cx="7254240" cy="1042606"/>
          </a:xfrm>
        </p:spPr>
        <p:txBody>
          <a:bodyPr lIns="0"/>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200" b="0" kern="1200" cap="all" baseline="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This is subtitle text it can It can also go to additional lines if necessary. If this goes to multiple lines it looks like this.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pic>
        <p:nvPicPr>
          <p:cNvPr id="12" name="endava-new-logo.png"/>
          <p:cNvPicPr>
            <a:picLocks noChangeAspect="1"/>
          </p:cNvPicPr>
          <p:nvPr userDrawn="1"/>
        </p:nvPicPr>
        <p:blipFill>
          <a:blip r:embed="rId2">
            <a:extLst/>
          </a:blip>
          <a:stretch>
            <a:fillRect/>
          </a:stretch>
        </p:blipFill>
        <p:spPr>
          <a:xfrm>
            <a:off x="785605" y="1190270"/>
            <a:ext cx="2440870" cy="806337"/>
          </a:xfrm>
          <a:prstGeom prst="rect">
            <a:avLst/>
          </a:prstGeom>
          <a:ln w="12700">
            <a:miter lim="400000"/>
          </a:ln>
        </p:spPr>
      </p:pic>
    </p:spTree>
    <p:extLst>
      <p:ext uri="{BB962C8B-B14F-4D97-AF65-F5344CB8AC3E}">
        <p14:creationId xmlns:p14="http://schemas.microsoft.com/office/powerpoint/2010/main" val="26735325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extBox 19"/>
          <p:cNvSpPr txBox="1"/>
          <p:nvPr/>
        </p:nvSpPr>
        <p:spPr>
          <a:xfrm>
            <a:off x="5337995" y="26655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806824" y="996707"/>
            <a:ext cx="4186165" cy="660738"/>
          </a:xfrm>
        </p:spPr>
        <p:txBody>
          <a:bodyPr wrap="square" lIns="0" anchor="t"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smtClean="0"/>
              <a:t>AGENDA</a:t>
            </a:r>
            <a:endParaRPr lang="en-GB" dirty="0"/>
          </a:p>
        </p:txBody>
      </p:sp>
      <p:sp>
        <p:nvSpPr>
          <p:cNvPr id="28"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9"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5" name="Content Placeholder 2"/>
          <p:cNvSpPr>
            <a:spLocks noGrp="1"/>
          </p:cNvSpPr>
          <p:nvPr>
            <p:ph idx="14" hasCustomPrompt="1"/>
          </p:nvPr>
        </p:nvSpPr>
        <p:spPr>
          <a:xfrm>
            <a:off x="806824" y="2016874"/>
            <a:ext cx="9682333" cy="3934346"/>
          </a:xfrm>
        </p:spPr>
        <p:txBody>
          <a:bodyPr wrap="none" lIns="0">
            <a:noAutofit/>
          </a:bodyPr>
          <a:lstStyle>
            <a:lvl1pPr marL="457200" marR="0" indent="-457200" algn="l" defTabSz="914400" rtl="0" eaLnBrk="1" fontAlgn="auto" latinLnBrk="0" hangingPunct="1">
              <a:lnSpc>
                <a:spcPct val="90000"/>
              </a:lnSpc>
              <a:spcBef>
                <a:spcPts val="1000"/>
              </a:spcBef>
              <a:spcAft>
                <a:spcPts val="0"/>
              </a:spcAft>
              <a:buClr>
                <a:srgbClr val="DE411B"/>
              </a:buClr>
              <a:buSzTx/>
              <a:buFont typeface="Wingdings" panose="05000000000000000000" pitchFamily="2" charset="2"/>
              <a:buChar char="§"/>
              <a:tabLst/>
              <a:defRPr lang="en-US" sz="33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tabLst/>
              <a:defRPr/>
            </a:pPr>
            <a:r>
              <a:rPr lang="en-US" dirty="0" smtClean="0"/>
              <a:t>First topics on the agenda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pic>
        <p:nvPicPr>
          <p:cNvPr id="12" name="Picture 11"/>
          <p:cNvPicPr>
            <a:picLocks noChangeAspect="1"/>
          </p:cNvPicPr>
          <p:nvPr userDrawn="1"/>
        </p:nvPicPr>
        <p:blipFill>
          <a:blip r:embed="rId2"/>
          <a:stretch>
            <a:fillRect/>
          </a:stretch>
        </p:blipFill>
        <p:spPr>
          <a:xfrm>
            <a:off x="11058524" y="6445284"/>
            <a:ext cx="812771" cy="268215"/>
          </a:xfrm>
          <a:prstGeom prst="rect">
            <a:avLst/>
          </a:prstGeom>
        </p:spPr>
      </p:pic>
      <p:sp>
        <p:nvSpPr>
          <p:cNvPr id="13" name="Text Placeholder 1"/>
          <p:cNvSpPr txBox="1">
            <a:spLocks/>
          </p:cNvSpPr>
          <p:nvPr userDrawn="1"/>
        </p:nvSpPr>
        <p:spPr>
          <a:xfrm flipH="1">
            <a:off x="806824" y="1708920"/>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Tree>
    <p:extLst>
      <p:ext uri="{BB962C8B-B14F-4D97-AF65-F5344CB8AC3E}">
        <p14:creationId xmlns:p14="http://schemas.microsoft.com/office/powerpoint/2010/main" val="1268138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7927070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52246" y="3054273"/>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Fifth level</a:t>
            </a:r>
            <a:endParaRPr lang="en-US" dirty="0" smtClean="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4952246" y="2629541"/>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20"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1"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Tree>
    <p:extLst>
      <p:ext uri="{BB962C8B-B14F-4D97-AF65-F5344CB8AC3E}">
        <p14:creationId xmlns:p14="http://schemas.microsoft.com/office/powerpoint/2010/main" val="3015775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LEFT">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8"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4"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SECTION TITLE</a:t>
            </a:r>
            <a:br>
              <a:rPr lang="en-US" dirty="0" smtClean="0"/>
            </a:br>
            <a:r>
              <a:rPr lang="en-US" dirty="0" smtClean="0"/>
              <a:t>and possibly second row</a:t>
            </a:r>
            <a:endParaRPr lang="en-GB" dirty="0"/>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Fifth level</a:t>
            </a:r>
            <a:endParaRPr lang="en-US" dirty="0" smtClean="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806824" y="2603655"/>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20" name="Content Placeholder 2"/>
          <p:cNvSpPr>
            <a:spLocks noGrp="1"/>
          </p:cNvSpPr>
          <p:nvPr>
            <p:ph idx="13" hasCustomPrompt="1"/>
          </p:nvPr>
        </p:nvSpPr>
        <p:spPr>
          <a:xfrm>
            <a:off x="806824" y="3028387"/>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7345590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2903983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smtClean="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smtClean="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Tree>
    <p:extLst>
      <p:ext uri="{BB962C8B-B14F-4D97-AF65-F5344CB8AC3E}">
        <p14:creationId xmlns:p14="http://schemas.microsoft.com/office/powerpoint/2010/main" val="42871152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Rectangle 1"/>
          <p:cNvSpPr/>
          <p:nvPr userDrawn="1"/>
        </p:nvSpPr>
        <p:spPr>
          <a:xfrm>
            <a:off x="880985" y="1539089"/>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0" name="Content Placeholder 2"/>
          <p:cNvSpPr>
            <a:spLocks noGrp="1"/>
          </p:cNvSpPr>
          <p:nvPr>
            <p:ph idx="15" hasCustomPrompt="1"/>
          </p:nvPr>
        </p:nvSpPr>
        <p:spPr>
          <a:xfrm>
            <a:off x="3647761" y="2337460"/>
            <a:ext cx="7982533" cy="1109009"/>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12"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5" name="Picture 14"/>
          <p:cNvPicPr>
            <a:picLocks noChangeAspect="1"/>
          </p:cNvPicPr>
          <p:nvPr userDrawn="1"/>
        </p:nvPicPr>
        <p:blipFill>
          <a:blip r:embed="rId2"/>
          <a:stretch>
            <a:fillRect/>
          </a:stretch>
        </p:blipFill>
        <p:spPr>
          <a:xfrm>
            <a:off x="11058524" y="6445284"/>
            <a:ext cx="812771" cy="268215"/>
          </a:xfrm>
          <a:prstGeom prst="rect">
            <a:avLst/>
          </a:prstGeom>
        </p:spPr>
      </p:pic>
      <p:sp>
        <p:nvSpPr>
          <p:cNvPr id="13" name="Content Placeholder 2"/>
          <p:cNvSpPr>
            <a:spLocks noGrp="1"/>
          </p:cNvSpPr>
          <p:nvPr>
            <p:ph idx="14" hasCustomPrompt="1"/>
          </p:nvPr>
        </p:nvSpPr>
        <p:spPr>
          <a:xfrm>
            <a:off x="1066126" y="1647185"/>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16" name="Content Placeholder 2"/>
          <p:cNvSpPr>
            <a:spLocks noGrp="1"/>
          </p:cNvSpPr>
          <p:nvPr>
            <p:ph idx="16" hasCustomPrompt="1"/>
          </p:nvPr>
        </p:nvSpPr>
        <p:spPr>
          <a:xfrm>
            <a:off x="806824" y="2321982"/>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26"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4" name="Rectangle 33"/>
          <p:cNvSpPr/>
          <p:nvPr userDrawn="1"/>
        </p:nvSpPr>
        <p:spPr>
          <a:xfrm>
            <a:off x="854106" y="3166616"/>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2"/>
          <p:cNvSpPr>
            <a:spLocks noGrp="1"/>
          </p:cNvSpPr>
          <p:nvPr>
            <p:ph idx="25" hasCustomPrompt="1"/>
          </p:nvPr>
        </p:nvSpPr>
        <p:spPr>
          <a:xfrm>
            <a:off x="1066126" y="3274712"/>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36" name="Content Placeholder 2"/>
          <p:cNvSpPr>
            <a:spLocks noGrp="1"/>
          </p:cNvSpPr>
          <p:nvPr>
            <p:ph idx="26" hasCustomPrompt="1"/>
          </p:nvPr>
        </p:nvSpPr>
        <p:spPr>
          <a:xfrm>
            <a:off x="806824" y="3949509"/>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0" name="Rectangle 39"/>
          <p:cNvSpPr/>
          <p:nvPr userDrawn="1"/>
        </p:nvSpPr>
        <p:spPr>
          <a:xfrm>
            <a:off x="854106" y="4794143"/>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Content Placeholder 2"/>
          <p:cNvSpPr>
            <a:spLocks noGrp="1"/>
          </p:cNvSpPr>
          <p:nvPr>
            <p:ph idx="27" hasCustomPrompt="1"/>
          </p:nvPr>
        </p:nvSpPr>
        <p:spPr>
          <a:xfrm>
            <a:off x="1066126" y="4902239"/>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2" name="Content Placeholder 2"/>
          <p:cNvSpPr>
            <a:spLocks noGrp="1"/>
          </p:cNvSpPr>
          <p:nvPr>
            <p:ph idx="28" hasCustomPrompt="1"/>
          </p:nvPr>
        </p:nvSpPr>
        <p:spPr>
          <a:xfrm>
            <a:off x="806824" y="5577036"/>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3" name="Content Placeholder 2"/>
          <p:cNvSpPr>
            <a:spLocks noGrp="1"/>
          </p:cNvSpPr>
          <p:nvPr>
            <p:ph idx="29" hasCustomPrompt="1"/>
          </p:nvPr>
        </p:nvSpPr>
        <p:spPr>
          <a:xfrm>
            <a:off x="3647761" y="1539089"/>
            <a:ext cx="7982533" cy="742791"/>
          </a:xfrm>
        </p:spPr>
        <p:txBody>
          <a:bodyPr lIns="0"/>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20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copy here insert copy here</a:t>
            </a:r>
          </a:p>
        </p:txBody>
      </p:sp>
      <p:sp>
        <p:nvSpPr>
          <p:cNvPr id="44" name="Title 1"/>
          <p:cNvSpPr>
            <a:spLocks noGrp="1"/>
          </p:cNvSpPr>
          <p:nvPr>
            <p:ph type="title" hasCustomPrompt="1"/>
          </p:nvPr>
        </p:nvSpPr>
        <p:spPr>
          <a:xfrm>
            <a:off x="3647761" y="159908"/>
            <a:ext cx="7395049"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TITLE</a:t>
            </a:r>
            <a:endParaRPr lang="en-GB" dirty="0"/>
          </a:p>
        </p:txBody>
      </p:sp>
      <p:sp>
        <p:nvSpPr>
          <p:cNvPr id="19" name="Content Placeholder 2"/>
          <p:cNvSpPr>
            <a:spLocks noGrp="1"/>
          </p:cNvSpPr>
          <p:nvPr>
            <p:ph idx="30" hasCustomPrompt="1"/>
          </p:nvPr>
        </p:nvSpPr>
        <p:spPr>
          <a:xfrm>
            <a:off x="880985" y="648708"/>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tx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logo or icons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7830508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TextBox 19"/>
          <p:cNvSpPr txBox="1"/>
          <p:nvPr/>
        </p:nvSpPr>
        <p:spPr>
          <a:xfrm>
            <a:off x="4862147" y="322509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latin typeface="Arial Narrow" charset="0"/>
                <a:ea typeface="Arial Narrow" charset="0"/>
                <a:cs typeface="Arial Narrow" charset="0"/>
              </a:defRPr>
            </a:lvl1pPr>
          </a:lstStyle>
          <a:p>
            <a:r>
              <a:rPr lang="en-US" dirty="0" smtClean="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Job title</a:t>
            </a:r>
          </a:p>
        </p:txBody>
      </p:sp>
    </p:spTree>
    <p:extLst>
      <p:ext uri="{BB962C8B-B14F-4D97-AF65-F5344CB8AC3E}">
        <p14:creationId xmlns:p14="http://schemas.microsoft.com/office/powerpoint/2010/main" val="41652810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dirty="0"/>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1608181564"/>
      </p:ext>
    </p:extLst>
  </p:cSld>
  <p:clrMap bg1="lt1" tx1="dk1" bg2="lt2" tx2="dk2" accent1="accent1" accent2="accent2" accent3="accent3" accent4="accent4" accent5="accent5" accent6="accent6" hlink="hlink" folHlink="folHlink"/>
  <p:sldLayoutIdLst>
    <p:sldLayoutId id="2147483685" r:id="rId1"/>
    <p:sldLayoutId id="2147483702" r:id="rId2"/>
    <p:sldLayoutId id="2147483718" r:id="rId3"/>
    <p:sldLayoutId id="2147483715" r:id="rId4"/>
    <p:sldLayoutId id="2147483716" r:id="rId5"/>
    <p:sldLayoutId id="2147483717" r:id="rId6"/>
    <p:sldLayoutId id="2147483683" r:id="rId7"/>
    <p:sldLayoutId id="2147483714" r:id="rId8"/>
    <p:sldLayoutId id="2147483686"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DE411B"/>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2.com/cgi/fullSearch?search=ArrangeActAsser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www.vogella.com/tutorials/Mockito/article.html" TargetMode="External"/><Relationship Id="rId3" Type="http://schemas.openxmlformats.org/officeDocument/2006/relationships/hyperlink" Target="http://wiki.c2.com/?ArrangeActAssert" TargetMode="External"/><Relationship Id="rId7" Type="http://schemas.openxmlformats.org/officeDocument/2006/relationships/hyperlink" Target="https://mvnrepository.com/artifact/junit/junit" TargetMode="External"/><Relationship Id="rId2" Type="http://schemas.openxmlformats.org/officeDocument/2006/relationships/hyperlink" Target="https://martinfowler.com/bliki/UnitTest.html" TargetMode="External"/><Relationship Id="rId1" Type="http://schemas.openxmlformats.org/officeDocument/2006/relationships/slideLayout" Target="../slideLayouts/slideLayout5.xml"/><Relationship Id="rId6" Type="http://schemas.openxmlformats.org/officeDocument/2006/relationships/hyperlink" Target="https://codeutopia.net/blog/2015/03/01/unit-testing-tdd-and-bdd/" TargetMode="External"/><Relationship Id="rId11" Type="http://schemas.openxmlformats.org/officeDocument/2006/relationships/hyperlink" Target="https://github.com/christina1992/JUnit-Mockito.git" TargetMode="External"/><Relationship Id="rId5" Type="http://schemas.openxmlformats.org/officeDocument/2006/relationships/hyperlink" Target="https://martinfowler.com/articles/testing-culture.html" TargetMode="External"/><Relationship Id="rId10" Type="http://schemas.openxmlformats.org/officeDocument/2006/relationships/hyperlink" Target="http://site.mockito.org/" TargetMode="External"/><Relationship Id="rId4" Type="http://schemas.openxmlformats.org/officeDocument/2006/relationships/hyperlink" Target="https://simpleprogrammer.com/2010/10/15/the-purpose-of-unit-testing/" TargetMode="External"/><Relationship Id="rId9" Type="http://schemas.openxmlformats.org/officeDocument/2006/relationships/hyperlink" Target="https://mvnrepository.com/artifact/org.mockito/mockito-all/1.9.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plus.google.com/+MikeBland?rel=author"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iki.c2.com/?UnitTest" TargetMode="External"/><Relationship Id="rId2" Type="http://schemas.openxmlformats.org/officeDocument/2006/relationships/hyperlink" Target="http://c2.com/cgi/fullSearch?search=ArrangeActAssert"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c2.com/cgi/fullSearch?search=ArrangeActAssert"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testing </a:t>
            </a:r>
            <a:endParaRPr lang="en-GB" dirty="0">
              <a:solidFill>
                <a:srgbClr val="DE411B"/>
              </a:solidFill>
            </a:endParaRPr>
          </a:p>
        </p:txBody>
      </p:sp>
      <p:sp>
        <p:nvSpPr>
          <p:cNvPr id="3" name="Content Placeholder 2"/>
          <p:cNvSpPr>
            <a:spLocks noGrp="1"/>
          </p:cNvSpPr>
          <p:nvPr>
            <p:ph idx="13"/>
          </p:nvPr>
        </p:nvSpPr>
        <p:spPr/>
        <p:txBody>
          <a:bodyPr/>
          <a:lstStyle/>
          <a:p>
            <a:pPr marL="0" indent="0">
              <a:buNone/>
            </a:pPr>
            <a:r>
              <a:rPr lang="en-US" dirty="0" smtClean="0"/>
              <a:t>AAA (</a:t>
            </a:r>
            <a:r>
              <a:rPr lang="en-US" dirty="0">
                <a:hlinkClick r:id="rId2"/>
              </a:rPr>
              <a:t>Arrange Act Assert</a:t>
            </a:r>
            <a:r>
              <a:rPr lang="en-US" dirty="0" smtClean="0"/>
              <a:t>) JUnit </a:t>
            </a:r>
            <a:r>
              <a:rPr lang="en-US" dirty="0"/>
              <a:t>+ </a:t>
            </a:r>
            <a:r>
              <a:rPr lang="en-US" dirty="0" err="1"/>
              <a:t>Mockito</a:t>
            </a:r>
            <a:r>
              <a:rPr lang="en-US" dirty="0"/>
              <a:t>, </a:t>
            </a:r>
            <a:r>
              <a:rPr lang="en-US" dirty="0" smtClean="0"/>
              <a:t>July </a:t>
            </a:r>
            <a:r>
              <a:rPr lang="en-US" dirty="0" smtClean="0"/>
              <a:t>2019</a:t>
            </a:r>
            <a:endParaRPr lang="en-GB" dirty="0"/>
          </a:p>
        </p:txBody>
      </p:sp>
    </p:spTree>
    <p:extLst>
      <p:ext uri="{BB962C8B-B14F-4D97-AF65-F5344CB8AC3E}">
        <p14:creationId xmlns:p14="http://schemas.microsoft.com/office/powerpoint/2010/main" val="1415921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 Junit Examples</a:t>
            </a:r>
            <a:endParaRPr lang="en-GB" dirty="0">
              <a:solidFill>
                <a:srgbClr val="FF0000"/>
              </a:solidFill>
            </a:endParaRPr>
          </a:p>
        </p:txBody>
      </p:sp>
      <p:sp>
        <p:nvSpPr>
          <p:cNvPr id="8" name="Content Placeholder 7"/>
          <p:cNvSpPr>
            <a:spLocks noGrp="1"/>
          </p:cNvSpPr>
          <p:nvPr>
            <p:ph idx="15"/>
          </p:nvPr>
        </p:nvSpPr>
        <p:spPr>
          <a:xfrm>
            <a:off x="806823" y="1708421"/>
            <a:ext cx="6401555" cy="387798"/>
          </a:xfrm>
        </p:spPr>
        <p:txBody>
          <a:bodyPr/>
          <a:lstStyle/>
          <a:p>
            <a:r>
              <a:rPr lang="en-US" dirty="0" smtClean="0"/>
              <a:t>Comparing students method</a:t>
            </a:r>
            <a:endParaRPr lang="en-US" dirty="0"/>
          </a:p>
        </p:txBody>
      </p:sp>
      <p:pic>
        <p:nvPicPr>
          <p:cNvPr id="12" name="Content Placeholder 11"/>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580442" y="2967488"/>
            <a:ext cx="9015241" cy="2189248"/>
          </a:xfrm>
        </p:spPr>
      </p:pic>
    </p:spTree>
    <p:extLst>
      <p:ext uri="{BB962C8B-B14F-4D97-AF65-F5344CB8AC3E}">
        <p14:creationId xmlns:p14="http://schemas.microsoft.com/office/powerpoint/2010/main" val="2122956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 Junit Examples</a:t>
            </a:r>
            <a:endParaRPr lang="en-GB" dirty="0">
              <a:solidFill>
                <a:srgbClr val="FF0000"/>
              </a:solidFill>
            </a:endParaRPr>
          </a:p>
        </p:txBody>
      </p:sp>
      <p:sp>
        <p:nvSpPr>
          <p:cNvPr id="8" name="Content Placeholder 7"/>
          <p:cNvSpPr>
            <a:spLocks noGrp="1"/>
          </p:cNvSpPr>
          <p:nvPr>
            <p:ph idx="15"/>
          </p:nvPr>
        </p:nvSpPr>
        <p:spPr>
          <a:xfrm>
            <a:off x="806823" y="1708421"/>
            <a:ext cx="6401555" cy="387798"/>
          </a:xfrm>
        </p:spPr>
        <p:txBody>
          <a:bodyPr/>
          <a:lstStyle/>
          <a:p>
            <a:r>
              <a:rPr lang="en-US" dirty="0" smtClean="0"/>
              <a:t>Comparing students method</a:t>
            </a:r>
            <a:endParaRPr lang="en-US" dirty="0"/>
          </a:p>
        </p:txBody>
      </p:sp>
      <p:pic>
        <p:nvPicPr>
          <p:cNvPr id="4" name="Content Placeholder 3"/>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806824" y="2476860"/>
            <a:ext cx="6594640" cy="2733495"/>
          </a:xfrm>
        </p:spPr>
      </p:pic>
    </p:spTree>
    <p:extLst>
      <p:ext uri="{BB962C8B-B14F-4D97-AF65-F5344CB8AC3E}">
        <p14:creationId xmlns:p14="http://schemas.microsoft.com/office/powerpoint/2010/main" val="3583631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 </a:t>
            </a:r>
            <a:r>
              <a:rPr lang="en-US" dirty="0" err="1" smtClean="0">
                <a:solidFill>
                  <a:srgbClr val="FF0000"/>
                </a:solidFill>
              </a:rPr>
              <a:t>Mockito</a:t>
            </a:r>
            <a:endParaRPr lang="en-GB" dirty="0">
              <a:solidFill>
                <a:srgbClr val="FF0000"/>
              </a:solidFill>
            </a:endParaRPr>
          </a:p>
        </p:txBody>
      </p:sp>
      <p:sp>
        <p:nvSpPr>
          <p:cNvPr id="5" name="Content Placeholder 4"/>
          <p:cNvSpPr>
            <a:spLocks noGrp="1"/>
          </p:cNvSpPr>
          <p:nvPr>
            <p:ph idx="13"/>
          </p:nvPr>
        </p:nvSpPr>
        <p:spPr>
          <a:xfrm>
            <a:off x="806824" y="1958196"/>
            <a:ext cx="10562792" cy="1862048"/>
          </a:xfrm>
        </p:spPr>
        <p:txBody>
          <a:bodyPr/>
          <a:lstStyle/>
          <a:p>
            <a:r>
              <a:rPr lang="en-US" dirty="0"/>
              <a:t>Mock frameworks allow you to create mock objects at runtime and define their behavior</a:t>
            </a:r>
            <a:r>
              <a:rPr lang="en-US" dirty="0" smtClean="0"/>
              <a:t>.</a:t>
            </a:r>
          </a:p>
          <a:p>
            <a:r>
              <a:rPr lang="en-US" i="1" dirty="0"/>
              <a:t>Mockito</a:t>
            </a:r>
            <a:r>
              <a:rPr lang="en-US" dirty="0"/>
              <a:t> is a popular mock framework which can be used in conjunction with JUnit. Mockito allows you to create and configure mock objects. Using Mockito simplifies the development of tests for classes with external dependencies significantly</a:t>
            </a:r>
            <a:r>
              <a:rPr lang="en-US" dirty="0" smtClean="0"/>
              <a:t>.</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562" y="3296034"/>
            <a:ext cx="6949208" cy="1950858"/>
          </a:xfrm>
          <a:prstGeom prst="rect">
            <a:avLst/>
          </a:prstGeom>
        </p:spPr>
      </p:pic>
    </p:spTree>
    <p:extLst>
      <p:ext uri="{BB962C8B-B14F-4D97-AF65-F5344CB8AC3E}">
        <p14:creationId xmlns:p14="http://schemas.microsoft.com/office/powerpoint/2010/main" val="284805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 Sources</a:t>
            </a:r>
            <a:endParaRPr lang="en-GB" dirty="0">
              <a:solidFill>
                <a:srgbClr val="FF0000"/>
              </a:solidFill>
            </a:endParaRPr>
          </a:p>
        </p:txBody>
      </p:sp>
      <p:sp>
        <p:nvSpPr>
          <p:cNvPr id="5" name="Content Placeholder 4"/>
          <p:cNvSpPr>
            <a:spLocks noGrp="1"/>
          </p:cNvSpPr>
          <p:nvPr>
            <p:ph idx="13"/>
          </p:nvPr>
        </p:nvSpPr>
        <p:spPr>
          <a:xfrm>
            <a:off x="845425" y="1595887"/>
            <a:ext cx="10562792" cy="5375831"/>
          </a:xfrm>
        </p:spPr>
        <p:txBody>
          <a:bodyPr/>
          <a:lstStyle/>
          <a:p>
            <a:r>
              <a:rPr lang="en-US" b="1" dirty="0" smtClean="0"/>
              <a:t>Unit </a:t>
            </a:r>
            <a:r>
              <a:rPr lang="en-US" sz="1200" b="1" dirty="0" smtClean="0"/>
              <a:t>Testing:</a:t>
            </a:r>
          </a:p>
          <a:p>
            <a:pPr marL="285750" indent="-285750">
              <a:buFont typeface="Arial" panose="020B0604020202020204" pitchFamily="34" charset="0"/>
              <a:buChar char="•"/>
            </a:pPr>
            <a:r>
              <a:rPr lang="en-US" sz="1200" dirty="0">
                <a:hlinkClick r:id="rId2"/>
              </a:rPr>
              <a:t>https://</a:t>
            </a:r>
            <a:r>
              <a:rPr lang="en-US" sz="1200" dirty="0" smtClean="0">
                <a:hlinkClick r:id="rId2"/>
              </a:rPr>
              <a:t>martinfowler.com/bliki/UnitTest.html</a:t>
            </a:r>
            <a:endParaRPr lang="en-US" sz="1200" dirty="0" smtClean="0"/>
          </a:p>
          <a:p>
            <a:pPr marL="285750" indent="-285750">
              <a:buFont typeface="Arial" panose="020B0604020202020204" pitchFamily="34" charset="0"/>
              <a:buChar char="•"/>
            </a:pPr>
            <a:r>
              <a:rPr lang="en-US" sz="1200" dirty="0">
                <a:hlinkClick r:id="rId3"/>
              </a:rPr>
              <a:t>http://wiki.c2.com/?</a:t>
            </a:r>
            <a:r>
              <a:rPr lang="en-US" sz="1200" dirty="0" smtClean="0">
                <a:hlinkClick r:id="rId3"/>
              </a:rPr>
              <a:t>ArrangeActAssert</a:t>
            </a:r>
            <a:endParaRPr lang="en-US" sz="1200" dirty="0" smtClean="0"/>
          </a:p>
          <a:p>
            <a:pPr marL="285750" indent="-285750">
              <a:buFont typeface="Arial" panose="020B0604020202020204" pitchFamily="34" charset="0"/>
              <a:buChar char="•"/>
            </a:pPr>
            <a:r>
              <a:rPr lang="en-US" sz="1200" dirty="0">
                <a:hlinkClick r:id="rId4"/>
              </a:rPr>
              <a:t>https://simpleprogrammer.com/2010/10/15/the-purpose-of-unit-testing</a:t>
            </a:r>
            <a:r>
              <a:rPr lang="en-US" sz="1200" dirty="0" smtClean="0">
                <a:hlinkClick r:id="rId4"/>
              </a:rPr>
              <a:t>/</a:t>
            </a:r>
            <a:endParaRPr lang="en-US" sz="1200" dirty="0" smtClean="0"/>
          </a:p>
          <a:p>
            <a:pPr marL="285750" indent="-285750">
              <a:buFont typeface="Arial" panose="020B0604020202020204" pitchFamily="34" charset="0"/>
              <a:buChar char="•"/>
            </a:pPr>
            <a:r>
              <a:rPr lang="en-US" sz="1200" dirty="0">
                <a:hlinkClick r:id="rId5"/>
              </a:rPr>
              <a:t>https://</a:t>
            </a:r>
            <a:r>
              <a:rPr lang="en-US" sz="1200" dirty="0" smtClean="0">
                <a:hlinkClick r:id="rId5"/>
              </a:rPr>
              <a:t>martinfowler.com/articles/testing-culture.html</a:t>
            </a:r>
            <a:endParaRPr lang="en-US" sz="1200" dirty="0" smtClean="0"/>
          </a:p>
          <a:p>
            <a:pPr marL="285750" indent="-285750">
              <a:buFont typeface="Arial" panose="020B0604020202020204" pitchFamily="34" charset="0"/>
              <a:buChar char="•"/>
            </a:pPr>
            <a:r>
              <a:rPr lang="en-US" sz="1200" dirty="0">
                <a:hlinkClick r:id="rId6"/>
              </a:rPr>
              <a:t>https://codeutopia.net/blog/2015/03/01/unit-testing-tdd-and-bdd</a:t>
            </a:r>
            <a:r>
              <a:rPr lang="en-US" sz="1200" dirty="0" smtClean="0">
                <a:hlinkClick r:id="rId6"/>
              </a:rPr>
              <a:t>/</a:t>
            </a:r>
            <a:endParaRPr lang="en-US" sz="1200" dirty="0" smtClean="0"/>
          </a:p>
          <a:p>
            <a:pPr marL="285750" indent="-285750">
              <a:buFont typeface="Arial" panose="020B0604020202020204" pitchFamily="34" charset="0"/>
              <a:buChar char="•"/>
            </a:pPr>
            <a:r>
              <a:rPr lang="en-US" sz="1200" dirty="0">
                <a:hlinkClick r:id="rId7"/>
              </a:rPr>
              <a:t>https://</a:t>
            </a:r>
            <a:r>
              <a:rPr lang="en-US" sz="1200" dirty="0" smtClean="0">
                <a:hlinkClick r:id="rId7"/>
              </a:rPr>
              <a:t>mvnrepository.com/artifact/junit/junit</a:t>
            </a:r>
            <a:endParaRPr lang="en-US" sz="1200" dirty="0" smtClean="0"/>
          </a:p>
          <a:p>
            <a:pPr marL="285750" indent="-285750">
              <a:buFont typeface="Arial" panose="020B0604020202020204" pitchFamily="34" charset="0"/>
              <a:buChar char="•"/>
            </a:pPr>
            <a:endParaRPr lang="en-US" sz="1200" dirty="0" smtClean="0"/>
          </a:p>
          <a:p>
            <a:r>
              <a:rPr lang="en-US" sz="1200" b="1" dirty="0" err="1" smtClean="0"/>
              <a:t>Mockito</a:t>
            </a:r>
            <a:r>
              <a:rPr lang="en-US" sz="1200" b="1" dirty="0" smtClean="0"/>
              <a:t>:</a:t>
            </a:r>
          </a:p>
          <a:p>
            <a:pPr marL="285750" indent="-285750">
              <a:buFont typeface="Arial" panose="020B0604020202020204" pitchFamily="34" charset="0"/>
              <a:buChar char="•"/>
            </a:pPr>
            <a:r>
              <a:rPr lang="en-US" sz="1200" dirty="0">
                <a:hlinkClick r:id="rId8"/>
              </a:rPr>
              <a:t>http://</a:t>
            </a:r>
            <a:r>
              <a:rPr lang="en-US" sz="1200" dirty="0" smtClean="0">
                <a:hlinkClick r:id="rId8"/>
              </a:rPr>
              <a:t>www.vogella.com/tutorials/Mockito/article.html</a:t>
            </a:r>
            <a:endParaRPr lang="en-US" sz="1200" dirty="0" smtClean="0"/>
          </a:p>
          <a:p>
            <a:pPr marL="285750" indent="-285750">
              <a:buFont typeface="Arial" panose="020B0604020202020204" pitchFamily="34" charset="0"/>
              <a:buChar char="•"/>
            </a:pPr>
            <a:r>
              <a:rPr lang="en-US" sz="1200" dirty="0">
                <a:hlinkClick r:id="rId9"/>
              </a:rPr>
              <a:t>https://</a:t>
            </a:r>
            <a:r>
              <a:rPr lang="en-US" sz="1200" dirty="0" smtClean="0">
                <a:hlinkClick r:id="rId9"/>
              </a:rPr>
              <a:t>mvnrepository.com/artifact/org.mockito/mockito-all/1.9.5</a:t>
            </a:r>
            <a:endParaRPr lang="en-US" sz="1200" dirty="0" smtClean="0"/>
          </a:p>
          <a:p>
            <a:pPr marL="285750" indent="-285750">
              <a:buFont typeface="Arial" panose="020B0604020202020204" pitchFamily="34" charset="0"/>
              <a:buChar char="•"/>
            </a:pPr>
            <a:r>
              <a:rPr lang="en-US" sz="1200" dirty="0">
                <a:hlinkClick r:id="rId10"/>
              </a:rPr>
              <a:t>http://site.mockito.org</a:t>
            </a:r>
            <a:r>
              <a:rPr lang="en-US" sz="1200" dirty="0" smtClean="0">
                <a:hlinkClick r:id="rId10"/>
              </a:rPr>
              <a:t>/</a:t>
            </a:r>
            <a:endParaRPr lang="en-US" sz="1200" dirty="0" smtClean="0"/>
          </a:p>
          <a:p>
            <a:r>
              <a:rPr lang="en-US" sz="1200" b="1" dirty="0" smtClean="0"/>
              <a:t>Code:</a:t>
            </a:r>
          </a:p>
          <a:p>
            <a:pPr marL="171450" indent="-171450">
              <a:buFont typeface="Arial" panose="020B0604020202020204" pitchFamily="34" charset="0"/>
              <a:buChar char="•"/>
            </a:pPr>
            <a:r>
              <a:rPr lang="en-US" sz="1200" dirty="0">
                <a:hlinkClick r:id="rId11"/>
              </a:rPr>
              <a:t>https://</a:t>
            </a:r>
            <a:r>
              <a:rPr lang="en-US" sz="1200" dirty="0" smtClean="0">
                <a:hlinkClick r:id="rId11"/>
              </a:rPr>
              <a:t>github.com/christina1992/JUnit-Mockito.git</a:t>
            </a:r>
            <a:endParaRPr lang="en-US" sz="1200" dirty="0" smtClean="0"/>
          </a:p>
          <a:p>
            <a:endParaRPr lang="en-US" sz="1200" b="1" dirty="0"/>
          </a:p>
          <a:p>
            <a:endParaRPr lang="en-US" dirty="0" smtClean="0"/>
          </a:p>
          <a:p>
            <a:endParaRPr lang="en-US" dirty="0"/>
          </a:p>
        </p:txBody>
      </p:sp>
    </p:spTree>
    <p:extLst>
      <p:ext uri="{BB962C8B-B14F-4D97-AF65-F5344CB8AC3E}">
        <p14:creationId xmlns:p14="http://schemas.microsoft.com/office/powerpoint/2010/main" val="3004802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4" name="Content Placeholder 3"/>
          <p:cNvSpPr>
            <a:spLocks noGrp="1"/>
          </p:cNvSpPr>
          <p:nvPr>
            <p:ph idx="21"/>
          </p:nvPr>
        </p:nvSpPr>
        <p:spPr/>
        <p:txBody>
          <a:bodyPr/>
          <a:lstStyle/>
          <a:p>
            <a:r>
              <a:rPr lang="en-GB" dirty="0" smtClean="0"/>
              <a:t>Hristina </a:t>
            </a:r>
            <a:r>
              <a:rPr lang="en-GB" dirty="0" err="1" smtClean="0"/>
              <a:t>nastevska</a:t>
            </a:r>
            <a:endParaRPr lang="en-GB" dirty="0"/>
          </a:p>
        </p:txBody>
      </p:sp>
      <p:sp>
        <p:nvSpPr>
          <p:cNvPr id="5" name="Content Placeholder 4"/>
          <p:cNvSpPr>
            <a:spLocks noGrp="1"/>
          </p:cNvSpPr>
          <p:nvPr>
            <p:ph idx="22"/>
          </p:nvPr>
        </p:nvSpPr>
        <p:spPr/>
        <p:txBody>
          <a:bodyPr/>
          <a:lstStyle/>
          <a:p>
            <a:r>
              <a:rPr lang="en-GB" dirty="0" smtClean="0"/>
              <a:t>Hristina.Nastevska@endava.com</a:t>
            </a:r>
            <a:endParaRPr lang="en-GB" dirty="0"/>
          </a:p>
        </p:txBody>
      </p:sp>
      <p:sp>
        <p:nvSpPr>
          <p:cNvPr id="6" name="Content Placeholder 5"/>
          <p:cNvSpPr>
            <a:spLocks noGrp="1"/>
          </p:cNvSpPr>
          <p:nvPr>
            <p:ph idx="23"/>
          </p:nvPr>
        </p:nvSpPr>
        <p:spPr/>
        <p:txBody>
          <a:bodyPr>
            <a:normAutofit lnSpcReduction="10000"/>
          </a:bodyPr>
          <a:lstStyle/>
          <a:p>
            <a:r>
              <a:rPr lang="en-GB" dirty="0" smtClean="0"/>
              <a:t>Developer</a:t>
            </a:r>
            <a:endParaRPr lang="en-GB" dirty="0"/>
          </a:p>
        </p:txBody>
      </p:sp>
    </p:spTree>
    <p:extLst>
      <p:ext uri="{BB962C8B-B14F-4D97-AF65-F5344CB8AC3E}">
        <p14:creationId xmlns:p14="http://schemas.microsoft.com/office/powerpoint/2010/main" val="104897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4"/>
          </p:nvPr>
        </p:nvSpPr>
        <p:spPr/>
        <p:txBody>
          <a:bodyPr/>
          <a:lstStyle/>
          <a:p>
            <a:r>
              <a:rPr lang="en-US" dirty="0" smtClean="0"/>
              <a:t>Unit testing</a:t>
            </a:r>
          </a:p>
          <a:p>
            <a:r>
              <a:rPr lang="en-US" dirty="0" err="1" smtClean="0"/>
              <a:t>Tdd</a:t>
            </a:r>
            <a:r>
              <a:rPr lang="en-US" dirty="0" smtClean="0"/>
              <a:t> &amp; </a:t>
            </a:r>
            <a:r>
              <a:rPr lang="en-US" dirty="0" err="1" smtClean="0"/>
              <a:t>bdd</a:t>
            </a:r>
            <a:endParaRPr lang="en-US" dirty="0" smtClean="0"/>
          </a:p>
          <a:p>
            <a:r>
              <a:rPr lang="en-US" dirty="0" err="1" smtClean="0"/>
              <a:t>Mockito</a:t>
            </a:r>
            <a:endParaRPr lang="en-GB" dirty="0"/>
          </a:p>
        </p:txBody>
      </p:sp>
    </p:spTree>
    <p:extLst>
      <p:ext uri="{BB962C8B-B14F-4D97-AF65-F5344CB8AC3E}">
        <p14:creationId xmlns:p14="http://schemas.microsoft.com/office/powerpoint/2010/main" val="333483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GB" dirty="0"/>
          </a:p>
        </p:txBody>
      </p:sp>
      <p:sp>
        <p:nvSpPr>
          <p:cNvPr id="13" name="Content Placeholder 12"/>
          <p:cNvSpPr>
            <a:spLocks noGrp="1"/>
          </p:cNvSpPr>
          <p:nvPr>
            <p:ph idx="19"/>
          </p:nvPr>
        </p:nvSpPr>
        <p:spPr>
          <a:xfrm>
            <a:off x="1218690" y="1949707"/>
            <a:ext cx="9831977" cy="341632"/>
          </a:xfrm>
        </p:spPr>
        <p:txBody>
          <a:bodyPr/>
          <a:lstStyle/>
          <a:p>
            <a:r>
              <a:rPr lang="en-US" sz="1800" dirty="0" smtClean="0"/>
              <a:t>There is not one simple and right definition</a:t>
            </a:r>
          </a:p>
        </p:txBody>
      </p:sp>
      <p:sp>
        <p:nvSpPr>
          <p:cNvPr id="17" name="Content Placeholder 16"/>
          <p:cNvSpPr>
            <a:spLocks noGrp="1"/>
          </p:cNvSpPr>
          <p:nvPr>
            <p:ph idx="22"/>
          </p:nvPr>
        </p:nvSpPr>
        <p:spPr>
          <a:xfrm>
            <a:off x="1342590" y="3055158"/>
            <a:ext cx="9831977" cy="2232834"/>
          </a:xfrm>
        </p:spPr>
        <p:txBody>
          <a:bodyPr/>
          <a:lstStyle/>
          <a:p>
            <a:pPr marL="285750" indent="-285750" algn="l">
              <a:buFont typeface="Arial" panose="020B0604020202020204" pitchFamily="34" charset="0"/>
              <a:buChar char="•"/>
            </a:pPr>
            <a:r>
              <a:rPr lang="en-US" dirty="0" smtClean="0"/>
              <a:t>Unit </a:t>
            </a:r>
            <a:r>
              <a:rPr lang="en-US" dirty="0"/>
              <a:t>tests are low-level, </a:t>
            </a:r>
            <a:r>
              <a:rPr lang="en-US" dirty="0" smtClean="0"/>
              <a:t>focusing </a:t>
            </a:r>
            <a:r>
              <a:rPr lang="en-US" dirty="0"/>
              <a:t>on a small part of the software </a:t>
            </a:r>
            <a:r>
              <a:rPr lang="en-US" dirty="0" smtClean="0"/>
              <a:t>system.</a:t>
            </a:r>
          </a:p>
          <a:p>
            <a:pPr marL="285750" indent="-285750" algn="l">
              <a:buFont typeface="Arial" panose="020B0604020202020204" pitchFamily="34" charset="0"/>
              <a:buChar char="•"/>
            </a:pPr>
            <a:r>
              <a:rPr lang="en-US" dirty="0" smtClean="0"/>
              <a:t>Usually are </a:t>
            </a:r>
            <a:r>
              <a:rPr lang="en-US" dirty="0"/>
              <a:t>written </a:t>
            </a:r>
            <a:r>
              <a:rPr lang="en-US" dirty="0" smtClean="0"/>
              <a:t>by </a:t>
            </a:r>
            <a:r>
              <a:rPr lang="en-US" dirty="0"/>
              <a:t>the programmers themselves using their regular tools - the only difference being the use of some sort of unit testing </a:t>
            </a:r>
            <a:r>
              <a:rPr lang="en-US" dirty="0" smtClean="0"/>
              <a:t>framework (Junit…</a:t>
            </a:r>
            <a:r>
              <a:rPr lang="en-US" dirty="0" err="1" smtClean="0"/>
              <a:t>etc</a:t>
            </a:r>
            <a:r>
              <a:rPr lang="en-US" dirty="0" smtClean="0"/>
              <a:t>).</a:t>
            </a:r>
          </a:p>
          <a:p>
            <a:pPr marL="285750" indent="-285750" algn="l">
              <a:buFont typeface="Arial" panose="020B0604020202020204" pitchFamily="34" charset="0"/>
              <a:buChar char="•"/>
            </a:pPr>
            <a:r>
              <a:rPr lang="en-US" dirty="0" smtClean="0"/>
              <a:t>Unit </a:t>
            </a:r>
            <a:r>
              <a:rPr lang="en-US" dirty="0"/>
              <a:t>tests are expected to be significantly faster than other kinds of </a:t>
            </a:r>
            <a:r>
              <a:rPr lang="en-US" dirty="0" smtClean="0"/>
              <a:t>tests.</a:t>
            </a:r>
          </a:p>
          <a:p>
            <a:r>
              <a:rPr lang="en-US" dirty="0"/>
              <a:t>	 </a:t>
            </a:r>
            <a:r>
              <a:rPr lang="en-US" dirty="0" smtClean="0"/>
              <a:t>   </a:t>
            </a:r>
            <a:endParaRPr lang="en-US" dirty="0"/>
          </a:p>
        </p:txBody>
      </p:sp>
      <p:sp>
        <p:nvSpPr>
          <p:cNvPr id="3" name="Content Placeholder 2"/>
          <p:cNvSpPr>
            <a:spLocks noGrp="1"/>
          </p:cNvSpPr>
          <p:nvPr>
            <p:ph idx="23"/>
          </p:nvPr>
        </p:nvSpPr>
        <p:spPr>
          <a:xfrm>
            <a:off x="1342590" y="2355078"/>
            <a:ext cx="9584176" cy="313932"/>
          </a:xfrm>
        </p:spPr>
        <p:txBody>
          <a:bodyPr/>
          <a:lstStyle/>
          <a:p>
            <a:r>
              <a:rPr lang="en-US" sz="1600" dirty="0"/>
              <a:t>Despite the variations, there are some common elements</a:t>
            </a:r>
          </a:p>
        </p:txBody>
      </p:sp>
    </p:spTree>
    <p:extLst>
      <p:ext uri="{BB962C8B-B14F-4D97-AF65-F5344CB8AC3E}">
        <p14:creationId xmlns:p14="http://schemas.microsoft.com/office/powerpoint/2010/main" val="302171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9"/>
          </p:nvPr>
        </p:nvSpPr>
        <p:spPr>
          <a:xfrm>
            <a:off x="1020283" y="3195075"/>
            <a:ext cx="9831977" cy="424732"/>
          </a:xfrm>
        </p:spPr>
        <p:txBody>
          <a:bodyPr/>
          <a:lstStyle/>
          <a:p>
            <a:r>
              <a:rPr lang="en-US" dirty="0" smtClean="0"/>
              <a:t>Why do we need unit tests?</a:t>
            </a:r>
            <a:endParaRPr lang="en-US" dirty="0"/>
          </a:p>
        </p:txBody>
      </p:sp>
    </p:spTree>
    <p:extLst>
      <p:ext uri="{BB962C8B-B14F-4D97-AF65-F5344CB8AC3E}">
        <p14:creationId xmlns:p14="http://schemas.microsoft.com/office/powerpoint/2010/main" val="7226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unit testing</a:t>
            </a:r>
            <a:endParaRPr lang="en-US" dirty="0"/>
          </a:p>
        </p:txBody>
      </p:sp>
      <p:sp>
        <p:nvSpPr>
          <p:cNvPr id="13" name="Content Placeholder 4"/>
          <p:cNvSpPr txBox="1">
            <a:spLocks/>
          </p:cNvSpPr>
          <p:nvPr/>
        </p:nvSpPr>
        <p:spPr>
          <a:xfrm>
            <a:off x="836799" y="2010124"/>
            <a:ext cx="10580044" cy="3836948"/>
          </a:xfrm>
          <a:prstGeom prst="rect">
            <a:avLst/>
          </a:prstGeom>
        </p:spPr>
        <p:txBody>
          <a:bodyPr vert="horz" wrap="square" lIns="0" tIns="0" rIns="0" bIns="0" rtlCol="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defTabSz="914400" rtl="0" eaLnBrk="1" latinLnBrk="0" hangingPunct="1">
              <a:lnSpc>
                <a:spcPct val="90000"/>
              </a:lnSpc>
              <a:spcBef>
                <a:spcPts val="500"/>
              </a:spcBef>
              <a:buClr>
                <a:srgbClr val="DE411B"/>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81ADB5"/>
              </a:buClr>
              <a:buFontTx/>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i="1" dirty="0"/>
              <a:t>Two computer security flaws were discovered in early 2014: Apple’s </a:t>
            </a:r>
            <a:r>
              <a:rPr lang="en-US" i="1" dirty="0">
                <a:solidFill>
                  <a:srgbClr val="FF0000"/>
                </a:solidFill>
              </a:rPr>
              <a:t>“</a:t>
            </a:r>
            <a:r>
              <a:rPr lang="en-US" i="1" dirty="0" err="1">
                <a:solidFill>
                  <a:srgbClr val="FF0000"/>
                </a:solidFill>
              </a:rPr>
              <a:t>goto</a:t>
            </a:r>
            <a:r>
              <a:rPr lang="en-US" i="1" dirty="0">
                <a:solidFill>
                  <a:srgbClr val="FF0000"/>
                </a:solidFill>
              </a:rPr>
              <a:t> fail” </a:t>
            </a:r>
            <a:r>
              <a:rPr lang="en-US" i="1" dirty="0" smtClean="0">
                <a:solidFill>
                  <a:srgbClr val="FF0000"/>
                </a:solidFill>
              </a:rPr>
              <a:t>(man-in-the-middle) </a:t>
            </a:r>
            <a:r>
              <a:rPr lang="en-US" i="1" dirty="0" smtClean="0"/>
              <a:t>bug </a:t>
            </a:r>
            <a:r>
              <a:rPr lang="en-US" i="1" dirty="0"/>
              <a:t>and OpenSSL’s </a:t>
            </a:r>
            <a:r>
              <a:rPr lang="en-US" i="1" dirty="0">
                <a:solidFill>
                  <a:srgbClr val="FF0000"/>
                </a:solidFill>
              </a:rPr>
              <a:t>“Heartbleed” </a:t>
            </a:r>
            <a:r>
              <a:rPr lang="en-US" i="1" dirty="0" smtClean="0">
                <a:solidFill>
                  <a:srgbClr val="FF0000"/>
                </a:solidFill>
              </a:rPr>
              <a:t>bug ( Empty Handshake)</a:t>
            </a:r>
            <a:r>
              <a:rPr lang="en-US" i="1" dirty="0" smtClean="0"/>
              <a:t>. </a:t>
            </a:r>
            <a:r>
              <a:rPr lang="en-US" i="1" dirty="0"/>
              <a:t>Both had the potential for widespread and severe security failures, the full extent of which we may never know. Given their severity, it is important for the software development profession to reflect on how they could have been detected so we can improve our ability to prevent these kinds of defects in the </a:t>
            </a:r>
            <a:r>
              <a:rPr lang="en-US" i="1" dirty="0" smtClean="0"/>
              <a:t>future. - </a:t>
            </a:r>
            <a:r>
              <a:rPr lang="en-US" dirty="0">
                <a:hlinkClick r:id="rId2"/>
              </a:rPr>
              <a:t>Mike </a:t>
            </a:r>
            <a:r>
              <a:rPr lang="en-US" dirty="0" smtClean="0">
                <a:hlinkClick r:id="rId2"/>
              </a:rPr>
              <a:t>Bland</a:t>
            </a:r>
            <a:endParaRPr lang="en-US" dirty="0" smtClean="0"/>
          </a:p>
          <a:p>
            <a:pPr marL="0" lvl="1" indent="0">
              <a:buNone/>
            </a:pPr>
            <a:endParaRPr lang="en-US" dirty="0" smtClean="0"/>
          </a:p>
          <a:p>
            <a:pPr lvl="1"/>
            <a:r>
              <a:rPr lang="en-US" dirty="0" smtClean="0"/>
              <a:t>They guide </a:t>
            </a:r>
            <a:r>
              <a:rPr lang="en-US" dirty="0"/>
              <a:t>your design to be </a:t>
            </a:r>
            <a:r>
              <a:rPr lang="en-US" dirty="0">
                <a:solidFill>
                  <a:srgbClr val="FF0000"/>
                </a:solidFill>
              </a:rPr>
              <a:t>loosely coupled </a:t>
            </a:r>
            <a:r>
              <a:rPr lang="en-US" dirty="0"/>
              <a:t>and well fleshed out.  If doing test driven development, it limits the code </a:t>
            </a:r>
            <a:r>
              <a:rPr lang="en-US" dirty="0">
                <a:solidFill>
                  <a:srgbClr val="FF0000"/>
                </a:solidFill>
              </a:rPr>
              <a:t>you write to only what is needed </a:t>
            </a:r>
            <a:r>
              <a:rPr lang="en-US" dirty="0"/>
              <a:t>and helps you to </a:t>
            </a:r>
            <a:r>
              <a:rPr lang="en-US" dirty="0">
                <a:solidFill>
                  <a:srgbClr val="FF0000"/>
                </a:solidFill>
              </a:rPr>
              <a:t>evolve that code in small steps</a:t>
            </a:r>
            <a:r>
              <a:rPr lang="en-US" dirty="0" smtClean="0"/>
              <a:t>.</a:t>
            </a:r>
          </a:p>
          <a:p>
            <a:pPr marL="0" lvl="1" indent="0">
              <a:buNone/>
            </a:pPr>
            <a:endParaRPr lang="en-US" dirty="0" smtClean="0"/>
          </a:p>
          <a:p>
            <a:pPr lvl="1"/>
            <a:r>
              <a:rPr lang="en-US" dirty="0"/>
              <a:t>Provides </a:t>
            </a:r>
            <a:r>
              <a:rPr lang="en-US" dirty="0">
                <a:solidFill>
                  <a:srgbClr val="FF0000"/>
                </a:solidFill>
              </a:rPr>
              <a:t>fast automated regression for refactors </a:t>
            </a:r>
            <a:r>
              <a:rPr lang="en-US" dirty="0"/>
              <a:t>and small changes to the code</a:t>
            </a:r>
            <a:r>
              <a:rPr lang="en-US" dirty="0" smtClean="0"/>
              <a:t>.</a:t>
            </a:r>
          </a:p>
          <a:p>
            <a:pPr marL="0" lvl="1" indent="0">
              <a:buNone/>
            </a:pPr>
            <a:endParaRPr lang="en-US" dirty="0" smtClean="0"/>
          </a:p>
          <a:p>
            <a:pPr lvl="1"/>
            <a:r>
              <a:rPr lang="en-US" dirty="0"/>
              <a:t>Unit testing forces you to actually use the class you are creating and </a:t>
            </a:r>
            <a:r>
              <a:rPr lang="en-US" dirty="0">
                <a:solidFill>
                  <a:srgbClr val="FF0000"/>
                </a:solidFill>
              </a:rPr>
              <a:t>punishes you if the class is too big and contains more than one responsibility</a:t>
            </a:r>
            <a:r>
              <a:rPr lang="en-US" dirty="0"/>
              <a:t>.</a:t>
            </a:r>
          </a:p>
          <a:p>
            <a:pPr marL="0" lvl="1" indent="0">
              <a:buNone/>
            </a:pPr>
            <a:endParaRPr lang="en-US" dirty="0"/>
          </a:p>
          <a:p>
            <a:pPr lvl="1"/>
            <a:endParaRPr lang="en-US" dirty="0"/>
          </a:p>
        </p:txBody>
      </p:sp>
    </p:spTree>
    <p:extLst>
      <p:ext uri="{BB962C8B-B14F-4D97-AF65-F5344CB8AC3E}">
        <p14:creationId xmlns:p14="http://schemas.microsoft.com/office/powerpoint/2010/main" val="325010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&amp; BDD</a:t>
            </a:r>
            <a:endParaRPr lang="en-GB" dirty="0"/>
          </a:p>
        </p:txBody>
      </p:sp>
      <p:sp>
        <p:nvSpPr>
          <p:cNvPr id="3" name="Content Placeholder 2"/>
          <p:cNvSpPr>
            <a:spLocks noGrp="1"/>
          </p:cNvSpPr>
          <p:nvPr>
            <p:ph idx="13"/>
          </p:nvPr>
        </p:nvSpPr>
        <p:spPr>
          <a:xfrm>
            <a:off x="677428" y="2568629"/>
            <a:ext cx="4688202" cy="3570208"/>
          </a:xfrm>
        </p:spPr>
        <p:txBody>
          <a:bodyPr/>
          <a:lstStyle/>
          <a:p>
            <a:r>
              <a:rPr lang="en-US" dirty="0"/>
              <a:t>The TDD process consists of the following steps:</a:t>
            </a:r>
          </a:p>
          <a:p>
            <a:pPr marL="285750" indent="-285750">
              <a:buFont typeface="Arial" panose="020B0604020202020204" pitchFamily="34" charset="0"/>
              <a:buChar char="•"/>
            </a:pPr>
            <a:r>
              <a:rPr lang="en-US" dirty="0"/>
              <a:t>Start by writing a test</a:t>
            </a:r>
          </a:p>
          <a:p>
            <a:pPr marL="285750" indent="-285750">
              <a:buFont typeface="Arial" panose="020B0604020202020204" pitchFamily="34" charset="0"/>
              <a:buChar char="•"/>
            </a:pPr>
            <a:r>
              <a:rPr lang="en-US" dirty="0"/>
              <a:t>Run the test and any other tests. At this point, your newly added test should fail. If it doesn’t fail here, it might not be testing the right thing and thus has a bug in it.</a:t>
            </a:r>
          </a:p>
          <a:p>
            <a:pPr marL="285750" indent="-285750">
              <a:buFont typeface="Arial" panose="020B0604020202020204" pitchFamily="34" charset="0"/>
              <a:buChar char="•"/>
            </a:pPr>
            <a:r>
              <a:rPr lang="en-US" dirty="0"/>
              <a:t>Write the minimum amount of code required to make the test pass</a:t>
            </a:r>
          </a:p>
          <a:p>
            <a:pPr marL="285750" indent="-285750">
              <a:buFont typeface="Arial" panose="020B0604020202020204" pitchFamily="34" charset="0"/>
              <a:buChar char="•"/>
            </a:pPr>
            <a:r>
              <a:rPr lang="en-US" dirty="0"/>
              <a:t>Run the tests to check the new test passes</a:t>
            </a:r>
          </a:p>
          <a:p>
            <a:pPr marL="285750" indent="-285750">
              <a:buFont typeface="Arial" panose="020B0604020202020204" pitchFamily="34" charset="0"/>
              <a:buChar char="•"/>
            </a:pPr>
            <a:r>
              <a:rPr lang="en-US" dirty="0"/>
              <a:t>Optionally refactor your code</a:t>
            </a:r>
          </a:p>
          <a:p>
            <a:pPr marL="285750" indent="-285750">
              <a:buFont typeface="Arial" panose="020B0604020202020204" pitchFamily="34" charset="0"/>
              <a:buChar char="•"/>
            </a:pPr>
            <a:r>
              <a:rPr lang="en-US" dirty="0"/>
              <a:t>Repeat from 1</a:t>
            </a:r>
          </a:p>
        </p:txBody>
      </p:sp>
      <p:sp>
        <p:nvSpPr>
          <p:cNvPr id="4" name="Content Placeholder 3"/>
          <p:cNvSpPr>
            <a:spLocks noGrp="1"/>
          </p:cNvSpPr>
          <p:nvPr>
            <p:ph idx="19"/>
          </p:nvPr>
        </p:nvSpPr>
        <p:spPr/>
        <p:txBody>
          <a:bodyPr/>
          <a:lstStyle/>
          <a:p>
            <a:r>
              <a:rPr lang="en-US" dirty="0" smtClean="0"/>
              <a:t>TDD</a:t>
            </a:r>
            <a:endParaRPr lang="en-GB" dirty="0"/>
          </a:p>
        </p:txBody>
      </p:sp>
      <p:sp>
        <p:nvSpPr>
          <p:cNvPr id="5" name="Content Placeholder 4"/>
          <p:cNvSpPr>
            <a:spLocks noGrp="1"/>
          </p:cNvSpPr>
          <p:nvPr>
            <p:ph idx="20"/>
          </p:nvPr>
        </p:nvSpPr>
        <p:spPr>
          <a:xfrm>
            <a:off x="5684664" y="2568629"/>
            <a:ext cx="5669136" cy="2821285"/>
          </a:xfrm>
        </p:spPr>
        <p:txBody>
          <a:bodyPr/>
          <a:lstStyle/>
          <a:p>
            <a:r>
              <a:rPr lang="en-US" dirty="0"/>
              <a:t>Behavior-Driven Development addresses this problem by showing you how to test. You should not test implementation, but instead behavior. </a:t>
            </a:r>
            <a:endParaRPr lang="en-US" dirty="0" smtClean="0"/>
          </a:p>
          <a:p>
            <a:pPr marL="285750" indent="-285750">
              <a:buFont typeface="Arial" panose="020B0604020202020204" pitchFamily="34" charset="0"/>
              <a:buChar char="•"/>
            </a:pPr>
            <a:r>
              <a:rPr lang="en-US" dirty="0"/>
              <a:t>Test-Driven Development gives you the when. </a:t>
            </a:r>
            <a:endParaRPr lang="en-US" dirty="0" smtClean="0"/>
          </a:p>
          <a:p>
            <a:pPr marL="285750" indent="-285750">
              <a:buFont typeface="Arial" panose="020B0604020202020204" pitchFamily="34" charset="0"/>
              <a:buChar char="•"/>
            </a:pPr>
            <a:r>
              <a:rPr lang="en-US" dirty="0" smtClean="0"/>
              <a:t>Behavior </a:t>
            </a:r>
            <a:r>
              <a:rPr lang="en-US" dirty="0"/>
              <a:t>Driven-Development gives you the how. </a:t>
            </a:r>
            <a:endParaRPr lang="en-US" dirty="0" smtClean="0"/>
          </a:p>
          <a:p>
            <a:pPr marL="285750" indent="-285750">
              <a:buFont typeface="Arial" panose="020B0604020202020204" pitchFamily="34" charset="0"/>
              <a:buChar char="•"/>
            </a:pPr>
            <a:r>
              <a:rPr lang="en-US" dirty="0" smtClean="0"/>
              <a:t>Although </a:t>
            </a:r>
            <a:r>
              <a:rPr lang="en-US" dirty="0"/>
              <a:t>you can use each individually, you should combine them for best results as they complement each other very nicely.</a:t>
            </a:r>
            <a:endParaRPr lang="en-GB" dirty="0"/>
          </a:p>
          <a:p>
            <a:endParaRPr lang="en-GB" dirty="0"/>
          </a:p>
        </p:txBody>
      </p:sp>
      <p:sp>
        <p:nvSpPr>
          <p:cNvPr id="6" name="Content Placeholder 5"/>
          <p:cNvSpPr>
            <a:spLocks noGrp="1"/>
          </p:cNvSpPr>
          <p:nvPr>
            <p:ph idx="21"/>
          </p:nvPr>
        </p:nvSpPr>
        <p:spPr/>
        <p:txBody>
          <a:bodyPr/>
          <a:lstStyle/>
          <a:p>
            <a:r>
              <a:rPr lang="en-US" dirty="0" smtClean="0"/>
              <a:t>BDD</a:t>
            </a:r>
            <a:endParaRPr lang="en-GB" dirty="0"/>
          </a:p>
        </p:txBody>
      </p:sp>
      <p:sp>
        <p:nvSpPr>
          <p:cNvPr id="14" name="TextBox 13"/>
          <p:cNvSpPr txBox="1"/>
          <p:nvPr/>
        </p:nvSpPr>
        <p:spPr>
          <a:xfrm>
            <a:off x="4361358" y="5343494"/>
            <a:ext cx="1113576" cy="407310"/>
          </a:xfrm>
          <a:prstGeom prst="rect">
            <a:avLst/>
          </a:prstGeom>
          <a:noFill/>
        </p:spPr>
        <p:txBody>
          <a:bodyPr wrap="square" rtlCol="0">
            <a:spAutoFit/>
          </a:bodyPr>
          <a:lstStyle/>
          <a:p>
            <a:pPr algn="ctr"/>
            <a:r>
              <a:rPr lang="en-US" sz="2000" b="1" spc="-150" dirty="0" smtClean="0">
                <a:solidFill>
                  <a:schemeClr val="bg1"/>
                </a:solidFill>
                <a:latin typeface="Arial Narrow" charset="0"/>
                <a:ea typeface="Arial Narrow" charset="0"/>
                <a:cs typeface="Arial Narrow" charset="0"/>
              </a:rPr>
              <a:t>TEXT</a:t>
            </a:r>
            <a:endParaRPr lang="en-GB" sz="2000" b="1" spc="-150" dirty="0">
              <a:solidFill>
                <a:schemeClr val="bg1"/>
              </a:solidFill>
              <a:latin typeface="Arial Narrow" charset="0"/>
              <a:ea typeface="Arial Narrow" charset="0"/>
              <a:cs typeface="Arial Narrow" charset="0"/>
            </a:endParaRPr>
          </a:p>
        </p:txBody>
      </p:sp>
      <p:sp>
        <p:nvSpPr>
          <p:cNvPr id="16" name="Content Placeholder 7"/>
          <p:cNvSpPr txBox="1">
            <a:spLocks/>
          </p:cNvSpPr>
          <p:nvPr/>
        </p:nvSpPr>
        <p:spPr>
          <a:xfrm>
            <a:off x="6381366" y="5225114"/>
            <a:ext cx="2277801" cy="448637"/>
          </a:xfrm>
          <a:prstGeom prst="rect">
            <a:avLst/>
          </a:prstGeom>
        </p:spPr>
        <p:txBody>
          <a:bodyPr vert="horz" lIns="0" tIns="0" rIns="0" bIns="45720" rtlCol="0"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5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smtClean="0">
                <a:solidFill>
                  <a:schemeClr val="bg1"/>
                </a:solidFill>
              </a:rPr>
              <a:t>text</a:t>
            </a:r>
            <a:endParaRPr lang="en-GB" sz="2600" dirty="0">
              <a:solidFill>
                <a:schemeClr val="bg1"/>
              </a:solidFill>
            </a:endParaRPr>
          </a:p>
        </p:txBody>
      </p:sp>
      <p:sp>
        <p:nvSpPr>
          <p:cNvPr id="22" name="Content Placeholder 7"/>
          <p:cNvSpPr txBox="1">
            <a:spLocks/>
          </p:cNvSpPr>
          <p:nvPr/>
        </p:nvSpPr>
        <p:spPr>
          <a:xfrm>
            <a:off x="8936553" y="4412151"/>
            <a:ext cx="2277801" cy="448637"/>
          </a:xfrm>
          <a:prstGeom prst="rect">
            <a:avLst/>
          </a:prstGeom>
        </p:spPr>
        <p:txBody>
          <a:bodyPr vert="horz" lIns="0" tIns="0" rIns="0" bIns="45720" rtlCol="0"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5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smtClean="0">
                <a:solidFill>
                  <a:schemeClr val="bg1"/>
                </a:solidFill>
              </a:rPr>
              <a:t>text</a:t>
            </a:r>
            <a:endParaRPr lang="en-GB" sz="2600" dirty="0">
              <a:solidFill>
                <a:schemeClr val="bg1"/>
              </a:solidFill>
            </a:endParaRPr>
          </a:p>
        </p:txBody>
      </p:sp>
    </p:spTree>
    <p:extLst>
      <p:ext uri="{BB962C8B-B14F-4D97-AF65-F5344CB8AC3E}">
        <p14:creationId xmlns:p14="http://schemas.microsoft.com/office/powerpoint/2010/main" val="381306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flawed thinking</a:t>
            </a:r>
            <a:r>
              <a:rPr lang="en-US" b="0" dirty="0"/>
              <a:t/>
            </a:r>
            <a:br>
              <a:rPr lang="en-US" b="0" dirty="0"/>
            </a:br>
            <a:endParaRPr lang="en-US" dirty="0"/>
          </a:p>
        </p:txBody>
      </p:sp>
      <p:sp>
        <p:nvSpPr>
          <p:cNvPr id="10" name="TextBox 9"/>
          <p:cNvSpPr txBox="1"/>
          <p:nvPr/>
        </p:nvSpPr>
        <p:spPr>
          <a:xfrm>
            <a:off x="860395" y="1802921"/>
            <a:ext cx="10532852" cy="954107"/>
          </a:xfrm>
          <a:prstGeom prst="rect">
            <a:avLst/>
          </a:prstGeom>
          <a:noFill/>
        </p:spPr>
        <p:txBody>
          <a:bodyPr wrap="square" rtlCol="0">
            <a:spAutoFit/>
          </a:bodyPr>
          <a:lstStyle/>
          <a:p>
            <a:r>
              <a:rPr lang="en-US" sz="2800" dirty="0"/>
              <a:t>Here are some bad </a:t>
            </a:r>
            <a:r>
              <a:rPr lang="en-US" sz="2800" b="1" dirty="0">
                <a:solidFill>
                  <a:srgbClr val="FF0000"/>
                </a:solidFill>
              </a:rPr>
              <a:t>no-</a:t>
            </a:r>
            <a:r>
              <a:rPr lang="en-US" sz="2800" b="1" dirty="0" err="1">
                <a:solidFill>
                  <a:srgbClr val="FF0000"/>
                </a:solidFill>
              </a:rPr>
              <a:t>nos</a:t>
            </a:r>
            <a:r>
              <a:rPr lang="en-US" sz="2800" b="1" dirty="0">
                <a:solidFill>
                  <a:srgbClr val="FF0000"/>
                </a:solidFill>
              </a:rPr>
              <a:t> </a:t>
            </a:r>
            <a:r>
              <a:rPr lang="en-US" sz="2800" dirty="0"/>
              <a:t>that indicate you don’t understand unit testing:</a:t>
            </a:r>
          </a:p>
        </p:txBody>
      </p:sp>
      <p:sp>
        <p:nvSpPr>
          <p:cNvPr id="12" name="Content Placeholder 11"/>
          <p:cNvSpPr>
            <a:spLocks noGrp="1"/>
          </p:cNvSpPr>
          <p:nvPr>
            <p:ph idx="13"/>
          </p:nvPr>
        </p:nvSpPr>
        <p:spPr>
          <a:xfrm>
            <a:off x="860395" y="3203354"/>
            <a:ext cx="10403455" cy="3036729"/>
          </a:xfrm>
        </p:spPr>
        <p:txBody>
          <a:bodyPr/>
          <a:lstStyle/>
          <a:p>
            <a:pPr marL="342900" indent="-342900" fontAlgn="base">
              <a:buFont typeface="+mj-lt"/>
              <a:buAutoNum type="arabicPeriod"/>
            </a:pPr>
            <a:r>
              <a:rPr lang="en-US" sz="2400" i="1" dirty="0"/>
              <a:t>You are writing the unit tests after the code is written and not during or before.</a:t>
            </a:r>
          </a:p>
          <a:p>
            <a:pPr marL="342900" indent="-342900" fontAlgn="base">
              <a:buFont typeface="+mj-lt"/>
              <a:buAutoNum type="arabicPeriod"/>
            </a:pPr>
            <a:r>
              <a:rPr lang="en-US" sz="2400" i="1" dirty="0"/>
              <a:t>You are having someone else write unit tests for your code.</a:t>
            </a:r>
          </a:p>
          <a:p>
            <a:pPr marL="342900" indent="-342900" fontAlgn="base">
              <a:buFont typeface="+mj-lt"/>
              <a:buAutoNum type="arabicPeriod"/>
            </a:pPr>
            <a:r>
              <a:rPr lang="en-US" sz="2400" i="1" dirty="0"/>
              <a:t>You are writing integration or system tests and calling them unit tests just because they directly call methods in the code.</a:t>
            </a:r>
          </a:p>
          <a:p>
            <a:pPr marL="342900" indent="-342900" fontAlgn="base">
              <a:buFont typeface="+mj-lt"/>
              <a:buAutoNum type="arabicPeriod"/>
            </a:pPr>
            <a:r>
              <a:rPr lang="en-US" sz="2400" i="1" dirty="0"/>
              <a:t>You are having QA write unit tests because they are tests after all.</a:t>
            </a:r>
          </a:p>
          <a:p>
            <a:endParaRPr lang="en-US" i="1" dirty="0"/>
          </a:p>
        </p:txBody>
      </p:sp>
    </p:spTree>
    <p:extLst>
      <p:ext uri="{BB962C8B-B14F-4D97-AF65-F5344CB8AC3E}">
        <p14:creationId xmlns:p14="http://schemas.microsoft.com/office/powerpoint/2010/main" val="234049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3799" y="103766"/>
            <a:ext cx="9831977" cy="1025980"/>
          </a:xfrm>
        </p:spPr>
        <p:txBody>
          <a:bodyPr/>
          <a:lstStyle/>
          <a:p>
            <a:r>
              <a:rPr lang="en-US" dirty="0"/>
              <a:t>AAA (</a:t>
            </a:r>
            <a:r>
              <a:rPr lang="en-US" dirty="0">
                <a:hlinkClick r:id="rId2"/>
              </a:rPr>
              <a:t>Arrange </a:t>
            </a:r>
            <a:r>
              <a:rPr lang="en-US" dirty="0" smtClean="0">
                <a:hlinkClick r:id="rId2"/>
              </a:rPr>
              <a:t>- Act - Assert</a:t>
            </a:r>
            <a:r>
              <a:rPr lang="en-US" dirty="0"/>
              <a:t>)</a:t>
            </a:r>
            <a:endParaRPr lang="en-GB" dirty="0"/>
          </a:p>
        </p:txBody>
      </p:sp>
      <p:sp>
        <p:nvSpPr>
          <p:cNvPr id="8" name="Rectangle 2"/>
          <p:cNvSpPr>
            <a:spLocks noChangeArrowheads="1"/>
          </p:cNvSpPr>
          <p:nvPr/>
        </p:nvSpPr>
        <p:spPr bwMode="auto">
          <a:xfrm>
            <a:off x="1552755" y="1844787"/>
            <a:ext cx="8348338" cy="281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158700" rIns="1587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smtClean="0"/>
              <a:t>A </a:t>
            </a:r>
            <a:r>
              <a:rPr lang="en-US" altLang="en-US" dirty="0"/>
              <a:t>pattern for arranging and formatting code in </a:t>
            </a:r>
            <a:r>
              <a:rPr lang="en-US" altLang="en-US" dirty="0" err="1">
                <a:hlinkClick r:id="rId3"/>
              </a:rPr>
              <a:t>UnitTest</a:t>
            </a:r>
            <a:r>
              <a:rPr lang="en-US" altLang="en-US" dirty="0"/>
              <a:t> methods</a:t>
            </a:r>
            <a:r>
              <a:rPr lang="en-US" altLang="en-US" dirty="0" smtClean="0"/>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Each method should group these functional sections, separated by blank lines</a:t>
            </a:r>
            <a:r>
              <a:rPr lang="en-US" alt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t>Arrange all necessary preconditions and inputs.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t>Act on the object or method under test.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dirty="0"/>
              <a:t>Assert that the expected results have occurred.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18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3799" y="103766"/>
            <a:ext cx="9831977" cy="1025980"/>
          </a:xfrm>
        </p:spPr>
        <p:txBody>
          <a:bodyPr/>
          <a:lstStyle/>
          <a:p>
            <a:r>
              <a:rPr lang="en-US" dirty="0"/>
              <a:t>AAA (</a:t>
            </a:r>
            <a:r>
              <a:rPr lang="en-US" dirty="0">
                <a:hlinkClick r:id="rId2"/>
              </a:rPr>
              <a:t>Arrange </a:t>
            </a:r>
            <a:r>
              <a:rPr lang="en-US" dirty="0" smtClean="0">
                <a:hlinkClick r:id="rId2"/>
              </a:rPr>
              <a:t>- Act - Assert</a:t>
            </a:r>
            <a:r>
              <a:rPr lang="en-US" dirty="0"/>
              <a:t>)</a:t>
            </a:r>
            <a:endParaRPr lang="en-GB" dirty="0"/>
          </a:p>
        </p:txBody>
      </p:sp>
      <p:sp>
        <p:nvSpPr>
          <p:cNvPr id="8" name="Rectangle 2"/>
          <p:cNvSpPr>
            <a:spLocks noChangeArrowheads="1"/>
          </p:cNvSpPr>
          <p:nvPr/>
        </p:nvSpPr>
        <p:spPr bwMode="auto">
          <a:xfrm>
            <a:off x="733245" y="1758047"/>
            <a:ext cx="10804139" cy="309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158700" rIns="1587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r>
              <a:rPr lang="en-US" b="1" i="1" dirty="0"/>
              <a:t>Benefits</a:t>
            </a:r>
            <a:r>
              <a:rPr lang="en-US" b="1" i="1" dirty="0" smtClean="0"/>
              <a:t>:</a:t>
            </a:r>
          </a:p>
          <a:p>
            <a:endParaRPr lang="en-US" dirty="0"/>
          </a:p>
          <a:p>
            <a:pPr marL="285750" indent="-285750">
              <a:buFont typeface="Arial" panose="020B0604020202020204" pitchFamily="34" charset="0"/>
              <a:buChar char="•"/>
            </a:pPr>
            <a:r>
              <a:rPr lang="en-US" dirty="0"/>
              <a:t>Clearly separates what is being tested from the setup and verification steps.</a:t>
            </a:r>
          </a:p>
          <a:p>
            <a:pPr marL="285750" indent="-285750">
              <a:buFont typeface="Arial" panose="020B0604020202020204" pitchFamily="34" charset="0"/>
              <a:buChar char="•"/>
            </a:pPr>
            <a:r>
              <a:rPr lang="en-US" dirty="0"/>
              <a:t>Clarifies and focuses attention on a historically successful and generally necessary set of test steps.</a:t>
            </a:r>
          </a:p>
          <a:p>
            <a:pPr marL="285750" indent="-285750">
              <a:buFont typeface="Arial" panose="020B0604020202020204" pitchFamily="34" charset="0"/>
              <a:buChar char="•"/>
            </a:pPr>
            <a:r>
              <a:rPr lang="en-US" dirty="0"/>
              <a:t>Makes some </a:t>
            </a:r>
            <a:r>
              <a:rPr lang="en-US" dirty="0" err="1"/>
              <a:t>TestSmells</a:t>
            </a:r>
            <a:r>
              <a:rPr lang="en-US" dirty="0"/>
              <a:t> more obvious</a:t>
            </a:r>
            <a:r>
              <a:rPr lang="en-US" dirty="0" smtClean="0"/>
              <a: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Assertions intermixed with "Act" code.</a:t>
            </a:r>
          </a:p>
          <a:p>
            <a:pPr marL="742950" lvl="1" indent="-285750">
              <a:buFont typeface="Arial" panose="020B0604020202020204" pitchFamily="34" charset="0"/>
              <a:buChar char="•"/>
            </a:pPr>
            <a:r>
              <a:rPr lang="en-US" dirty="0"/>
              <a:t>Test methods that try to test too many different things at once.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5362119"/>
      </p:ext>
    </p:extLst>
  </p:cSld>
  <p:clrMapOvr>
    <a:masterClrMapping/>
  </p:clrMapOvr>
</p:sld>
</file>

<file path=ppt/theme/theme1.xml><?xml version="1.0" encoding="utf-8"?>
<a:theme xmlns:a="http://schemas.openxmlformats.org/drawingml/2006/main" name="Endava PPT slides">
  <a:themeElements>
    <a:clrScheme name="Endava colors">
      <a:dk1>
        <a:srgbClr val="000000"/>
      </a:dk1>
      <a:lt1>
        <a:srgbClr val="FFFFFF"/>
      </a:lt1>
      <a:dk2>
        <a:srgbClr val="BDBEC0"/>
      </a:dk2>
      <a:lt2>
        <a:srgbClr val="FFFFFF"/>
      </a:lt2>
      <a:accent1>
        <a:srgbClr val="DF411C"/>
      </a:accent1>
      <a:accent2>
        <a:srgbClr val="000000"/>
      </a:accent2>
      <a:accent3>
        <a:srgbClr val="E8775C"/>
      </a:accent3>
      <a:accent4>
        <a:srgbClr val="7F878B"/>
      </a:accent4>
      <a:accent5>
        <a:srgbClr val="252729"/>
      </a:accent5>
      <a:accent6>
        <a:srgbClr val="000000"/>
      </a:accent6>
      <a:hlink>
        <a:srgbClr val="DF411C"/>
      </a:hlink>
      <a:folHlink>
        <a:srgbClr val="000000"/>
      </a:folHlink>
    </a:clrScheme>
    <a:fontScheme name="Endava standard fo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August2016.potx" id="{CF1E0B63-EEC1-422B-A81E-744675CB368F}" vid="{77AA23D8-FAE8-48A1-98B6-54322837EE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70423-9FE9-4B65-9BE2-E34FCE1BD5F6}">
  <ds:schemaRefs>
    <ds:schemaRef ds:uri="http://schemas.openxmlformats.org/package/2006/metadata/core-propertie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http://purl.org/dc/terms/"/>
  </ds:schemaRefs>
</ds:datastoreItem>
</file>

<file path=customXml/itemProps2.xml><?xml version="1.0" encoding="utf-8"?>
<ds:datastoreItem xmlns:ds="http://schemas.openxmlformats.org/officeDocument/2006/customXml" ds:itemID="{F42C2D96-7AE6-498C-A65A-58BFE51032EB}">
  <ds:schemaRefs>
    <ds:schemaRef ds:uri="http://schemas.microsoft.com/sharepoint/v3/contenttype/forms"/>
  </ds:schemaRefs>
</ds:datastoreItem>
</file>

<file path=customXml/itemProps3.xml><?xml version="1.0" encoding="utf-8"?>
<ds:datastoreItem xmlns:ds="http://schemas.openxmlformats.org/officeDocument/2006/customXml" ds:itemID="{382A5E81-2E63-4BB2-BDC9-AF0CE11F3D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PPT-template-August2016</Template>
  <TotalTime>1321</TotalTime>
  <Words>570</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Arial Narrow Bold</vt:lpstr>
      <vt:lpstr>Calibri</vt:lpstr>
      <vt:lpstr>Helvetica Neue Light</vt:lpstr>
      <vt:lpstr>Wingdings</vt:lpstr>
      <vt:lpstr>Endava PPT slides</vt:lpstr>
      <vt:lpstr>Unit testing </vt:lpstr>
      <vt:lpstr>agenda</vt:lpstr>
      <vt:lpstr>What is Unit Testing?</vt:lpstr>
      <vt:lpstr>PowerPoint Presentation</vt:lpstr>
      <vt:lpstr>Benefits of unit testing</vt:lpstr>
      <vt:lpstr>TDD &amp; BDD</vt:lpstr>
      <vt:lpstr>The flawed thinking </vt:lpstr>
      <vt:lpstr>AAA (Arrange - Act - Assert)</vt:lpstr>
      <vt:lpstr>AAA (Arrange - Act - Assert)</vt:lpstr>
      <vt:lpstr> Junit Examples</vt:lpstr>
      <vt:lpstr> Junit Examples</vt:lpstr>
      <vt:lpstr> Mockito</vt:lpstr>
      <vt:lpstr> Sources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Hristina Nastevska</dc:creator>
  <cp:lastModifiedBy>Hristina Nastevska</cp:lastModifiedBy>
  <cp:revision>15</cp:revision>
  <cp:lastPrinted>2015-07-09T12:46:33Z</cp:lastPrinted>
  <dcterms:created xsi:type="dcterms:W3CDTF">2017-07-20T11:02:07Z</dcterms:created>
  <dcterms:modified xsi:type="dcterms:W3CDTF">2019-07-29T07:50:50Z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