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69696">
              <a:alpha val="50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prezentacji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pPr/>
            <a:r>
              <a:t>Tytuł prezentacji</a:t>
            </a:r>
          </a:p>
        </p:txBody>
      </p:sp>
      <p:sp>
        <p:nvSpPr>
          <p:cNvPr id="12" name="Autor i data"/>
          <p:cNvSpPr txBox="1"/>
          <p:nvPr>
            <p:ph type="body" sz="quarter" idx="13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343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i data</a:t>
            </a:r>
          </a:p>
        </p:txBody>
      </p:sp>
      <p:sp>
        <p:nvSpPr>
          <p:cNvPr id="13" name="Treść - poziom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Podtytuł prezentacji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wierdze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reść - poziom 1…"/>
          <p:cNvSpPr txBox="1"/>
          <p:nvPr>
            <p:ph type="body" sz="half" idx="1" hasCustomPrompt="1"/>
          </p:nvPr>
        </p:nvSpPr>
        <p:spPr>
          <a:xfrm>
            <a:off x="1270000" y="4546600"/>
            <a:ext cx="21844000" cy="4678065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Stwierdzenie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Ważny f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reść - poziom 1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Helvetica"/>
              </a:defRPr>
            </a:lvl1pPr>
            <a:lvl2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Helvetica"/>
              </a:defRPr>
            </a:lvl2pPr>
            <a:lvl3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Helvetica"/>
              </a:defRPr>
            </a:lvl3pPr>
            <a:lvl4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Helvetica"/>
              </a:defRPr>
            </a:lvl4pPr>
            <a:lvl5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Informacje dotyczące faktu"/>
          <p:cNvSpPr txBox="1"/>
          <p:nvPr>
            <p:ph type="body" sz="quarter" idx="13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Informacje dotyczące faktu</a:t>
            </a:r>
          </a:p>
        </p:txBody>
      </p:sp>
      <p:sp>
        <p:nvSpPr>
          <p:cNvPr id="108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y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rzypisanie"/>
          <p:cNvSpPr txBox="1"/>
          <p:nvPr>
            <p:ph type="body" sz="quarter" idx="13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792479">
              <a:spcBef>
                <a:spcPts val="0"/>
              </a:spcBef>
              <a:buClrTx/>
              <a:buSzTx/>
              <a:buNone/>
              <a:defRPr sz="4224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Przypisanie</a:t>
            </a:r>
          </a:p>
        </p:txBody>
      </p:sp>
      <p:sp>
        <p:nvSpPr>
          <p:cNvPr id="116" name="Treść - poziom 1…"/>
          <p:cNvSpPr txBox="1"/>
          <p:nvPr>
            <p:ph type="body" sz="half" idx="1" hasCustomPrompt="1"/>
          </p:nvPr>
        </p:nvSpPr>
        <p:spPr>
          <a:xfrm>
            <a:off x="1270000" y="4659369"/>
            <a:ext cx="21844000" cy="439420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Helvetica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Helvetica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Helvetica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Helvetica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„Cytat godny uwagi”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djęcie (3 sztuki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482346840_2880x1920.jpg"/>
          <p:cNvSpPr/>
          <p:nvPr>
            <p:ph type="pic" sz="half" idx="13"/>
          </p:nvPr>
        </p:nvSpPr>
        <p:spPr>
          <a:xfrm>
            <a:off x="12192000" y="62293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908252162_2439x1626.jpg"/>
          <p:cNvSpPr/>
          <p:nvPr>
            <p:ph type="pic" sz="half" idx="14"/>
          </p:nvPr>
        </p:nvSpPr>
        <p:spPr>
          <a:xfrm>
            <a:off x="12192000" y="-641351"/>
            <a:ext cx="12192000" cy="8128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579215462_1440x2158.jpg"/>
          <p:cNvSpPr/>
          <p:nvPr>
            <p:ph type="pic" idx="15"/>
          </p:nvPr>
        </p:nvSpPr>
        <p:spPr>
          <a:xfrm>
            <a:off x="-1" y="-2258501"/>
            <a:ext cx="12166601" cy="182330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dję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Obrazek"/>
          <p:cNvSpPr/>
          <p:nvPr>
            <p:ph type="pic" idx="13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ytuł i zdję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razek"/>
          <p:cNvSpPr/>
          <p:nvPr>
            <p:ph type="pic" idx="13"/>
          </p:nvPr>
        </p:nvSpPr>
        <p:spPr>
          <a:xfrm>
            <a:off x="0" y="-762000"/>
            <a:ext cx="24384000" cy="15240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or i data"/>
          <p:cNvSpPr txBox="1"/>
          <p:nvPr>
            <p:ph type="body" sz="quarter" idx="14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343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i data</a:t>
            </a:r>
          </a:p>
        </p:txBody>
      </p:sp>
      <p:sp>
        <p:nvSpPr>
          <p:cNvPr id="23" name="Tytuł prezentacji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/>
            </a:lvl1pPr>
          </a:lstStyle>
          <a:p>
            <a:pPr/>
            <a:r>
              <a:t>Tytuł prezentacji</a:t>
            </a:r>
          </a:p>
        </p:txBody>
      </p:sp>
      <p:sp>
        <p:nvSpPr>
          <p:cNvPr id="24" name="Treść - poziom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Podtytuł prezentacji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ytuł i zdjęcie (zamienn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razek"/>
          <p:cNvSpPr/>
          <p:nvPr>
            <p:ph type="pic" idx="13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ytuł slajdu"/>
          <p:cNvSpPr txBox="1"/>
          <p:nvPr>
            <p:ph type="title" hasCustomPrompt="1"/>
          </p:nvPr>
        </p:nvSpPr>
        <p:spPr>
          <a:xfrm>
            <a:off x="1270000" y="3886200"/>
            <a:ext cx="9652000" cy="3200202"/>
          </a:xfrm>
          <a:prstGeom prst="rect">
            <a:avLst/>
          </a:prstGeom>
        </p:spPr>
        <p:txBody>
          <a:bodyPr/>
          <a:lstStyle/>
          <a:p>
            <a:pPr/>
            <a:r>
              <a:t>Tytuł slajdu</a:t>
            </a:r>
          </a:p>
        </p:txBody>
      </p:sp>
      <p:sp>
        <p:nvSpPr>
          <p:cNvPr id="34" name="Treść - poziom 1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Podtytuł slajdu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ytuł i punk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ytuł slajdu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Tytuł slajdu</a:t>
            </a:r>
          </a:p>
        </p:txBody>
      </p:sp>
      <p:sp>
        <p:nvSpPr>
          <p:cNvPr id="43" name="Podtytuł slajdu"/>
          <p:cNvSpPr txBox="1"/>
          <p:nvPr>
            <p:ph type="body" sz="quarter" idx="13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Podtytuł slajdu</a:t>
            </a:r>
          </a:p>
        </p:txBody>
      </p:sp>
      <p:sp>
        <p:nvSpPr>
          <p:cNvPr id="44" name="Treść - poziom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Tekst punktora na slajdzie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nk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reść - poziom 1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Tekst punktora na slajdzie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ytuł i punktory ze zdjęci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579215462_1440x2158.jpg"/>
          <p:cNvSpPr/>
          <p:nvPr>
            <p:ph type="pic" idx="13"/>
          </p:nvPr>
        </p:nvSpPr>
        <p:spPr>
          <a:xfrm>
            <a:off x="12204700" y="-2277533"/>
            <a:ext cx="12192000" cy="182710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Tytuł slajdu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/>
          <a:p>
            <a:pPr/>
            <a:r>
              <a:t>Tytuł slajdu</a:t>
            </a:r>
          </a:p>
        </p:txBody>
      </p:sp>
      <p:sp>
        <p:nvSpPr>
          <p:cNvPr id="62" name="Treść - poziom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Tekst punktora na slajdzie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Podtytuł slajdu"/>
          <p:cNvSpPr txBox="1"/>
          <p:nvPr>
            <p:ph type="body" sz="quarter" idx="14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Podtytuł slajdu</a:t>
            </a:r>
          </a:p>
        </p:txBody>
      </p:sp>
      <p:sp>
        <p:nvSpPr>
          <p:cNvPr id="64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kc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ytuł sekcji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FF00"/>
                    </a:gs>
                    <a:gs pos="100000">
                      <a:srgbClr val="007DFF"/>
                    </a:gs>
                  </a:gsLst>
                  <a:lin ang="3965999" scaled="0"/>
                </a:gradFill>
              </a:defRPr>
            </a:lvl1pPr>
          </a:lstStyle>
          <a:p>
            <a:pPr/>
            <a:r>
              <a:t>Tytuł sekcji</a:t>
            </a:r>
          </a:p>
        </p:txBody>
      </p:sp>
      <p:sp>
        <p:nvSpPr>
          <p:cNvPr id="72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ytuł slajdu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Tytuł slajdu</a:t>
            </a:r>
          </a:p>
        </p:txBody>
      </p:sp>
      <p:sp>
        <p:nvSpPr>
          <p:cNvPr id="80" name="Podtytuł slajdu"/>
          <p:cNvSpPr txBox="1"/>
          <p:nvPr>
            <p:ph type="body" sz="quarter" idx="13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Podtytuł slajdu</a:t>
            </a:r>
          </a:p>
        </p:txBody>
      </p:sp>
      <p:sp>
        <p:nvSpPr>
          <p:cNvPr id="81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ro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ytuł programu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Tytuł programu</a:t>
            </a:r>
          </a:p>
        </p:txBody>
      </p:sp>
      <p:sp>
        <p:nvSpPr>
          <p:cNvPr id="89" name="Podtytuł programu"/>
          <p:cNvSpPr txBox="1"/>
          <p:nvPr>
            <p:ph type="body" sz="quarter" idx="13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Podtytuł programu</a:t>
            </a:r>
          </a:p>
        </p:txBody>
      </p:sp>
      <p:sp>
        <p:nvSpPr>
          <p:cNvPr id="90" name="Treść - poziom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0" defTabSz="825500">
              <a:buClrTx/>
              <a:buSzTx/>
              <a:buNone/>
              <a:defRPr spc="-55" sz="5500"/>
            </a:lvl2pPr>
            <a:lvl3pPr marL="0" indent="0" defTabSz="825500">
              <a:buClrTx/>
              <a:buSzTx/>
              <a:buNone/>
              <a:defRPr spc="-55" sz="5500"/>
            </a:lvl3pPr>
            <a:lvl4pPr marL="0" indent="0" defTabSz="825500">
              <a:buClrTx/>
              <a:buSzTx/>
              <a:buNone/>
              <a:defRPr spc="-55" sz="5500"/>
            </a:lvl4pPr>
            <a:lvl5pPr marL="0" indent="0" defTabSz="825500">
              <a:buClrTx/>
              <a:buSzTx/>
              <a:buNone/>
              <a:defRPr spc="-55" sz="5500"/>
            </a:lvl5pPr>
          </a:lstStyle>
          <a:p>
            <a:pPr/>
            <a:r>
              <a:t>Tematy programu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0">
              <a:srgbClr val="000000"/>
            </a:gs>
            <a:gs pos="100000">
              <a:srgbClr val="3B3B3B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slajdu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Tytuł slajdu</a:t>
            </a:r>
          </a:p>
        </p:txBody>
      </p:sp>
      <p:sp>
        <p:nvSpPr>
          <p:cNvPr id="3" name="Treść - poziom 1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Tekst punktora na slajdzie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umer slajdu"/>
          <p:cNvSpPr txBox="1"/>
          <p:nvPr>
            <p:ph type="sldNum" sz="quarter" idx="2"/>
          </p:nvPr>
        </p:nvSpPr>
        <p:spPr>
          <a:xfrm>
            <a:off x="11966448" y="13065506"/>
            <a:ext cx="438405" cy="482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825500">
              <a:spcBef>
                <a:spcPts val="0"/>
              </a:spcBef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Helvetica"/>
        </a:defRPr>
      </a:lvl1pPr>
      <a:lvl2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Helvetica"/>
        </a:defRPr>
      </a:lvl2pPr>
      <a:lvl3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Helvetica"/>
        </a:defRPr>
      </a:lvl3pPr>
      <a:lvl4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Helvetica"/>
        </a:defRPr>
      </a:lvl4pPr>
      <a:lvl5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Helvetica"/>
        </a:defRPr>
      </a:lvl5pPr>
      <a:lvl6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Helvetica"/>
        </a:defRPr>
      </a:lvl6pPr>
      <a:lvl7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Helvetica"/>
        </a:defRPr>
      </a:lvl7pPr>
      <a:lvl8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Helvetica"/>
        </a:defRPr>
      </a:lvl8pPr>
      <a:lvl9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Wątki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Wątki</a:t>
            </a:r>
          </a:p>
        </p:txBody>
      </p:sp>
      <p:sp>
        <p:nvSpPr>
          <p:cNvPr id="152" name="Aleksander Kijowski 04.05.2020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Aleksander Kijowski 04.05.2020</a:t>
            </a:r>
          </a:p>
        </p:txBody>
      </p:sp>
      <p:sp>
        <p:nvSpPr>
          <p:cNvPr id="153" name="Podtytuł prezentacji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Współdzielenie dany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Współdzielenie danych</a:t>
            </a:r>
          </a:p>
        </p:txBody>
      </p:sp>
      <p:sp>
        <p:nvSpPr>
          <p:cNvPr id="187" name="Współbieżny dostęp do zmiennych w czasie działania programu może skutkować niezdefiniowanym zachowaniem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Współbieżny dostęp do zmiennych w czasie działania programu może skutkować niezdefiniowanym zachowaniem. </a:t>
            </a:r>
          </a:p>
          <a:p>
            <a:pPr/>
            <a:r>
              <a:t>Bezpiecznie można współdzielić zmienne const oraz immutable (niezmienne)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Współdzieleni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Współdzielenie</a:t>
            </a:r>
          </a:p>
        </p:txBody>
      </p:sp>
      <p:sp>
        <p:nvSpPr>
          <p:cNvPr id="190" name="Sekcja krytyczna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Sekcja krytyczna</a:t>
            </a:r>
          </a:p>
        </p:txBody>
      </p:sp>
      <p:sp>
        <p:nvSpPr>
          <p:cNvPr id="191" name="Fragment kodu programu „opakowujemy” za pomocą wywołań metod lock() i unlock() obiektu blokady (mutexu). Gwarantuję to właściwość wzajemnego wykluczenia"/>
          <p:cNvSpPr txBox="1"/>
          <p:nvPr>
            <p:ph type="body" sz="half" idx="1"/>
          </p:nvPr>
        </p:nvSpPr>
        <p:spPr>
          <a:xfrm>
            <a:off x="1269999" y="4267199"/>
            <a:ext cx="21844001" cy="3344368"/>
          </a:xfrm>
          <a:prstGeom prst="rect">
            <a:avLst/>
          </a:prstGeom>
        </p:spPr>
        <p:txBody>
          <a:bodyPr/>
          <a:lstStyle/>
          <a:p>
            <a:pPr/>
            <a:r>
              <a:t>Fragment kodu programu „opakowujemy” za pomocą wywołań metod lock() i unlock() obiektu blokady (mutexu). Gwarantuję to właściwość wzajemnego wykluczenia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IMG_F3732E8B2C67-1.jpeg" descr="IMG_F3732E8B2C67-1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7540189" y="0"/>
            <a:ext cx="9303622" cy="13716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Współdzieleni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Współdzielenie</a:t>
            </a:r>
          </a:p>
        </p:txBody>
      </p:sp>
      <p:sp>
        <p:nvSpPr>
          <p:cNvPr id="196" name="Sekcja krytyczna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Sekcja krytyczna</a:t>
            </a:r>
          </a:p>
        </p:txBody>
      </p:sp>
      <p:sp>
        <p:nvSpPr>
          <p:cNvPr id="197" name="Wątek jest prawidłowo skonstruowany jeżeli spełnia warunki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Wątek jest prawidłowo skonstruowany jeżeli spełnia warunki:</a:t>
            </a:r>
          </a:p>
          <a:p>
            <a:pPr/>
            <a:r>
              <a:t>Każda sekcja krytyczna jest skojarzona z niepowtarzalnym obiektem blokady</a:t>
            </a:r>
          </a:p>
          <a:p>
            <a:pPr/>
            <a:r>
              <a:t>Wątek próbując wejść do sekcji krytycznej, wywołuję metodę lock() tego obiektu.</a:t>
            </a:r>
          </a:p>
          <a:p>
            <a:pPr/>
            <a:r>
              <a:t>Wątek wychodząc z sekcji krytycznej, wywołuję metodę unlock()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Wprowadzeni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Wprowadzenie</a:t>
            </a:r>
          </a:p>
        </p:txBody>
      </p:sp>
      <p:sp>
        <p:nvSpPr>
          <p:cNvPr id="156" name="Podstawowe informację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Podstawowe informację </a:t>
            </a:r>
          </a:p>
        </p:txBody>
      </p:sp>
      <p:sp>
        <p:nvSpPr>
          <p:cNvPr id="157" name="Klasa std::thread jest odpowiedzialna za tworzenie obiektów, uruchamiają wątki i nimi zarządzają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Klasa std::thread jest odpowiedzialna za tworzenie obiektów, uruchamiają wątki i nimi zarządzają.</a:t>
            </a:r>
          </a:p>
          <a:p>
            <a:pPr/>
            <a:r>
              <a:t>Jej użycie wymaga skorzystanie z nagłówka &lt;thread&gt;</a:t>
            </a:r>
          </a:p>
          <a:p>
            <a:pPr/>
            <a:r>
              <a:t>Każdy obiekt std::thread reprezentuję pojedynczy wątek utworzony przez system operacyjny lub tak zwany wątek pusty (uzyskany na przykład za pomocą konstruktora domyślnego)</a:t>
            </a:r>
          </a:p>
          <a:p>
            <a:pPr/>
            <a:r>
              <a:t>Obiekty wątków nie są kopiowalne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IMG_2241FD9FFB99-1.jpeg" descr="IMG_2241FD9FFB99-1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3873" r="0" b="3873"/>
          <a:stretch>
            <a:fillRect/>
          </a:stretch>
        </p:blipFill>
        <p:spPr>
          <a:xfrm>
            <a:off x="12192000" y="-25401"/>
            <a:ext cx="12192000" cy="13766801"/>
          </a:xfrm>
          <a:prstGeom prst="rect">
            <a:avLst/>
          </a:prstGeom>
        </p:spPr>
      </p:pic>
      <p:sp>
        <p:nvSpPr>
          <p:cNvPr id="160" name="Przykład zastosowania wielowątkowośc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51205">
              <a:defRPr spc="-229" sz="7644"/>
            </a:lvl1pPr>
          </a:lstStyle>
          <a:p>
            <a:pPr/>
            <a:r>
              <a:t>Przykład zastosowania wielowątkowości</a:t>
            </a:r>
          </a:p>
        </p:txBody>
      </p:sp>
      <p:sp>
        <p:nvSpPr>
          <p:cNvPr id="161" name="Chcemy wyświetlać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Chcemy wyświetlać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IMG_AF73AFDB89DD-1.jpeg" descr="IMG_AF73AFDB89DD-1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002" t="0" r="1002" b="0"/>
          <a:stretch>
            <a:fillRect/>
          </a:stretch>
        </p:blipFill>
        <p:spPr>
          <a:xfrm>
            <a:off x="12192000" y="2991120"/>
            <a:ext cx="12192000" cy="8190959"/>
          </a:xfrm>
          <a:prstGeom prst="rect">
            <a:avLst/>
          </a:prstGeom>
        </p:spPr>
      </p:pic>
      <p:sp>
        <p:nvSpPr>
          <p:cNvPr id="164" name="Tworzenie wątkó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Tworzenie wątków</a:t>
            </a:r>
          </a:p>
        </p:txBody>
      </p:sp>
      <p:sp>
        <p:nvSpPr>
          <p:cNvPr id="165" name="Wskaźnik do funkcji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Wskaźnik do funkcji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IMG_724D1468B57B-1.jpeg" descr="IMG_724D1468B57B-1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462" r="0" b="462"/>
          <a:stretch>
            <a:fillRect/>
          </a:stretch>
        </p:blipFill>
        <p:spPr>
          <a:xfrm>
            <a:off x="12192000" y="-25401"/>
            <a:ext cx="12192000" cy="13766801"/>
          </a:xfrm>
          <a:prstGeom prst="rect">
            <a:avLst/>
          </a:prstGeom>
        </p:spPr>
      </p:pic>
      <p:sp>
        <p:nvSpPr>
          <p:cNvPr id="168" name="Tworzenie wątkó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Tworzenie wątków</a:t>
            </a:r>
          </a:p>
        </p:txBody>
      </p:sp>
      <p:sp>
        <p:nvSpPr>
          <p:cNvPr id="169" name="Obiekt funkcyjny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Obiekt funkcyjny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IMG_BFB9657BBE45-1.jpeg" descr="IMG_BFB9657BBE45-1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247" t="0" r="0" b="0"/>
          <a:stretch>
            <a:fillRect/>
          </a:stretch>
        </p:blipFill>
        <p:spPr>
          <a:xfrm>
            <a:off x="12191999" y="5049978"/>
            <a:ext cx="12154423" cy="3990594"/>
          </a:xfrm>
          <a:prstGeom prst="rect">
            <a:avLst/>
          </a:prstGeom>
        </p:spPr>
      </p:pic>
      <p:sp>
        <p:nvSpPr>
          <p:cNvPr id="172" name="Tworzenie wątkó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Tworzenie wątków</a:t>
            </a:r>
          </a:p>
        </p:txBody>
      </p:sp>
      <p:sp>
        <p:nvSpPr>
          <p:cNvPr id="173" name="Funkcja lambda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Funkcja lambda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Inne funkcjonalnośc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Inne funkcjonalności</a:t>
            </a:r>
          </a:p>
        </p:txBody>
      </p:sp>
      <p:sp>
        <p:nvSpPr>
          <p:cNvPr id="176" name="join() - wstrzymanie pracy obecnego wątku aż do zakończenia pracy wątku wskazanego przez metodę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join() - wstrzymanie pracy obecnego wątku aż do zakończenia pracy wątku wskazanego przez metodę.</a:t>
            </a:r>
          </a:p>
          <a:p>
            <a:pPr/>
            <a:r>
              <a:t>move() - transferowanie wątków - przenoszenie ich pomiędzy obiektami</a:t>
            </a:r>
          </a:p>
          <a:p>
            <a:pPr/>
            <a:r>
              <a:t>Id - unikalny identyfikator wątku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Uwag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Uwagi</a:t>
            </a:r>
          </a:p>
        </p:txBody>
      </p:sp>
      <p:sp>
        <p:nvSpPr>
          <p:cNvPr id="179" name="Destruktor wątku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Destruktor wątku</a:t>
            </a:r>
          </a:p>
        </p:txBody>
      </p:sp>
      <p:sp>
        <p:nvSpPr>
          <p:cNvPr id="180" name="Destrukcja obiektu wątku jest bezpieczna wyłącznie wtedy gdy wątek nie jest skojarzony z wątkiem systemowym. Taka sytuacja ma miejsce po użyciu którejś z poniższych metod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Destrukcja obiektu wątku jest bezpieczna wyłącznie wtedy gdy wątek nie jest skojarzony z wątkiem systemowym. Taka sytuacja ma miejsce po użyciu którejś z poniższych metod:</a:t>
            </a:r>
          </a:p>
          <a:p>
            <a:pPr lvl="1"/>
            <a:r>
              <a:t>join()</a:t>
            </a:r>
          </a:p>
          <a:p>
            <a:pPr lvl="1"/>
            <a:r>
              <a:t>move()</a:t>
            </a:r>
          </a:p>
          <a:p>
            <a:pPr lvl="1"/>
            <a:r>
              <a:t>detach() - niezalecane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ynchronizacja wątkó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Synchronizacja wątków</a:t>
            </a:r>
          </a:p>
        </p:txBody>
      </p:sp>
      <p:sp>
        <p:nvSpPr>
          <p:cNvPr id="183" name="Thread-safety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Thread-safety</a:t>
            </a:r>
          </a:p>
        </p:txBody>
      </p:sp>
      <p:sp>
        <p:nvSpPr>
          <p:cNvPr id="184" name="Bezpieczeństwo wątków w programowaniu współbieżnym (thread-safety) jest pojęciem stosowanym w kontekście programów wielowątkowych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Bezpieczeństwo wątków w programowaniu współbieżnym (thread-safety) jest pojęciem stosowanym w kontekście programów wielowątkowych</a:t>
            </a:r>
          </a:p>
          <a:p>
            <a:pPr/>
            <a:r>
              <a:t>Kod thread-safe - gwarantuję bezpieczne wykonanie programu przez wiele wątków.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D000FF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