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4" r:id="rId9"/>
    <p:sldId id="265" r:id="rId10"/>
    <p:sldId id="268" r:id="rId11"/>
    <p:sldId id="262" r:id="rId12"/>
    <p:sldId id="263" r:id="rId13"/>
    <p:sldId id="267" r:id="rId14"/>
  </p:sldIdLst>
  <p:sldSz cx="10080625" cy="7559675"/>
  <p:notesSz cx="7559675" cy="10691813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4" d="100"/>
          <a:sy n="34" d="100"/>
        </p:scale>
        <p:origin x="1386" y="42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l-PL" sz="4400">
                <a:latin typeface="Arial"/>
              </a:rPr>
              <a:t>Kliknij, aby edytować format tekstu tytułu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pl-PL" sz="3200">
                <a:latin typeface="Arial"/>
              </a:rPr>
              <a:t>Kliknij, aby edytować format tekstu konspektu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l-PL" sz="2800">
                <a:latin typeface="Arial"/>
              </a:rPr>
              <a:t>Drugi poziom konspektu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l-PL" sz="2400">
                <a:latin typeface="Arial"/>
              </a:rPr>
              <a:t>Trzeci poziom konspektu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l-PL" sz="2000">
                <a:latin typeface="Arial"/>
              </a:rPr>
              <a:t>Czwarty poziom konspektu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l-PL" sz="2000">
                <a:latin typeface="Arial"/>
              </a:rPr>
              <a:t>Piąty poziom konspektu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l-PL" sz="2000">
                <a:latin typeface="Arial"/>
              </a:rPr>
              <a:t>Szósty poziom konspektu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l-PL" sz="2000">
                <a:latin typeface="Arial"/>
              </a:rPr>
              <a:t>Siódmy poziom konspektu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l-PL" sz="1400">
                <a:latin typeface="Times New Roman"/>
              </a:rPr>
              <a:t>&lt;data/godzina&gt;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pl-PL" sz="1400">
                <a:latin typeface="Times New Roman"/>
              </a:rPr>
              <a:t>&lt;stopka&gt;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C890E2C6-3C4E-4854-84CB-D903442CCCEA}" type="slidenum">
              <a:rPr lang="pl-PL" sz="1400">
                <a:latin typeface="Times New Roman"/>
              </a:rPr>
              <a:pPr algn="r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2938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l-PL" sz="4400">
                <a:latin typeface="Arial"/>
              </a:rPr>
              <a:t>Model drogowej sygnalizacji świetlnej w programie CANoe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4608000"/>
            <a:ext cx="9071640" cy="2368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r"/>
            <a:r>
              <a:rPr lang="pl-PL" sz="2400">
                <a:latin typeface="Arial"/>
              </a:rPr>
              <a:t>Andrzej Brodzicki</a:t>
            </a:r>
            <a:endParaRPr/>
          </a:p>
          <a:p>
            <a:pPr algn="r"/>
            <a:r>
              <a:rPr lang="pl-PL" sz="2400">
                <a:latin typeface="Arial"/>
              </a:rPr>
              <a:t>Aleksander Pasiut</a:t>
            </a:r>
            <a:endParaRPr/>
          </a:p>
          <a:p>
            <a:pPr algn="r"/>
            <a:r>
              <a:rPr lang="pl-PL" sz="2400">
                <a:latin typeface="Arial"/>
              </a:rPr>
              <a:t>Michał Trojnarski</a:t>
            </a:r>
            <a:endParaRPr/>
          </a:p>
          <a:p>
            <a:pPr algn="r"/>
            <a:r>
              <a:rPr lang="pl-PL" sz="2400">
                <a:latin typeface="Arial"/>
              </a:rPr>
              <a:t>Mateusz Wąsala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301320"/>
            <a:ext cx="10080625" cy="1262160"/>
          </a:xfrm>
        </p:spPr>
        <p:txBody>
          <a:bodyPr/>
          <a:lstStyle/>
          <a:p>
            <a:r>
              <a:rPr lang="pl-PL" sz="4000" dirty="0"/>
              <a:t>Kilka słów o module pomiarowym - </a:t>
            </a:r>
            <a:r>
              <a:rPr lang="pl-PL" sz="4000" dirty="0" err="1"/>
              <a:t>sensors</a:t>
            </a:r>
            <a:endParaRPr lang="pl-PL" sz="4000" dirty="0"/>
          </a:p>
        </p:txBody>
      </p:sp>
      <p:sp>
        <p:nvSpPr>
          <p:cNvPr id="5" name="pole tekstowe 4"/>
          <p:cNvSpPr txBox="1"/>
          <p:nvPr/>
        </p:nvSpPr>
        <p:spPr>
          <a:xfrm>
            <a:off x="274320" y="1508760"/>
            <a:ext cx="9296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dirty="0"/>
              <a:t>Blok pomiarowy:</a:t>
            </a:r>
          </a:p>
          <a:p>
            <a:pPr>
              <a:buFont typeface="Wingdings" pitchFamily="2" charset="2"/>
              <a:buChar char="§"/>
            </a:pPr>
            <a:r>
              <a:rPr lang="pl-PL" sz="4000" dirty="0"/>
              <a:t> Tu trafiają odczytane przez czujniki wielkości określające ilość oczekujących samochodów i pieszych</a:t>
            </a:r>
          </a:p>
          <a:p>
            <a:pPr>
              <a:buFont typeface="Wingdings" pitchFamily="2" charset="2"/>
              <a:buChar char="§"/>
            </a:pPr>
            <a:r>
              <a:rPr lang="pl-PL" sz="4000" dirty="0"/>
              <a:t> Są wysyłane do modułu centralnego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-97484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l-PL" sz="4400" dirty="0">
                <a:latin typeface="Arial"/>
              </a:rPr>
              <a:t>Symulacja - sterowanie</a:t>
            </a:r>
            <a:endParaRPr dirty="0"/>
          </a:p>
        </p:txBody>
      </p:sp>
      <p:sp>
        <p:nvSpPr>
          <p:cNvPr id="52" name="TextShape 2"/>
          <p:cNvSpPr txBox="1"/>
          <p:nvPr/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TextShape 3"/>
          <p:cNvSpPr txBox="1"/>
          <p:nvPr/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925" y="3274332"/>
            <a:ext cx="2571750" cy="1076325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5"/>
          <a:stretch/>
        </p:blipFill>
        <p:spPr>
          <a:xfrm>
            <a:off x="1188938" y="828768"/>
            <a:ext cx="7974958" cy="6438807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07"/>
          <a:stretch/>
        </p:blipFill>
        <p:spPr>
          <a:xfrm>
            <a:off x="6592146" y="855315"/>
            <a:ext cx="2571750" cy="909459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-63264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l-PL" sz="4400" dirty="0">
                <a:latin typeface="Arial"/>
              </a:rPr>
              <a:t>Symulacja - obserwacja</a:t>
            </a:r>
            <a:endParaRPr dirty="0"/>
          </a:p>
        </p:txBody>
      </p:sp>
      <p:sp>
        <p:nvSpPr>
          <p:cNvPr id="56" name="TextShape 2"/>
          <p:cNvSpPr txBox="1"/>
          <p:nvPr/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TextShape 3"/>
          <p:cNvSpPr txBox="1"/>
          <p:nvPr/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/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0" t="4702" r="1471" b="2244"/>
          <a:stretch/>
        </p:blipFill>
        <p:spPr>
          <a:xfrm>
            <a:off x="1189307" y="1024836"/>
            <a:ext cx="7701025" cy="621427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Podsumowania i wnioski:</a:t>
            </a:r>
          </a:p>
        </p:txBody>
      </p:sp>
      <p:sp>
        <p:nvSpPr>
          <p:cNvPr id="3" name="Prostokąt 2"/>
          <p:cNvSpPr/>
          <p:nvPr/>
        </p:nvSpPr>
        <p:spPr>
          <a:xfrm>
            <a:off x="742950" y="1563480"/>
            <a:ext cx="883269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pl-PL" sz="3600" dirty="0"/>
              <a:t>Zapoznanie się z </a:t>
            </a:r>
            <a:r>
              <a:rPr lang="pl-PL" sz="3600" dirty="0" err="1"/>
              <a:t>CANoe</a:t>
            </a:r>
            <a:endParaRPr lang="pl-PL" sz="3600" dirty="0"/>
          </a:p>
          <a:p>
            <a:pPr>
              <a:buFont typeface="Wingdings" pitchFamily="2" charset="2"/>
              <a:buChar char="ü"/>
            </a:pPr>
            <a:r>
              <a:rPr lang="pl-PL" sz="3600" dirty="0"/>
              <a:t>Wymyślenie i udoskonalenie algorytmu</a:t>
            </a:r>
          </a:p>
          <a:p>
            <a:pPr>
              <a:buFont typeface="Wingdings" pitchFamily="2" charset="2"/>
              <a:buChar char="ü"/>
            </a:pPr>
            <a:r>
              <a:rPr lang="pl-PL" sz="3600" dirty="0"/>
              <a:t>Uwzględnienie sytuacji awaryjnych</a:t>
            </a:r>
          </a:p>
          <a:p>
            <a:pPr>
              <a:buFont typeface="Wingdings" pitchFamily="2" charset="2"/>
              <a:buChar char="ü"/>
            </a:pPr>
            <a:r>
              <a:rPr lang="pl-PL" sz="3600" dirty="0"/>
              <a:t>Liczne poprawki</a:t>
            </a:r>
          </a:p>
        </p:txBody>
      </p:sp>
    </p:spTree>
    <p:extLst>
      <p:ext uri="{BB962C8B-B14F-4D97-AF65-F5344CB8AC3E}">
        <p14:creationId xmlns:p14="http://schemas.microsoft.com/office/powerpoint/2010/main" val="1959237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l-PL" sz="4400" dirty="0">
                <a:latin typeface="Arial"/>
              </a:rPr>
              <a:t>Główne założenia projektu:</a:t>
            </a:r>
            <a:endParaRPr dirty="0"/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pl-PL" sz="3200" dirty="0">
                <a:solidFill>
                  <a:srgbClr val="000000"/>
                </a:solidFill>
                <a:latin typeface="Arial"/>
              </a:rPr>
              <a:t>Inteligentny systemu sygnalizacji świetlnej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pl-PL" sz="3200" dirty="0">
                <a:solidFill>
                  <a:srgbClr val="000000"/>
                </a:solidFill>
                <a:latin typeface="Arial"/>
              </a:rPr>
              <a:t>Sterowanie za pomocą systemu rozproszonego 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pl-PL" sz="3200" dirty="0">
                <a:solidFill>
                  <a:srgbClr val="000000"/>
                </a:solidFill>
                <a:latin typeface="Arial"/>
              </a:rPr>
              <a:t>Magistrala komunikacyjna CAN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pl-PL" sz="3200" dirty="0">
                <a:solidFill>
                  <a:srgbClr val="000000"/>
                </a:solidFill>
                <a:latin typeface="Arial"/>
              </a:rPr>
              <a:t>Środowisko CANoe</a:t>
            </a:r>
            <a:endParaRPr dirty="0"/>
          </a:p>
          <a:p>
            <a:pPr>
              <a:buSzPct val="45000"/>
              <a:buFont typeface="StarSymbol"/>
              <a:buChar char=""/>
            </a:pPr>
            <a:endParaRPr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-11016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l-PL" sz="3200">
                <a:solidFill>
                  <a:srgbClr val="FFFFFF"/>
                </a:solidFill>
                <a:latin typeface="Arial"/>
              </a:rPr>
              <a:t>Zdjęcie satelitarne skrzyżowania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l-PL" sz="4400" dirty="0">
                <a:latin typeface="Arial"/>
              </a:rPr>
              <a:t>Środowisko CANoe</a:t>
            </a:r>
            <a:endParaRPr dirty="0"/>
          </a:p>
        </p:txBody>
      </p:sp>
      <p:sp>
        <p:nvSpPr>
          <p:cNvPr id="4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pl-PL" sz="3200" dirty="0">
                <a:latin typeface="Arial"/>
              </a:rPr>
              <a:t>Projektowanie i analiza sieci ECU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pl-PL" sz="3200" dirty="0">
                <a:latin typeface="Arial"/>
              </a:rPr>
              <a:t>Rozproszenie system sterowania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pl-PL" sz="3200" dirty="0">
                <a:latin typeface="Arial"/>
              </a:rPr>
              <a:t>Programowanie i monitorowanie działania układów samochodowych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pl-PL" sz="3200" dirty="0">
                <a:latin typeface="Arial"/>
              </a:rPr>
              <a:t>Wersja demo – symulacja sieci do trzech węzłów</a:t>
            </a:r>
            <a:endParaRPr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l-PL" sz="4400" dirty="0">
                <a:latin typeface="Arial"/>
              </a:rPr>
              <a:t>Koncepcja algorytmu</a:t>
            </a:r>
            <a:endParaRPr dirty="0"/>
          </a:p>
        </p:txBody>
      </p:sp>
      <p:sp>
        <p:nvSpPr>
          <p:cNvPr id="4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pl-PL" sz="3200" dirty="0">
                <a:latin typeface="Arial"/>
              </a:rPr>
              <a:t>Optymalny cykl zmiany świateł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pl-PL" sz="3200" dirty="0">
                <a:latin typeface="Arial"/>
              </a:rPr>
              <a:t>Czas zielonego światła proporcjonalny do ilości oczekujących samochodów</a:t>
            </a:r>
          </a:p>
          <a:p>
            <a:pPr>
              <a:buSzPct val="45000"/>
              <a:buFont typeface="StarSymbol"/>
              <a:buChar char=""/>
            </a:pPr>
            <a:r>
              <a:rPr lang="pl-PL" sz="3200" dirty="0">
                <a:latin typeface="Arial"/>
              </a:rPr>
              <a:t>Uwzględnienie ruchu pieszych</a:t>
            </a:r>
            <a:endParaRPr dirty="0"/>
          </a:p>
          <a:p>
            <a:pPr>
              <a:buSzPct val="45000"/>
              <a:buFont typeface="StarSymbol"/>
              <a:buChar char=""/>
            </a:pPr>
            <a:endParaRPr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l-PL" sz="4400">
                <a:latin typeface="Arial"/>
              </a:rPr>
              <a:t>Implementacja</a:t>
            </a:r>
            <a:endParaRPr/>
          </a:p>
        </p:txBody>
      </p:sp>
      <p:sp>
        <p:nvSpPr>
          <p:cNvPr id="49" name="TextShape 2"/>
          <p:cNvSpPr txBox="1"/>
          <p:nvPr/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buSzPct val="45000"/>
            </a:pPr>
            <a:r>
              <a:rPr lang="pl-PL" sz="3200" dirty="0">
                <a:latin typeface="Arial"/>
              </a:rPr>
              <a:t>Trzy człony:</a:t>
            </a:r>
          </a:p>
          <a:p>
            <a:pPr>
              <a:buSzPct val="45000"/>
              <a:buFont typeface="StarSymbol"/>
              <a:buChar char=""/>
            </a:pPr>
            <a:r>
              <a:rPr lang="pl-PL" sz="3200" dirty="0">
                <a:latin typeface="Arial"/>
              </a:rPr>
              <a:t>Moduł sterujący – „master”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l-PL" sz="3200" dirty="0">
                <a:latin typeface="Arial"/>
              </a:rPr>
              <a:t>Moduł wykonawczy – „</a:t>
            </a:r>
            <a:r>
              <a:rPr lang="pl-PL" sz="3200" dirty="0" err="1">
                <a:latin typeface="Arial"/>
              </a:rPr>
              <a:t>slave</a:t>
            </a:r>
            <a:r>
              <a:rPr lang="pl-PL" sz="3200" dirty="0">
                <a:latin typeface="Arial"/>
              </a:rPr>
              <a:t>”</a:t>
            </a:r>
          </a:p>
          <a:p>
            <a:pPr>
              <a:buSzPct val="45000"/>
              <a:buFont typeface="StarSymbol"/>
              <a:buChar char=""/>
            </a:pPr>
            <a:r>
              <a:rPr lang="pl-PL" sz="3200" dirty="0">
                <a:latin typeface="Arial"/>
              </a:rPr>
              <a:t>Moduł pomiarowy – „</a:t>
            </a:r>
            <a:r>
              <a:rPr lang="pl-PL" sz="3200" dirty="0" err="1">
                <a:latin typeface="Arial"/>
              </a:rPr>
              <a:t>sensors</a:t>
            </a:r>
            <a:r>
              <a:rPr lang="pl-PL" sz="3200" dirty="0">
                <a:latin typeface="Arial"/>
              </a:rPr>
              <a:t>”</a:t>
            </a:r>
          </a:p>
          <a:p>
            <a:pPr>
              <a:buSzPct val="45000"/>
            </a:pPr>
            <a:endParaRPr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54880" y="1671003"/>
            <a:ext cx="5083175" cy="3804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nam daje rozproszony system?</a:t>
            </a:r>
          </a:p>
        </p:txBody>
      </p:sp>
      <p:sp>
        <p:nvSpPr>
          <p:cNvPr id="5" name="pole tekstowe 4"/>
          <p:cNvSpPr txBox="1"/>
          <p:nvPr/>
        </p:nvSpPr>
        <p:spPr>
          <a:xfrm>
            <a:off x="487680" y="1783080"/>
            <a:ext cx="909828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pl-PL" sz="4000" dirty="0"/>
              <a:t>Sterowanie domyślne (nieinteligentne) w przypadku awarii czujników</a:t>
            </a:r>
          </a:p>
          <a:p>
            <a:pPr>
              <a:buFont typeface="Wingdings" pitchFamily="2" charset="2"/>
              <a:buChar char="ü"/>
            </a:pPr>
            <a:r>
              <a:rPr lang="pl-PL" sz="4000" dirty="0"/>
              <a:t>Pulsujące żółte światła przy awarii modułu centralnego</a:t>
            </a:r>
          </a:p>
        </p:txBody>
      </p:sp>
    </p:spTree>
    <p:extLst>
      <p:ext uri="{BB962C8B-B14F-4D97-AF65-F5344CB8AC3E}">
        <p14:creationId xmlns:p14="http://schemas.microsoft.com/office/powerpoint/2010/main" val="3252113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" y="301320"/>
            <a:ext cx="9286080" cy="1262160"/>
          </a:xfrm>
        </p:spPr>
        <p:txBody>
          <a:bodyPr/>
          <a:lstStyle/>
          <a:p>
            <a:r>
              <a:rPr lang="pl-PL" sz="4000" dirty="0"/>
              <a:t>Kilka słów o module sterującym - master</a:t>
            </a:r>
          </a:p>
        </p:txBody>
      </p:sp>
      <p:sp>
        <p:nvSpPr>
          <p:cNvPr id="5" name="pole tekstowe 4"/>
          <p:cNvSpPr txBox="1"/>
          <p:nvPr/>
        </p:nvSpPr>
        <p:spPr>
          <a:xfrm>
            <a:off x="274320" y="1508760"/>
            <a:ext cx="9296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dirty="0"/>
              <a:t>Blok centralny:</a:t>
            </a:r>
          </a:p>
          <a:p>
            <a:pPr>
              <a:buFont typeface="Wingdings" pitchFamily="2" charset="2"/>
              <a:buChar char="§"/>
            </a:pPr>
            <a:r>
              <a:rPr lang="pl-PL" sz="4000" dirty="0"/>
              <a:t> Kieruje pracą pozostałych modułów</a:t>
            </a:r>
          </a:p>
          <a:p>
            <a:pPr>
              <a:buFont typeface="Wingdings" pitchFamily="2" charset="2"/>
              <a:buChar char="§"/>
            </a:pPr>
            <a:r>
              <a:rPr lang="pl-PL" sz="4000" dirty="0"/>
              <a:t> Decyduje o taktowaniu zegara</a:t>
            </a:r>
          </a:p>
          <a:p>
            <a:pPr>
              <a:buFont typeface="Wingdings" pitchFamily="2" charset="2"/>
              <a:buChar char="§"/>
            </a:pPr>
            <a:r>
              <a:rPr lang="pl-PL" sz="4000" dirty="0"/>
              <a:t> Zapewnia inteligentne sterowanie - optymalizuje czas poszczególnych faz</a:t>
            </a:r>
          </a:p>
        </p:txBody>
      </p:sp>
    </p:spTree>
    <p:extLst>
      <p:ext uri="{BB962C8B-B14F-4D97-AF65-F5344CB8AC3E}">
        <p14:creationId xmlns:p14="http://schemas.microsoft.com/office/powerpoint/2010/main" val="1201724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265" y="301320"/>
            <a:ext cx="9738360" cy="1262160"/>
          </a:xfrm>
        </p:spPr>
        <p:txBody>
          <a:bodyPr/>
          <a:lstStyle/>
          <a:p>
            <a:r>
              <a:rPr lang="pl-PL" sz="4000" dirty="0"/>
              <a:t>Kilka słów o module wykonawczym - </a:t>
            </a:r>
            <a:r>
              <a:rPr lang="pl-PL" sz="4000" dirty="0" err="1"/>
              <a:t>slave</a:t>
            </a:r>
            <a:endParaRPr lang="pl-PL" sz="4000" dirty="0"/>
          </a:p>
        </p:txBody>
      </p:sp>
      <p:sp>
        <p:nvSpPr>
          <p:cNvPr id="7" name="pole tekstowe 6"/>
          <p:cNvSpPr txBox="1"/>
          <p:nvPr/>
        </p:nvSpPr>
        <p:spPr>
          <a:xfrm>
            <a:off x="274320" y="1508760"/>
            <a:ext cx="9296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dirty="0"/>
              <a:t>Blok wykonawczy:</a:t>
            </a:r>
          </a:p>
          <a:p>
            <a:pPr>
              <a:buFont typeface="Wingdings" pitchFamily="2" charset="2"/>
              <a:buChar char="§"/>
            </a:pPr>
            <a:r>
              <a:rPr lang="pl-PL" sz="4000" dirty="0"/>
              <a:t> Na podstawie odebranych od mastera sygnałów zapala światła</a:t>
            </a:r>
          </a:p>
          <a:p>
            <a:pPr>
              <a:buFont typeface="Wingdings" pitchFamily="2" charset="2"/>
              <a:buChar char="§"/>
            </a:pPr>
            <a:r>
              <a:rPr lang="pl-PL" sz="4000" dirty="0"/>
              <a:t> Odpowiada za awaryjne świecenie żółtych świateł</a:t>
            </a:r>
          </a:p>
          <a:p>
            <a:pPr>
              <a:buFont typeface="Wingdings" pitchFamily="2" charset="2"/>
              <a:buChar char="§"/>
            </a:pPr>
            <a:endParaRPr lang="pl-PL" sz="4000" dirty="0"/>
          </a:p>
        </p:txBody>
      </p:sp>
    </p:spTree>
    <p:extLst>
      <p:ext uri="{BB962C8B-B14F-4D97-AF65-F5344CB8AC3E}">
        <p14:creationId xmlns:p14="http://schemas.microsoft.com/office/powerpoint/2010/main" val="4099953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228</Words>
  <Application>Microsoft Office PowerPoint</Application>
  <PresentationFormat>Niestandardowy</PresentationFormat>
  <Paragraphs>48</Paragraphs>
  <Slides>13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9" baseType="lpstr">
      <vt:lpstr>Arial</vt:lpstr>
      <vt:lpstr>DejaVu Sans</vt:lpstr>
      <vt:lpstr>StarSymbol</vt:lpstr>
      <vt:lpstr>Times New Roman</vt:lpstr>
      <vt:lpstr>Wingdings</vt:lpstr>
      <vt:lpstr>Office Theme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Co nam daje rozproszony system?</vt:lpstr>
      <vt:lpstr>Kilka słów o module sterującym - master</vt:lpstr>
      <vt:lpstr>Kilka słów o module wykonawczym - slave</vt:lpstr>
      <vt:lpstr>Kilka słów o module pomiarowym - sensors</vt:lpstr>
      <vt:lpstr>Prezentacja programu PowerPoint</vt:lpstr>
      <vt:lpstr>Prezentacja programu PowerPoint</vt:lpstr>
      <vt:lpstr>Podsumowania i wnioski: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Andrzej Brodzicki</dc:creator>
  <cp:lastModifiedBy>Mateusz Wasala</cp:lastModifiedBy>
  <cp:revision>14</cp:revision>
  <dcterms:modified xsi:type="dcterms:W3CDTF">2016-05-08T21:08:23Z</dcterms:modified>
</cp:coreProperties>
</file>