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68" r:id="rId11"/>
    <p:sldId id="262" r:id="rId12"/>
    <p:sldId id="263" r:id="rId13"/>
    <p:sldId id="269" r:id="rId14"/>
    <p:sldId id="267" r:id="rId15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64" y="6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4014" y="1"/>
            <a:ext cx="4165258" cy="755967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869" y="1007958"/>
            <a:ext cx="7658725" cy="3845167"/>
          </a:xfrm>
        </p:spPr>
        <p:txBody>
          <a:bodyPr anchor="b">
            <a:normAutofit/>
          </a:bodyPr>
          <a:lstStyle>
            <a:lvl1pPr algn="r">
              <a:defRPr sz="5952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3770" y="4853124"/>
            <a:ext cx="6352826" cy="1504143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6157" y="6743230"/>
            <a:ext cx="945304" cy="402483"/>
          </a:xfrm>
        </p:spPr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4914" y="6743230"/>
            <a:ext cx="3979155" cy="402483"/>
          </a:xfrm>
        </p:spPr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2966" y="6743230"/>
            <a:ext cx="453628" cy="402483"/>
          </a:xfrm>
        </p:spPr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  <p:sp>
        <p:nvSpPr>
          <p:cNvPr id="23" name="Freeform 12"/>
          <p:cNvSpPr/>
          <p:nvPr/>
        </p:nvSpPr>
        <p:spPr bwMode="auto">
          <a:xfrm>
            <a:off x="224014" y="4157821"/>
            <a:ext cx="399025" cy="9974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7789" y="4262817"/>
            <a:ext cx="68255" cy="892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8738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2" y="5217107"/>
            <a:ext cx="8285858" cy="624724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3323" y="1027481"/>
            <a:ext cx="6803171" cy="34888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2" y="5841831"/>
            <a:ext cx="8285858" cy="544226"/>
          </a:xfrm>
        </p:spPr>
        <p:txBody>
          <a:bodyPr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23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4" y="755967"/>
            <a:ext cx="8285858" cy="3359856"/>
          </a:xfrm>
        </p:spPr>
        <p:txBody>
          <a:bodyPr anchor="ctr">
            <a:normAutofit/>
          </a:bodyPr>
          <a:lstStyle>
            <a:lvl1pPr algn="ctr">
              <a:defRPr sz="3527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12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1943" y="3779836"/>
            <a:ext cx="7310358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2" y="4787794"/>
            <a:ext cx="8285858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207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3647098"/>
            <a:ext cx="8285856" cy="1619080"/>
          </a:xfrm>
        </p:spPr>
        <p:txBody>
          <a:bodyPr anchor="b">
            <a:normAutofit/>
          </a:bodyPr>
          <a:lstStyle>
            <a:lvl1pPr algn="r">
              <a:defRPr sz="3527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6178"/>
            <a:ext cx="8285857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516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4" y="4283816"/>
            <a:ext cx="8285857" cy="979958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3774"/>
            <a:ext cx="8285857" cy="1119952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816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755969"/>
            <a:ext cx="8285858" cy="300637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3" y="3863834"/>
            <a:ext cx="8285859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147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5401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9279" y="755968"/>
            <a:ext cx="1464163" cy="562775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7584" y="755968"/>
            <a:ext cx="6632633" cy="5627758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75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5123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34" y="2939874"/>
            <a:ext cx="8493860" cy="3673812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613" y="6733130"/>
            <a:ext cx="945304" cy="402483"/>
          </a:xfrm>
        </p:spPr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4707" y="6733130"/>
            <a:ext cx="5858886" cy="402483"/>
          </a:xfrm>
        </p:spPr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38" y="6733130"/>
            <a:ext cx="471656" cy="402483"/>
          </a:xfrm>
        </p:spPr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65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524" y="2939872"/>
            <a:ext cx="7386070" cy="2601541"/>
          </a:xfrm>
        </p:spPr>
        <p:txBody>
          <a:bodyPr anchor="b"/>
          <a:lstStyle>
            <a:lvl1pPr algn="r">
              <a:defRPr sz="4409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528" y="5541414"/>
            <a:ext cx="7386066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0758" y="6741835"/>
            <a:ext cx="455836" cy="402483"/>
          </a:xfrm>
        </p:spPr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08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755969"/>
            <a:ext cx="8493860" cy="19319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733" y="2939874"/>
            <a:ext cx="4122976" cy="3713339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3618" y="2939873"/>
            <a:ext cx="4122976" cy="368925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802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661" y="2930540"/>
            <a:ext cx="3810321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58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0427" y="2939874"/>
            <a:ext cx="3823015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504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345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979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924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3" y="1763924"/>
            <a:ext cx="2935259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903" y="755968"/>
            <a:ext cx="5161538" cy="5627759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3" y="3275859"/>
            <a:ext cx="2935259" cy="2015913"/>
          </a:xfrm>
        </p:spPr>
        <p:txBody>
          <a:bodyPr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356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269" y="1931916"/>
            <a:ext cx="4487641" cy="1511935"/>
          </a:xfrm>
        </p:spPr>
        <p:txBody>
          <a:bodyPr anchor="b">
            <a:normAutofit/>
          </a:bodyPr>
          <a:lstStyle>
            <a:lvl1pPr algn="ctr">
              <a:defRPr sz="3086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81093" y="1007957"/>
            <a:ext cx="2713491" cy="503978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6269" y="3443851"/>
            <a:ext cx="4487641" cy="2015913"/>
          </a:xfrm>
        </p:spPr>
        <p:txBody>
          <a:bodyPr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632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50396" cy="755967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35" y="2939874"/>
            <a:ext cx="8493859" cy="3700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2433" y="6741835"/>
            <a:ext cx="9453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l-PL" sz="1400">
                <a:latin typeface="Times New Roman"/>
              </a:rPr>
              <a:t>&lt;data/godzina&gt;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527" y="6741835"/>
            <a:ext cx="585888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r>
              <a:rPr lang="pl-PL" sz="1400">
                <a:latin typeface="Times New Roman"/>
              </a:rPr>
              <a:t>&lt;stopka&gt;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0758" y="6741835"/>
            <a:ext cx="45583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C890E2C6-3C4E-4854-84CB-D903442CCCEA}" type="slidenum">
              <a:rPr lang="pl-PL" sz="1400" smtClean="0">
                <a:latin typeface="Times New Roman"/>
              </a:rPr>
              <a:pPr algn="r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14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</p:sldLayoutIdLst>
  <p:txStyles>
    <p:titleStyle>
      <a:lvl1pPr algn="ctr" defTabSz="503972" rtl="0" eaLnBrk="1" latinLnBrk="0" hangingPunct="1">
        <a:spcBef>
          <a:spcPct val="0"/>
        </a:spcBef>
        <a:buNone/>
        <a:defRPr sz="440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293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+mj-lt"/>
              </a:rPr>
              <a:t>Model drogowej sygnalizacji świetlnej w programie </a:t>
            </a:r>
            <a:r>
              <a:rPr lang="pl-PL" sz="44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+mj-lt"/>
              </a:rPr>
              <a:t>CANoe</a:t>
            </a:r>
            <a:endParaRPr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+mj-lt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4608000"/>
            <a:ext cx="9071640" cy="236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r>
              <a:rPr lang="pl-PL" sz="2400" dirty="0"/>
              <a:t>Andrzej </a:t>
            </a:r>
            <a:r>
              <a:rPr lang="pl-PL" sz="2400" dirty="0" err="1"/>
              <a:t>Brodzicki</a:t>
            </a:r>
            <a:endParaRPr dirty="0"/>
          </a:p>
          <a:p>
            <a:pPr algn="r"/>
            <a:r>
              <a:rPr lang="pl-PL" sz="2400" dirty="0"/>
              <a:t>Aleksander Pasiut</a:t>
            </a:r>
            <a:endParaRPr dirty="0"/>
          </a:p>
          <a:p>
            <a:pPr algn="r"/>
            <a:r>
              <a:rPr lang="pl-PL" sz="2400" dirty="0"/>
              <a:t>Michał </a:t>
            </a:r>
            <a:r>
              <a:rPr lang="pl-PL" sz="2400" dirty="0" err="1"/>
              <a:t>Trojnarski</a:t>
            </a:r>
            <a:endParaRPr dirty="0"/>
          </a:p>
          <a:p>
            <a:pPr algn="r"/>
            <a:r>
              <a:rPr lang="pl-PL" sz="2400" dirty="0"/>
              <a:t>Mateusz Wąsala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427" y="262929"/>
            <a:ext cx="9949996" cy="1262160"/>
          </a:xfrm>
        </p:spPr>
        <p:txBody>
          <a:bodyPr/>
          <a:lstStyle/>
          <a:p>
            <a:r>
              <a:rPr lang="pl-PL" sz="4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Kilka słów o module pomiarowym - </a:t>
            </a:r>
            <a:r>
              <a:rPr lang="pl-PL" sz="40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sensors</a:t>
            </a:r>
            <a:endParaRPr lang="pl-PL" sz="40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784225" y="1525089"/>
            <a:ext cx="929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3600" dirty="0"/>
              <a:t>Blok pomiarowy: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Tu trafiają odczytane przez czujniki wielkości określające ilość oczekujących samochodów i pieszych</a:t>
            </a:r>
          </a:p>
          <a:p>
            <a:pPr marL="571500" indent="-571500" algn="just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Są wysyłane do modułu centralnego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-97484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+mj-lt"/>
              </a:rPr>
              <a:t>Symulacja - sterowanie</a:t>
            </a:r>
            <a:endParaRPr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+mj-lt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25" y="3274332"/>
            <a:ext cx="2571750" cy="107632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"/>
          <a:stretch/>
        </p:blipFill>
        <p:spPr>
          <a:xfrm>
            <a:off x="1052341" y="975725"/>
            <a:ext cx="7974958" cy="643880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7"/>
          <a:stretch/>
        </p:blipFill>
        <p:spPr>
          <a:xfrm>
            <a:off x="6473832" y="975725"/>
            <a:ext cx="2571750" cy="90945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-63264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+mj-lt"/>
              </a:rPr>
              <a:t>Symulacja - obserwacja</a:t>
            </a:r>
            <a:endParaRPr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+mj-lt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" t="4702" r="1471" b="2244"/>
          <a:stretch/>
        </p:blipFill>
        <p:spPr>
          <a:xfrm>
            <a:off x="1189307" y="1024836"/>
            <a:ext cx="7701025" cy="62142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133" y="-162876"/>
            <a:ext cx="8493860" cy="1931916"/>
          </a:xfrm>
        </p:spPr>
        <p:txBody>
          <a:bodyPr/>
          <a:lstStyle/>
          <a:p>
            <a:pPr algn="ctr"/>
            <a:r>
              <a:rPr lang="pl-P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Autorzy projektu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sz="half" idx="1"/>
          </p:nvPr>
        </p:nvSpPr>
        <p:spPr>
          <a:xfrm>
            <a:off x="503999" y="1769040"/>
            <a:ext cx="9342129" cy="4384440"/>
          </a:xfrm>
        </p:spPr>
        <p:txBody>
          <a:bodyPr/>
          <a:lstStyle/>
          <a:p>
            <a:pPr lvl="0"/>
            <a:r>
              <a:rPr lang="pl-PL" sz="3200" dirty="0"/>
              <a:t>Andrzej </a:t>
            </a:r>
            <a:r>
              <a:rPr lang="pl-PL" sz="3200" dirty="0" err="1"/>
              <a:t>Brodzicki</a:t>
            </a:r>
            <a:r>
              <a:rPr lang="pl-PL" sz="3200" dirty="0"/>
              <a:t> – węzeł „</a:t>
            </a:r>
            <a:r>
              <a:rPr lang="pl-PL" sz="3200" dirty="0" err="1"/>
              <a:t>slave</a:t>
            </a:r>
            <a:r>
              <a:rPr lang="pl-PL" sz="3200" dirty="0"/>
              <a:t>”, interfejs graficzny, testy</a:t>
            </a:r>
          </a:p>
          <a:p>
            <a:pPr lvl="0"/>
            <a:r>
              <a:rPr lang="pl-PL" sz="3200" dirty="0"/>
              <a:t>Aleksander Pasiut – węzeł „master”, algorytm sterujący, testy, dokumentacja</a:t>
            </a:r>
          </a:p>
          <a:p>
            <a:pPr lvl="0"/>
            <a:r>
              <a:rPr lang="pl-PL" sz="3200" dirty="0"/>
              <a:t>Michał </a:t>
            </a:r>
            <a:r>
              <a:rPr lang="pl-PL" sz="3200" dirty="0" err="1"/>
              <a:t>Trojnarski</a:t>
            </a:r>
            <a:r>
              <a:rPr lang="pl-PL" sz="3200" dirty="0"/>
              <a:t> – testy</a:t>
            </a:r>
          </a:p>
          <a:p>
            <a:pPr lvl="0"/>
            <a:r>
              <a:rPr lang="pl-PL" sz="3200" dirty="0"/>
              <a:t>Mateusz Wąsala – węzeł „</a:t>
            </a:r>
            <a:r>
              <a:rPr lang="pl-PL" sz="3200" dirty="0" err="1"/>
              <a:t>slave</a:t>
            </a:r>
            <a:r>
              <a:rPr lang="pl-PL" sz="3200" dirty="0"/>
              <a:t>”, interfejs graficzny, węzeł „</a:t>
            </a:r>
            <a:r>
              <a:rPr lang="pl-PL" sz="3200" dirty="0" err="1"/>
              <a:t>sensors</a:t>
            </a:r>
            <a:r>
              <a:rPr lang="pl-PL" sz="3200" dirty="0"/>
              <a:t>”, testy, dokumentacja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676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365" y="0"/>
            <a:ext cx="8493860" cy="1931916"/>
          </a:xfrm>
        </p:spPr>
        <p:txBody>
          <a:bodyPr/>
          <a:lstStyle/>
          <a:p>
            <a:r>
              <a:rPr lang="pl-P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Podsumowania i wnioski:</a:t>
            </a:r>
          </a:p>
        </p:txBody>
      </p:sp>
      <p:sp>
        <p:nvSpPr>
          <p:cNvPr id="3" name="Prostokąt 2"/>
          <p:cNvSpPr/>
          <p:nvPr/>
        </p:nvSpPr>
        <p:spPr>
          <a:xfrm>
            <a:off x="742950" y="1563480"/>
            <a:ext cx="88326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Zapoznanie się z </a:t>
            </a:r>
            <a:r>
              <a:rPr lang="pl-PL" sz="3600" dirty="0" err="1"/>
              <a:t>CANoe</a:t>
            </a:r>
            <a:endParaRPr lang="pl-PL" sz="3600" dirty="0"/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Wymyślenie i udoskonalenie algorytmu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Uwzględnienie sytuacji awaryjnych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Liczne poprawki</a:t>
            </a:r>
          </a:p>
        </p:txBody>
      </p:sp>
    </p:spTree>
    <p:extLst>
      <p:ext uri="{BB962C8B-B14F-4D97-AF65-F5344CB8AC3E}">
        <p14:creationId xmlns:p14="http://schemas.microsoft.com/office/powerpoint/2010/main" val="195923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+mj-lt"/>
              </a:rPr>
              <a:t>Główne założenia projektu:</a:t>
            </a:r>
            <a:endParaRPr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+mj-lt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008985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>
                <a:solidFill>
                  <a:srgbClr val="000000"/>
                </a:solidFill>
              </a:rPr>
              <a:t>Inteligentny systemu sygnalizacji świetlnej</a:t>
            </a:r>
            <a:endParaRPr sz="3600" dirty="0"/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>
                <a:solidFill>
                  <a:srgbClr val="000000"/>
                </a:solidFill>
              </a:rPr>
              <a:t>Sterowanie za pomocą systemu rozproszonego </a:t>
            </a:r>
            <a:endParaRPr sz="3600" dirty="0"/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>
                <a:solidFill>
                  <a:srgbClr val="000000"/>
                </a:solidFill>
              </a:rPr>
              <a:t>Magistrala komunikacyjna CAN</a:t>
            </a:r>
            <a:endParaRPr sz="3600" dirty="0"/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>
                <a:solidFill>
                  <a:srgbClr val="000000"/>
                </a:solidFill>
              </a:rPr>
              <a:t>Środowisko CANoe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-110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3200">
                <a:solidFill>
                  <a:srgbClr val="FFFFFF"/>
                </a:solidFill>
                <a:latin typeface="Arial"/>
              </a:rPr>
              <a:t>Zdjęcie satelitarne skrzyżowania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+mj-lt"/>
              </a:rPr>
              <a:t>Środowisko CANoe</a:t>
            </a:r>
            <a:endParaRPr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+mj-lt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008985" y="15634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Projektowanie i analiza sieci ECU</a:t>
            </a:r>
            <a:endParaRPr sz="3600" dirty="0"/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Rozproszenie system sterowania</a:t>
            </a:r>
            <a:endParaRPr sz="3600" dirty="0"/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Programowanie i monitorowanie działania układów samochodowych</a:t>
            </a:r>
            <a:endParaRPr sz="3600" dirty="0"/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Wersja demo – symulacja sieci do trzech węzłów</a:t>
            </a:r>
            <a:endParaRPr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+mj-lt"/>
              </a:rPr>
              <a:t>Koncepcja algorytmu</a:t>
            </a:r>
            <a:endParaRPr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+mj-lt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008985" y="1785369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Optymalny cykl zmiany świateł</a:t>
            </a:r>
            <a:endParaRPr sz="3600" dirty="0"/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Czas zielonego światła proporcjonalny do ilości oczekujących samochodów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Uwzględnienie ruchu pieszych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+mj-lt"/>
              </a:rPr>
              <a:t>Implementacja</a:t>
            </a:r>
            <a:endParaRPr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+mj-lt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612900" y="1642398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chemeClr val="accent1">
                  <a:lumMod val="75000"/>
                </a:schemeClr>
              </a:buClr>
              <a:buSzPct val="145000"/>
            </a:pPr>
            <a:r>
              <a:rPr lang="pl-PL" sz="3200" dirty="0"/>
              <a:t>Trzy człony: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200" dirty="0"/>
              <a:t>Moduł sterujący – „master”</a:t>
            </a:r>
            <a:endParaRPr sz="3200" dirty="0"/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200" dirty="0"/>
              <a:t>Moduł wykonawczy – „</a:t>
            </a:r>
            <a:r>
              <a:rPr lang="pl-PL" sz="3200" dirty="0" err="1"/>
              <a:t>slave</a:t>
            </a:r>
            <a:r>
              <a:rPr lang="pl-PL" sz="3200" dirty="0"/>
              <a:t>”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200" dirty="0"/>
              <a:t>Moduł pomiarowy – „</a:t>
            </a:r>
            <a:r>
              <a:rPr lang="pl-PL" sz="3200" dirty="0" err="1"/>
              <a:t>sensors</a:t>
            </a:r>
            <a:r>
              <a:rPr lang="pl-PL" sz="3200" dirty="0"/>
              <a:t>”</a:t>
            </a:r>
          </a:p>
          <a:p>
            <a:pPr>
              <a:buSzPct val="45000"/>
            </a:pP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6523" y="1932326"/>
            <a:ext cx="5083175" cy="380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00" y="0"/>
            <a:ext cx="8493860" cy="1931916"/>
          </a:xfrm>
        </p:spPr>
        <p:txBody>
          <a:bodyPr/>
          <a:lstStyle/>
          <a:p>
            <a:r>
              <a:rPr lang="pl-P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Co nam daje rozproszony system?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789890" y="1766751"/>
            <a:ext cx="909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Sterowanie domyślne (nieinteligentne) w przypadku awarii czujników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Pulsujące żółte światła przy awarii modułu centralnego</a:t>
            </a:r>
          </a:p>
        </p:txBody>
      </p:sp>
    </p:spTree>
    <p:extLst>
      <p:ext uri="{BB962C8B-B14F-4D97-AF65-F5344CB8AC3E}">
        <p14:creationId xmlns:p14="http://schemas.microsoft.com/office/powerpoint/2010/main" val="325211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89" y="301320"/>
            <a:ext cx="9286080" cy="1262160"/>
          </a:xfrm>
        </p:spPr>
        <p:txBody>
          <a:bodyPr/>
          <a:lstStyle/>
          <a:p>
            <a:r>
              <a:rPr lang="pl-PL" sz="4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Kilka słów o module sterującym - master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899726" y="1367537"/>
            <a:ext cx="9180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Blok centralny: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Kieruje pracą pozostałych modułów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Decyduje o taktowaniu zegara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Zapewnia inteligentne sterowanie - optymalizuje czas poszczególnych faz</a:t>
            </a:r>
          </a:p>
        </p:txBody>
      </p:sp>
    </p:spTree>
    <p:extLst>
      <p:ext uri="{BB962C8B-B14F-4D97-AF65-F5344CB8AC3E}">
        <p14:creationId xmlns:p14="http://schemas.microsoft.com/office/powerpoint/2010/main" val="120172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07" y="246600"/>
            <a:ext cx="9738360" cy="1262160"/>
          </a:xfrm>
        </p:spPr>
        <p:txBody>
          <a:bodyPr/>
          <a:lstStyle/>
          <a:p>
            <a:r>
              <a:rPr lang="pl-PL" sz="4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Kilka słów o module wykonawczym - </a:t>
            </a:r>
            <a:r>
              <a:rPr lang="pl-PL" sz="40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slave</a:t>
            </a:r>
            <a:endParaRPr lang="pl-PL" sz="40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73487" y="1508760"/>
            <a:ext cx="9296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Blok wykonawczy: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Na podstawie odebranych od mastera sygnałów zapala światła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pl-PL" sz="3600" dirty="0"/>
              <a:t>Odpowiada za awaryjne świecenie żółtych świateł</a:t>
            </a:r>
          </a:p>
          <a:p>
            <a:pPr>
              <a:buFont typeface="Wingdings" pitchFamily="2" charset="2"/>
              <a:buChar char="§"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099953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Paralaksa</Template>
  <TotalTime>98</TotalTime>
  <Words>268</Words>
  <Application>Microsoft Office PowerPoint</Application>
  <PresentationFormat>Niestandardowy</PresentationFormat>
  <Paragraphs>53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Corbel</vt:lpstr>
      <vt:lpstr>StarSymbol</vt:lpstr>
      <vt:lpstr>Times New Roman</vt:lpstr>
      <vt:lpstr>Wingdings</vt:lpstr>
      <vt:lpstr>Paralaksa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Co nam daje rozproszony system?</vt:lpstr>
      <vt:lpstr>Kilka słów o module sterującym - master</vt:lpstr>
      <vt:lpstr>Kilka słów o module wykonawczym - slave</vt:lpstr>
      <vt:lpstr>Kilka słów o module pomiarowym - sensors</vt:lpstr>
      <vt:lpstr>Prezentacja programu PowerPoint</vt:lpstr>
      <vt:lpstr>Prezentacja programu PowerPoint</vt:lpstr>
      <vt:lpstr>Autorzy projektu</vt:lpstr>
      <vt:lpstr>Podsumowania i wnioski: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Brodzicki</dc:creator>
  <cp:lastModifiedBy>Mateusz Wasala</cp:lastModifiedBy>
  <cp:revision>19</cp:revision>
  <dcterms:modified xsi:type="dcterms:W3CDTF">2016-06-05T20:22:34Z</dcterms:modified>
</cp:coreProperties>
</file>