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FBD379-3EE7-4B18-B933-B4E2729F6B59}">
  <a:tblStyle styleId="{FEFBD379-3EE7-4B18-B933-B4E2729F6B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dee0948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dee0948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dee0948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dee0948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dee0948d9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dee0948d9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dee0948d9_1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dee0948d9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dee0948d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dee0948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dee0948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dee0948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dee0948d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dee0948d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dee0948d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dee0948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dee0948d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dee0948d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6d63e7d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6d63e7d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40708ac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40708ac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40708ac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40708ac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40708ac4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40708ac4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edbc55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edbc55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Pioter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f79c5f4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f79c5f4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Pioter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dee0948d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dee0948d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Pioter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dee0948d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dee0948d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Pioter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dee094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dee094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rinceton-nlp/SimCS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abs/1904.05046" TargetMode="External"/><Relationship Id="rId4" Type="http://schemas.openxmlformats.org/officeDocument/2006/relationships/hyperlink" Target="http://arxiv.org/abs/1310.4546" TargetMode="External"/><Relationship Id="rId11" Type="http://schemas.openxmlformats.org/officeDocument/2006/relationships/hyperlink" Target="https://arxiv.org/abs/2112.08462" TargetMode="External"/><Relationship Id="rId10" Type="http://schemas.openxmlformats.org/officeDocument/2006/relationships/hyperlink" Target="https://arxiv.org/abs/1804.09170" TargetMode="External"/><Relationship Id="rId12" Type="http://schemas.openxmlformats.org/officeDocument/2006/relationships/hyperlink" Target="https://kevinmusgrave.github.io/pytorch-metric-learning/losses/#softtripleloss" TargetMode="External"/><Relationship Id="rId9" Type="http://schemas.openxmlformats.org/officeDocument/2006/relationships/hyperlink" Target="https://doi.org/10.1007/s10994-019-05855-6" TargetMode="External"/><Relationship Id="rId5" Type="http://schemas.openxmlformats.org/officeDocument/2006/relationships/hyperlink" Target="https://doi.org/10.48550/arXiv.1509.0162" TargetMode="External"/><Relationship Id="rId6" Type="http://schemas.openxmlformats.org/officeDocument/2006/relationships/hyperlink" Target="https://neurips.cc/media/neurips-2021/Slides/21895.pdf" TargetMode="External"/><Relationship Id="rId7" Type="http://schemas.openxmlformats.org/officeDocument/2006/relationships/hyperlink" Target="https://contrastive-nlp-tutorial.github.io/files/contrastive_nlp_tutorial.pdf" TargetMode="External"/><Relationship Id="rId8" Type="http://schemas.openxmlformats.org/officeDocument/2006/relationships/hyperlink" Target="https://doi.org/10.1007/s10994-019-05855-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Few-shot learning in NLP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final presentation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717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 </a:t>
            </a:r>
            <a:r>
              <a:rPr lang="pl"/>
              <a:t>Przybyliński, Aleksander Podsiad, Piotr Sieńko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II - experiments RoBERTa-base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50" y="1390817"/>
            <a:ext cx="3676650" cy="260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00" y="1370563"/>
            <a:ext cx="3676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651150" y="4264450"/>
            <a:ext cx="26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100 training samples and 9000 test samples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3553125" y="4372150"/>
            <a:ext cx="22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 score: </a:t>
            </a:r>
            <a:r>
              <a:rPr b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0.726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6066300" y="4372150"/>
            <a:ext cx="22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F1</a:t>
            </a:r>
            <a:r>
              <a:rPr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score: </a:t>
            </a:r>
            <a:r>
              <a:rPr b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0.715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807500" y="4787650"/>
            <a:ext cx="19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embedding size:  768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II - experiments </a:t>
            </a:r>
            <a:r>
              <a:rPr lang="pl"/>
              <a:t>RoBERTa-large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50" y="1390838"/>
            <a:ext cx="3676650" cy="260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350" y="1370575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651150" y="4264450"/>
            <a:ext cx="26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100 training samples and 9000 test samples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3553125" y="4372150"/>
            <a:ext cx="22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 score: </a:t>
            </a:r>
            <a:r>
              <a:rPr b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0.838</a:t>
            </a:r>
            <a:endParaRPr b="1" sz="1500"/>
          </a:p>
        </p:txBody>
      </p:sp>
      <p:sp>
        <p:nvSpPr>
          <p:cNvPr id="156" name="Google Shape;156;p23"/>
          <p:cNvSpPr txBox="1"/>
          <p:nvPr/>
        </p:nvSpPr>
        <p:spPr>
          <a:xfrm>
            <a:off x="6066300" y="4372150"/>
            <a:ext cx="22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F1 score: </a:t>
            </a:r>
            <a:r>
              <a:rPr b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0.837</a:t>
            </a:r>
            <a:endParaRPr b="1" sz="1500"/>
          </a:p>
        </p:txBody>
      </p:sp>
      <p:sp>
        <p:nvSpPr>
          <p:cNvPr id="157" name="Google Shape;157;p23"/>
          <p:cNvSpPr txBox="1"/>
          <p:nvPr/>
        </p:nvSpPr>
        <p:spPr>
          <a:xfrm>
            <a:off x="4807500" y="4787650"/>
            <a:ext cx="19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embedding size:  1024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820"/>
              <a:t>Model III  - similarities of SimCSE embeddings 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41225" y="1505700"/>
            <a:ext cx="3776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l" sz="1833"/>
              <a:t>SimCSE (Simple Contrastive Learning of Sentence Embeddings) is a contrastive learning Python framework, </a:t>
            </a:r>
            <a:r>
              <a:rPr lang="pl" sz="1833"/>
              <a:t>which offers embeddings and calculating cosine similarity measure between them.</a:t>
            </a:r>
            <a:endParaRPr sz="18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l" sz="1533"/>
              <a:t>Github repository: </a:t>
            </a:r>
            <a:r>
              <a:rPr lang="pl" sz="1533" u="sng">
                <a:solidFill>
                  <a:schemeClr val="hlink"/>
                </a:solidFill>
                <a:hlinkClick r:id="rId3"/>
              </a:rPr>
              <a:t>https://github.com/princeton-nlp/SimCSE</a:t>
            </a:r>
            <a:endParaRPr sz="153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33"/>
          </a:p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4748275" y="1505700"/>
            <a:ext cx="41184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using model pre-trained using contrastive learning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new observation is classified by voting of n closest observation from labeled dataset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l" sz="1800"/>
              <a:t>training datasets requires at most 50 observations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l"/>
              <a:t>Model III  - similarities of SimCSE embeddings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00" y="1335738"/>
            <a:ext cx="3875325" cy="37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825" y="1311050"/>
            <a:ext cx="3787975" cy="36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1395"/>
              <a:buFont typeface="Arial"/>
              <a:buNone/>
            </a:pPr>
            <a:r>
              <a:rPr lang="pl" sz="3153"/>
              <a:t>Model IV  - Bag of Words </a:t>
            </a:r>
            <a:endParaRPr sz="315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4186225" y="1546300"/>
            <a:ext cx="46461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000"/>
              <a:t>removing stop-words and words containing </a:t>
            </a:r>
            <a:r>
              <a:rPr lang="pl" sz="2000"/>
              <a:t>alphanumeric</a:t>
            </a:r>
            <a:r>
              <a:rPr lang="pl" sz="2000"/>
              <a:t> symbols</a:t>
            </a:r>
            <a:endParaRPr sz="2000"/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l" sz="2000"/>
              <a:t>lemmatization using NLTK and WordNet</a:t>
            </a:r>
            <a:endParaRPr sz="2000"/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l" sz="2000"/>
              <a:t>creating the Bag-of-Words embedding</a:t>
            </a:r>
            <a:endParaRPr sz="2000"/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l" sz="2000"/>
              <a:t>cropping the vectors based on word frequencies</a:t>
            </a:r>
            <a:endParaRPr sz="2000"/>
          </a:p>
          <a:p>
            <a:pPr indent="-346075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pl" sz="2000"/>
              <a:t>Multi-Layer Perceptron as the classification head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1151525" y="1638550"/>
            <a:ext cx="214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6"/>
          <p:cNvCxnSpPr/>
          <p:nvPr/>
        </p:nvCxnSpPr>
        <p:spPr>
          <a:xfrm flipH="1">
            <a:off x="2097575" y="2069650"/>
            <a:ext cx="60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6"/>
          <p:cNvSpPr txBox="1"/>
          <p:nvPr/>
        </p:nvSpPr>
        <p:spPr>
          <a:xfrm>
            <a:off x="992675" y="2458750"/>
            <a:ext cx="2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Lemmatization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998675" y="3278950"/>
            <a:ext cx="2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BoW embedding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 flipH="1">
            <a:off x="2097575" y="2874400"/>
            <a:ext cx="60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6"/>
          <p:cNvSpPr txBox="1"/>
          <p:nvPr/>
        </p:nvSpPr>
        <p:spPr>
          <a:xfrm>
            <a:off x="998675" y="4083700"/>
            <a:ext cx="221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Multi-Layer Perceptron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6"/>
          <p:cNvCxnSpPr/>
          <p:nvPr/>
        </p:nvCxnSpPr>
        <p:spPr>
          <a:xfrm flipH="1">
            <a:off x="2097575" y="3679150"/>
            <a:ext cx="60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pl" sz="2838"/>
              <a:t>Model IV  - </a:t>
            </a:r>
            <a:r>
              <a:rPr lang="pl" sz="2838"/>
              <a:t>experiments</a:t>
            </a:r>
            <a:r>
              <a:rPr lang="pl" sz="2838"/>
              <a:t> Bag of Words </a:t>
            </a:r>
            <a:endParaRPr sz="283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0" y="1484850"/>
            <a:ext cx="37909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3532325" y="4399100"/>
            <a:ext cx="228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accuracy score: 0.663</a:t>
            </a:r>
            <a:endParaRPr sz="1500"/>
          </a:p>
        </p:txBody>
      </p:sp>
      <p:sp>
        <p:nvSpPr>
          <p:cNvPr id="192" name="Google Shape;192;p27"/>
          <p:cNvSpPr txBox="1"/>
          <p:nvPr/>
        </p:nvSpPr>
        <p:spPr>
          <a:xfrm>
            <a:off x="744675" y="4299050"/>
            <a:ext cx="26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 100 training samples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and 2000 test samples</a:t>
            </a:r>
            <a:endParaRPr/>
          </a:p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4843950" y="1484850"/>
            <a:ext cx="3791100" cy="28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Remarks: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words that occur in less than 1%      of sentences are removed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words that occur in more than 50% of sentences are also removed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training this model with &lt;&lt; 100 samples does not produce satisfying results</a:t>
            </a:r>
            <a:endParaRPr sz="1600"/>
          </a:p>
        </p:txBody>
      </p:sp>
      <p:sp>
        <p:nvSpPr>
          <p:cNvPr id="194" name="Google Shape;194;p27"/>
          <p:cNvSpPr txBox="1"/>
          <p:nvPr/>
        </p:nvSpPr>
        <p:spPr>
          <a:xfrm>
            <a:off x="6116200" y="4399100"/>
            <a:ext cx="228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F1</a:t>
            </a:r>
            <a:r>
              <a:rPr lang="pl" sz="1500"/>
              <a:t> score: </a:t>
            </a:r>
            <a:r>
              <a:rPr lang="pl" sz="1500"/>
              <a:t>0.716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l" sz="2820"/>
              <a:t>Model IV  - </a:t>
            </a:r>
            <a:r>
              <a:rPr lang="pl" sz="2820"/>
              <a:t>experiments </a:t>
            </a:r>
            <a:r>
              <a:rPr lang="pl" sz="2820"/>
              <a:t>Bag of Words 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25" y="1817350"/>
            <a:ext cx="37338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00" y="1817350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1395"/>
              <a:buFont typeface="Arial"/>
              <a:buNone/>
            </a:pPr>
            <a:r>
              <a:rPr lang="pl" sz="3153"/>
              <a:t>Experiments summary</a:t>
            </a:r>
            <a:endParaRPr sz="315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1247500" y="15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{FEFBD379-3EE7-4B18-B933-B4E2729F6B59}</a:tableStyleId>
              </a:tblPr>
              <a:tblGrid>
                <a:gridCol w="2868525"/>
                <a:gridCol w="1391750"/>
                <a:gridCol w="1322100"/>
                <a:gridCol w="106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avg </a:t>
                      </a:r>
                      <a:r>
                        <a:rPr b="1" lang="pl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avg </a:t>
                      </a:r>
                      <a:r>
                        <a:rPr b="1" lang="pl"/>
                        <a:t>F1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n train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BERT Contrastive + voting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77.0%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77.4%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RoBERTa large + soft-triple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83.8%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83.7%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SimCSE embeddings </a:t>
                      </a:r>
                      <a:r>
                        <a:rPr lang="pl"/>
                        <a:t>+ voting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74.5%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70.0%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Bag of Words + MLP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66.3%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71.6%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94800" y="3778150"/>
            <a:ext cx="85206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Most of the tests were done with semi cross-validation having 2 or 3 folds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Most testing datasets had 9000 samples (depending on model)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Experiment were additionally carried out multiple times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Plans for next project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Expanding on the idea of voting with contrastive loss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Usage of data augmentation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Tests for more loss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Transfer learning with new data sources</a:t>
            </a:r>
            <a:endParaRPr sz="18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pl" sz="1500">
                <a:solidFill>
                  <a:srgbClr val="FF0000"/>
                </a:solidFill>
              </a:rPr>
              <a:t>IMDb: Large Movie Review Dataset - 25,000 training, 25,000 test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pl" sz="1500"/>
              <a:t>Amazon Review Polarity Dataset - 1,800,000 training, 200,000 test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l" sz="1500"/>
              <a:t>Yelp Review Polarity Dataset - 280,000 training, 19,000 test</a:t>
            </a:r>
            <a:endParaRPr sz="1400"/>
          </a:p>
        </p:txBody>
      </p:sp>
      <p:cxnSp>
        <p:nvCxnSpPr>
          <p:cNvPr id="215" name="Google Shape;215;p30"/>
          <p:cNvCxnSpPr/>
          <p:nvPr/>
        </p:nvCxnSpPr>
        <p:spPr>
          <a:xfrm flipH="1">
            <a:off x="4206400" y="3206925"/>
            <a:ext cx="60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l" sz="1100">
                <a:solidFill>
                  <a:srgbClr val="000000"/>
                </a:solidFill>
                <a:highlight>
                  <a:srgbClr val="FFFFFF"/>
                </a:highlight>
              </a:rPr>
              <a:t>Generalizing from a Few Examples: A Survey on Few-Shot Learning (Wang, Yao, Kwok, Ni, 2020) </a:t>
            </a:r>
            <a:r>
              <a:rPr lang="pl" sz="1100" u="sng">
                <a:solidFill>
                  <a:schemeClr val="hlink"/>
                </a:solidFill>
                <a:hlinkClick r:id="rId3"/>
              </a:rPr>
              <a:t>https://arxiv.org/abs/1904.05046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l" sz="1100">
                <a:solidFill>
                  <a:srgbClr val="000000"/>
                </a:solidFill>
                <a:highlight>
                  <a:srgbClr val="FFFFFF"/>
                </a:highlight>
              </a:rPr>
              <a:t>Distributed Representations of Words and Phrases and their Compositionality (Mikolov, Sutskever, Chen, Corrado, Dean) </a:t>
            </a:r>
            <a:r>
              <a:rPr lang="pl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http://arxiv.org/abs/1310.4546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l" sz="1100">
                <a:solidFill>
                  <a:srgbClr val="000000"/>
                </a:solidFill>
              </a:rPr>
              <a:t>X. Zhang and J. Zhao and Y. LeCun 2015. Character-level Convolutional Networks for Text Classification, </a:t>
            </a:r>
            <a:r>
              <a:rPr lang="pl" sz="1100" u="sng">
                <a:solidFill>
                  <a:schemeClr val="hlink"/>
                </a:solidFill>
                <a:hlinkClick r:id="rId5"/>
              </a:rPr>
              <a:t>https://doi.org/10.48550/arXiv.1509.0162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l" sz="1100">
                <a:solidFill>
                  <a:srgbClr val="000000"/>
                </a:solidFill>
              </a:rPr>
              <a:t>Lilian Weng, Jong Wook Kim, Self-Supervised Learning: Self-Prediction and Contrastive Learning, </a:t>
            </a:r>
            <a:r>
              <a:rPr lang="pl" sz="1100">
                <a:solidFill>
                  <a:srgbClr val="000000"/>
                </a:solidFill>
              </a:rPr>
              <a:t>NeurIPS 2021, </a:t>
            </a:r>
            <a:r>
              <a:rPr lang="pl" sz="1100" u="sng">
                <a:solidFill>
                  <a:schemeClr val="hlink"/>
                </a:solidFill>
                <a:hlinkClick r:id="rId6"/>
              </a:rPr>
              <a:t>https://neurips.cc/media/neurips-2021/Slides/21895.pdf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l" sz="1100">
                <a:solidFill>
                  <a:srgbClr val="000000"/>
                </a:solidFill>
              </a:rPr>
              <a:t>Zhang et al. Contrastive Data and Learning for Natural Language Processing, NAACL 2022, </a:t>
            </a:r>
            <a:r>
              <a:rPr lang="pl" sz="1100" u="sng">
                <a:solidFill>
                  <a:schemeClr val="hlink"/>
                </a:solidFill>
                <a:hlinkClick r:id="rId7"/>
              </a:rPr>
              <a:t>https://contrastive-nlp-tutorial.github.io/files/contrastive_nlp_tutorial.pdf</a:t>
            </a:r>
            <a:endParaRPr sz="11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128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128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6"/>
            </a:pPr>
            <a:r>
              <a:rPr lang="pl" sz="1200">
                <a:solidFill>
                  <a:srgbClr val="000000"/>
                </a:solidFill>
              </a:rPr>
              <a:t>A survey on semi-supervised learning (Van Engelen, Jesper E and Hoos, Holger H) </a:t>
            </a:r>
            <a:r>
              <a:rPr lang="pl" sz="1200" u="sng">
                <a:solidFill>
                  <a:schemeClr val="hlink"/>
                </a:solidFill>
                <a:hlinkClick r:id="rId8"/>
              </a:rPr>
              <a:t>https://doi.org/10.1007/s10994-019-05855-</a:t>
            </a:r>
            <a:r>
              <a:rPr lang="pl" sz="1200" u="sng">
                <a:solidFill>
                  <a:schemeClr val="hlink"/>
                </a:solidFill>
                <a:hlinkClick r:id="rId9"/>
              </a:rPr>
              <a:t>6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6"/>
            </a:pPr>
            <a:r>
              <a:rPr lang="pl" sz="1200">
                <a:solidFill>
                  <a:srgbClr val="000000"/>
                </a:solidFill>
              </a:rPr>
              <a:t>Realistic Evaluation of Deep Semi-Supervised Learning Algorithms (Oliver, Odena, Raffel, Ekin D. Cubuk &amp; Ian J. Goodfellow) </a:t>
            </a:r>
            <a:r>
              <a:rPr lang="pl" sz="1200" u="sng">
                <a:solidFill>
                  <a:schemeClr val="hlink"/>
                </a:solidFill>
                <a:hlinkClick r:id="rId10"/>
              </a:rPr>
              <a:t>https://arxiv.org/abs/1804.09170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6"/>
            </a:pPr>
            <a:r>
              <a:rPr lang="pl" sz="1200">
                <a:solidFill>
                  <a:srgbClr val="000000"/>
                </a:solidFill>
              </a:rPr>
              <a:t>Chen et al. A Simple Framework for Contrastive Learning of Visual Representations, 2022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6"/>
            </a:pPr>
            <a:r>
              <a:rPr lang="pl" sz="1200">
                <a:solidFill>
                  <a:srgbClr val="000000"/>
                </a:solidFill>
              </a:rPr>
              <a:t>Applying SoftTriple Loss for Supervised Language Model Fine Tuning (</a:t>
            </a:r>
            <a:r>
              <a:rPr lang="pl" sz="1200">
                <a:solidFill>
                  <a:srgbClr val="000000"/>
                </a:solidFill>
              </a:rPr>
              <a:t>Sosnowski, Wróblewska, Gawrysiak, 2021) </a:t>
            </a:r>
            <a:r>
              <a:rPr lang="pl" sz="1200" u="sng">
                <a:solidFill>
                  <a:schemeClr val="hlink"/>
                </a:solidFill>
                <a:hlinkClick r:id="rId11"/>
              </a:rPr>
              <a:t>https://arxiv.org/abs/2112.08462</a:t>
            </a:r>
            <a:r>
              <a:rPr lang="pl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6"/>
            </a:pPr>
            <a:r>
              <a:rPr lang="pl" sz="1200" u="sng">
                <a:solidFill>
                  <a:schemeClr val="hlink"/>
                </a:solidFill>
                <a:hlinkClick r:id="rId12"/>
              </a:rPr>
              <a:t>https://kevinmusgrave.github.io/pytorch-metric-learning/losses/#softtripleloss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Few-shot learning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Deep learning requires huge amount of data to train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Labelling the data is costly and time consuming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Efficient techniques for undersized samples are needed</a:t>
            </a:r>
            <a:endParaRPr sz="1800"/>
          </a:p>
        </p:txBody>
      </p:sp>
      <p:sp>
        <p:nvSpPr>
          <p:cNvPr id="72" name="Google Shape;72;p14"/>
          <p:cNvSpPr/>
          <p:nvPr/>
        </p:nvSpPr>
        <p:spPr>
          <a:xfrm>
            <a:off x="4349700" y="2731950"/>
            <a:ext cx="444600" cy="62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080250" y="3518350"/>
            <a:ext cx="501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Few-Shot Methods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133"/>
              <a:t>Contrastive learning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Having positive and negative examples, create such an embedding, that distance between instances from the same class is minimized and distance to different classes is maximized</a:t>
            </a:r>
            <a:endParaRPr sz="1800"/>
          </a:p>
        </p:txBody>
      </p:sp>
      <p:sp>
        <p:nvSpPr>
          <p:cNvPr id="80" name="Google Shape;80;p15"/>
          <p:cNvSpPr txBox="1"/>
          <p:nvPr/>
        </p:nvSpPr>
        <p:spPr>
          <a:xfrm>
            <a:off x="1167900" y="4599025"/>
            <a:ext cx="68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Roboto"/>
                <a:ea typeface="Roboto"/>
                <a:cs typeface="Roboto"/>
                <a:sym typeface="Roboto"/>
              </a:rPr>
              <a:t>Source: Lilian Weng, Jong Wook Kim, NeurIPS 2021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00" y="2673928"/>
            <a:ext cx="6398150" cy="19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133"/>
              <a:t>C</a:t>
            </a:r>
            <a:r>
              <a:rPr lang="pl" sz="3133"/>
              <a:t>ontrastive learning loss functions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Basic Contrastive L</a:t>
            </a:r>
            <a:r>
              <a:rPr lang="pl" sz="1800"/>
              <a:t>oss: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SoftTriple loss: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3" y="2027950"/>
            <a:ext cx="8925974" cy="1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231225" y="3373050"/>
            <a:ext cx="68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Roboto"/>
                <a:ea typeface="Roboto"/>
                <a:cs typeface="Roboto"/>
                <a:sym typeface="Roboto"/>
              </a:rPr>
              <a:t>Sour</a:t>
            </a:r>
            <a:r>
              <a:rPr lang="pl" sz="1100">
                <a:latin typeface="Roboto"/>
                <a:ea typeface="Roboto"/>
                <a:cs typeface="Roboto"/>
                <a:sym typeface="Roboto"/>
              </a:rPr>
              <a:t>ce: R. Zhang et al, NAACL 2022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867600" y="4702425"/>
            <a:ext cx="227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pl" sz="1100">
                <a:latin typeface="Roboto"/>
                <a:ea typeface="Roboto"/>
                <a:cs typeface="Roboto"/>
                <a:sym typeface="Roboto"/>
              </a:rPr>
              <a:t>Qi Qian e</a:t>
            </a:r>
            <a:r>
              <a:rPr lang="pl" sz="1100">
                <a:latin typeface="Roboto"/>
                <a:ea typeface="Roboto"/>
                <a:cs typeface="Roboto"/>
                <a:sym typeface="Roboto"/>
              </a:rPr>
              <a:t>t al. 2019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674" y="3905200"/>
            <a:ext cx="4470799" cy="10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311725" y="1484875"/>
            <a:ext cx="56028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IMDb: Large Movie Review Dataset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25,000 training, 25,000 test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Balanced dataset - 50% positive, 50% negative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Review example: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pl" sz="1600"/>
              <a:t>“If you like original gut wrenching laughter you will like this movie…” - positive</a:t>
            </a:r>
            <a:endParaRPr i="1" sz="16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pl" sz="1600"/>
              <a:t>“So im not a big fan of Boll's work but then again not many are…” - negative</a:t>
            </a:r>
            <a:endParaRPr i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I - Contrastive + voting </a:t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497900" y="1505650"/>
            <a:ext cx="4646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BERT embedding used as an input to the network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Contrastive loss applied to train the network for pairs discrimination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Similarity is estimated for each (x_test, x_train) pair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l" sz="1800"/>
              <a:t>Final class is determined by voting</a:t>
            </a:r>
            <a:endParaRPr sz="1800"/>
          </a:p>
        </p:txBody>
      </p:sp>
      <p:sp>
        <p:nvSpPr>
          <p:cNvPr id="104" name="Google Shape;104;p18"/>
          <p:cNvSpPr txBox="1"/>
          <p:nvPr/>
        </p:nvSpPr>
        <p:spPr>
          <a:xfrm>
            <a:off x="1151525" y="1638550"/>
            <a:ext cx="189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BERT embedding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 flipH="1">
            <a:off x="2097575" y="2069650"/>
            <a:ext cx="60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/>
        </p:nvSpPr>
        <p:spPr>
          <a:xfrm>
            <a:off x="-156625" y="2458750"/>
            <a:ext cx="45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Contrastive network learning</a:t>
            </a:r>
            <a:r>
              <a:rPr lang="pl" sz="1600">
                <a:latin typeface="Roboto"/>
                <a:ea typeface="Roboto"/>
                <a:cs typeface="Roboto"/>
                <a:sym typeface="Roboto"/>
              </a:rPr>
              <a:t> (training data)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61525" y="3278950"/>
            <a:ext cx="38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Pairs comparison (test and training data)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flipH="1">
            <a:off x="2097575" y="2874400"/>
            <a:ext cx="60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 flipH="1">
            <a:off x="2103575" y="3710050"/>
            <a:ext cx="60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1179275" y="4099150"/>
            <a:ext cx="184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Voting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I - architecture 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82" y="1505700"/>
            <a:ext cx="3901992" cy="34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497900" y="1505700"/>
            <a:ext cx="46461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Siamese networks, cosine similarity and contrastive loss are utilized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Examples from the test set are compared with the examples from the training set - the network determines whether they are from the same class or not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l" sz="1800"/>
              <a:t>Having training labels, we can perform voting and define predicted class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I - experiments</a:t>
            </a:r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0" y="1505700"/>
            <a:ext cx="46461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Training set - random sample of 100 observations out of 200 dedicated for training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Test set - 9000 observations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900,000 comparisons during model evaluation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l" sz="1800"/>
              <a:t>Repeated 4 times</a:t>
            </a:r>
            <a:endParaRPr sz="1800"/>
          </a:p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4497900" y="1505700"/>
            <a:ext cx="46461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Accuracy:</a:t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800"/>
              <a:t>avg - </a:t>
            </a:r>
            <a:r>
              <a:rPr b="1" lang="pl" sz="1800"/>
              <a:t>77.0%</a:t>
            </a:r>
            <a:r>
              <a:rPr lang="pl" sz="1800"/>
              <a:t>, std - </a:t>
            </a:r>
            <a:r>
              <a:rPr b="1" lang="pl" sz="1800"/>
              <a:t>0.9%</a:t>
            </a:r>
            <a:endParaRPr b="1"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800"/>
              <a:t>F1 Score:</a:t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800"/>
              <a:t>avg - </a:t>
            </a:r>
            <a:r>
              <a:rPr b="1" lang="pl" sz="1800"/>
              <a:t>77.4%</a:t>
            </a:r>
            <a:r>
              <a:rPr lang="pl" sz="1800"/>
              <a:t>, std - </a:t>
            </a:r>
            <a:r>
              <a:rPr b="1" lang="pl" sz="1800"/>
              <a:t>1.4%</a:t>
            </a:r>
            <a:endParaRPr b="1"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800"/>
              <a:t>on the IMDb sentiment dataset</a:t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II - RoBERTa</a:t>
            </a:r>
            <a:endParaRPr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186225" y="1546300"/>
            <a:ext cx="46461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392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343"/>
              <a:t>using pre-trained model for the downstream task</a:t>
            </a:r>
            <a:endParaRPr sz="2343"/>
          </a:p>
          <a:p>
            <a:pPr indent="-343924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l" sz="2343"/>
              <a:t>fine-tuning the model for the specific dataset and task </a:t>
            </a:r>
            <a:endParaRPr sz="2343"/>
          </a:p>
          <a:p>
            <a:pPr indent="-343924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l" sz="2343"/>
              <a:t>contrastive learning with soft-triple loss function </a:t>
            </a:r>
            <a:endParaRPr sz="2343"/>
          </a:p>
          <a:p>
            <a:pPr indent="-343924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l" sz="2343"/>
              <a:t>learning on small number of samples (from 10 to 100)</a:t>
            </a:r>
            <a:endParaRPr sz="2343"/>
          </a:p>
          <a:p>
            <a:pPr indent="-343924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l" sz="2343"/>
              <a:t>mainly for comparison</a:t>
            </a:r>
            <a:endParaRPr sz="2343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1151525" y="1638550"/>
            <a:ext cx="214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RoBERTa-base/large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 flipH="1">
            <a:off x="2097575" y="2069650"/>
            <a:ext cx="60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 txBox="1"/>
          <p:nvPr/>
        </p:nvSpPr>
        <p:spPr>
          <a:xfrm>
            <a:off x="992675" y="2458750"/>
            <a:ext cx="2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Downstream</a:t>
            </a:r>
            <a:r>
              <a:rPr lang="pl" sz="1600">
                <a:latin typeface="Roboto"/>
                <a:ea typeface="Roboto"/>
                <a:cs typeface="Roboto"/>
                <a:sym typeface="Roboto"/>
              </a:rPr>
              <a:t> task</a:t>
            </a:r>
            <a:r>
              <a:rPr lang="pl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998675" y="3278950"/>
            <a:ext cx="221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Fine tuning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l" sz="1600">
                <a:latin typeface="Roboto"/>
                <a:ea typeface="Roboto"/>
                <a:cs typeface="Roboto"/>
                <a:sym typeface="Roboto"/>
              </a:rPr>
              <a:t>Contrastive learning)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 flipH="1">
            <a:off x="2097575" y="2874400"/>
            <a:ext cx="60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