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f79c5f4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4f79c5f4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Dawid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6d63e7d4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6d63e7d4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86d63e7d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86d63e7d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40708ac4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40708ac4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Pioter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840708ac4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840708ac4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f79c5f4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f79c5f4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Dawid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4f79c5f4d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4f79c5f4d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Dawid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f79c5f4d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f79c5f4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f79c5f4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f79c5f4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Olek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840708ac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840708ac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840708ac4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840708ac4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Pioter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904.05046" TargetMode="External"/><Relationship Id="rId4" Type="http://schemas.openxmlformats.org/officeDocument/2006/relationships/hyperlink" Target="http://arxiv.org/abs/1310.4546" TargetMode="External"/><Relationship Id="rId11" Type="http://schemas.openxmlformats.org/officeDocument/2006/relationships/hyperlink" Target="https://arxiv.org/abs/2112.08462" TargetMode="External"/><Relationship Id="rId10" Type="http://schemas.openxmlformats.org/officeDocument/2006/relationships/hyperlink" Target="https://arxiv.org/abs/1804.09170" TargetMode="External"/><Relationship Id="rId9" Type="http://schemas.openxmlformats.org/officeDocument/2006/relationships/hyperlink" Target="https://doi.org/10.1007/s10994-019-05855-6" TargetMode="External"/><Relationship Id="rId5" Type="http://schemas.openxmlformats.org/officeDocument/2006/relationships/hyperlink" Target="https://doi.org/10.48550/arXiv.1509.0162" TargetMode="External"/><Relationship Id="rId6" Type="http://schemas.openxmlformats.org/officeDocument/2006/relationships/hyperlink" Target="https://neurips.cc/media/neurips-2021/Slides/21895.pdf" TargetMode="External"/><Relationship Id="rId7" Type="http://schemas.openxmlformats.org/officeDocument/2006/relationships/hyperlink" Target="https://contrastive-nlp-tutorial.github.io/files/contrastive_nlp_tutorial.pdf" TargetMode="External"/><Relationship Id="rId8" Type="http://schemas.openxmlformats.org/officeDocument/2006/relationships/hyperlink" Target="https://doi.org/10.1007/s10994-019-05855-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Few-shot learning in NLP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7171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Dawid </a:t>
            </a:r>
            <a:r>
              <a:rPr lang="pl"/>
              <a:t>Przybyliński, Aleksander Podsiad, Piotr Sieńko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Project plan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First part: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Bag-of-words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contrastive learning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semi-supervised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augmentation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loss functions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000"/>
              <a:t>Second part: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BERT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transfer learning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loss functions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augmentation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modifications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sources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505700"/>
            <a:ext cx="8273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IMDb: Large Movie Review Dataset - 25,000 training, 25,000 test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Amazon Review Polarity Dataset - 1,800,000 training, 200,000 test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l" sz="2000"/>
              <a:t>Yelp Review Polarity Dataset - 280,000 training, 19,000 test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l" sz="1100">
                <a:solidFill>
                  <a:srgbClr val="000000"/>
                </a:solidFill>
                <a:highlight>
                  <a:srgbClr val="FFFFFF"/>
                </a:highlight>
              </a:rPr>
              <a:t>Generalizing from a Few Examples: A Survey on Few-Shot Learning (Wang, Yao, Kwok, Ni, 2020) </a:t>
            </a:r>
            <a:r>
              <a:rPr lang="pl" sz="1100" u="sng">
                <a:solidFill>
                  <a:schemeClr val="hlink"/>
                </a:solidFill>
                <a:hlinkClick r:id="rId3"/>
              </a:rPr>
              <a:t>https://arxiv.org/abs/1904.05046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marR="0" rtl="0" algn="l">
              <a:lnSpc>
                <a:spcPct val="912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l" sz="1100">
                <a:solidFill>
                  <a:srgbClr val="000000"/>
                </a:solidFill>
                <a:highlight>
                  <a:srgbClr val="FFFFFF"/>
                </a:highlight>
              </a:rPr>
              <a:t>Distributed Representations of Words and Phrases and their Compositionality (Mikolov, Sutskever, Chen, Corrado, Dean) </a:t>
            </a:r>
            <a:r>
              <a:rPr lang="pl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http://arxiv.org/abs/1310.4546</a:t>
            </a:r>
            <a:endParaRPr sz="1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0" marL="457200" marR="0" rtl="0" algn="l">
              <a:lnSpc>
                <a:spcPct val="912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l" sz="1100">
                <a:solidFill>
                  <a:srgbClr val="000000"/>
                </a:solidFill>
              </a:rPr>
              <a:t>X. Zhang and J. Zhao and Y. LeCun 2015. Character-level Convolutional Networks for Text Classification, </a:t>
            </a:r>
            <a:r>
              <a:rPr lang="pl" sz="1100" u="sng">
                <a:solidFill>
                  <a:schemeClr val="hlink"/>
                </a:solidFill>
                <a:hlinkClick r:id="rId5"/>
              </a:rPr>
              <a:t>https://doi.org/10.48550/arXiv.1509.0162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marR="0" rtl="0" algn="l">
              <a:lnSpc>
                <a:spcPct val="912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pl" sz="1100">
                <a:solidFill>
                  <a:srgbClr val="000000"/>
                </a:solidFill>
              </a:rPr>
              <a:t>Lilian Weng, Jong Wook Kim, Self-Supervised Learning: Self-Prediction and Contrastive Learning, </a:t>
            </a:r>
            <a:r>
              <a:rPr lang="pl" sz="1100">
                <a:solidFill>
                  <a:srgbClr val="000000"/>
                </a:solidFill>
              </a:rPr>
              <a:t>NeurIPS 2021, </a:t>
            </a:r>
            <a:r>
              <a:rPr lang="pl" sz="1100" u="sng">
                <a:solidFill>
                  <a:schemeClr val="hlink"/>
                </a:solidFill>
                <a:hlinkClick r:id="rId6"/>
              </a:rPr>
              <a:t>https://neurips.cc/media/neurips-2021/Slides/21895.pdf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marR="0" rtl="0" algn="l">
              <a:lnSpc>
                <a:spcPct val="9128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pl" sz="1100">
                <a:solidFill>
                  <a:srgbClr val="000000"/>
                </a:solidFill>
              </a:rPr>
              <a:t>Zhang et al. Contrastive Data and Learning for Natural Language Processing, NAACL 2022, </a:t>
            </a:r>
            <a:r>
              <a:rPr lang="pl" sz="1100" u="sng">
                <a:solidFill>
                  <a:schemeClr val="hlink"/>
                </a:solidFill>
                <a:hlinkClick r:id="rId7"/>
              </a:rPr>
              <a:t>https://contrastive-nlp-tutorial.github.io/files/contrastive_nlp_tutorial.pdf</a:t>
            </a:r>
            <a:endParaRPr sz="11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9128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1283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 startAt="6"/>
            </a:pPr>
            <a:r>
              <a:rPr lang="pl" sz="1200">
                <a:solidFill>
                  <a:srgbClr val="000000"/>
                </a:solidFill>
              </a:rPr>
              <a:t>A survey on semi-supervised learning (Van Engelen, Jesper E and Hoos, Holger H) </a:t>
            </a:r>
            <a:r>
              <a:rPr lang="pl" sz="1200" u="sng">
                <a:solidFill>
                  <a:schemeClr val="hlink"/>
                </a:solidFill>
                <a:hlinkClick r:id="rId8"/>
              </a:rPr>
              <a:t>https://doi.org/10.1007/s10994-019-05855-</a:t>
            </a:r>
            <a:r>
              <a:rPr lang="pl" sz="1200" u="sng">
                <a:solidFill>
                  <a:schemeClr val="hlink"/>
                </a:solidFill>
                <a:hlinkClick r:id="rId9"/>
              </a:rPr>
              <a:t>6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 startAt="6"/>
            </a:pPr>
            <a:r>
              <a:rPr lang="pl" sz="1200">
                <a:solidFill>
                  <a:srgbClr val="000000"/>
                </a:solidFill>
              </a:rPr>
              <a:t>Realistic Evaluation of Deep Semi-Supervised Learning Algorithms (Oliver, Odena, Raffel, Ekin D. Cubuk &amp; Ian J. Goodfellow) </a:t>
            </a:r>
            <a:r>
              <a:rPr lang="pl" sz="1200" u="sng">
                <a:solidFill>
                  <a:schemeClr val="hlink"/>
                </a:solidFill>
                <a:hlinkClick r:id="rId10"/>
              </a:rPr>
              <a:t>https://arxiv.org/abs/1804.09170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 startAt="6"/>
            </a:pPr>
            <a:r>
              <a:rPr lang="pl" sz="1200">
                <a:solidFill>
                  <a:srgbClr val="000000"/>
                </a:solidFill>
              </a:rPr>
              <a:t>Chen et al. A Simple Framework for Contrastive Learning of Visual Representations, 2022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 startAt="6"/>
            </a:pPr>
            <a:r>
              <a:rPr lang="pl" sz="1200">
                <a:solidFill>
                  <a:srgbClr val="000000"/>
                </a:solidFill>
              </a:rPr>
              <a:t>Applying SoftTriple Loss for Supervised Language Model Fine Tuning (</a:t>
            </a:r>
            <a:r>
              <a:rPr lang="pl" sz="1200">
                <a:solidFill>
                  <a:srgbClr val="000000"/>
                </a:solidFill>
              </a:rPr>
              <a:t>Sosnowski, Wróblewska, Gawrysiak, 2021) </a:t>
            </a:r>
            <a:r>
              <a:rPr lang="pl" sz="1200" u="sng">
                <a:solidFill>
                  <a:schemeClr val="hlink"/>
                </a:solidFill>
                <a:hlinkClick r:id="rId11"/>
              </a:rPr>
              <a:t>https://arxiv.org/abs/2112.08462</a:t>
            </a:r>
            <a:r>
              <a:rPr lang="pl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Few-shot learning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Deep learning requires huge amount of data to train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Labelling the data is costly and time consuming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Efficient techniques for undersized samples are needed</a:t>
            </a:r>
            <a:endParaRPr sz="1800"/>
          </a:p>
        </p:txBody>
      </p:sp>
      <p:sp>
        <p:nvSpPr>
          <p:cNvPr id="72" name="Google Shape;72;p14"/>
          <p:cNvSpPr/>
          <p:nvPr/>
        </p:nvSpPr>
        <p:spPr>
          <a:xfrm>
            <a:off x="4349700" y="2731950"/>
            <a:ext cx="444600" cy="62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080250" y="3518350"/>
            <a:ext cx="501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Few-Shot Methods</a:t>
            </a:r>
            <a:endParaRPr b="1" sz="2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Few-shot learning methods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Semi-supervised learning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Active learning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Transfer learning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Data augmentation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 sz="1800"/>
              <a:t>Contrastive learning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Text vector representation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62325" y="2452500"/>
            <a:ext cx="21099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66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pl" sz="6807"/>
              <a:t>Bag-of-Words</a:t>
            </a:r>
            <a:endParaRPr b="1" sz="68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162325" y="4148800"/>
            <a:ext cx="39999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700"/>
              <a:t>2. Pre-trained model such as </a:t>
            </a:r>
            <a:r>
              <a:rPr b="1" lang="pl" sz="1700"/>
              <a:t>BERT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4856" y="1673063"/>
            <a:ext cx="6207468" cy="17973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722525" y="3470450"/>
            <a:ext cx="356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latin typeface="Roboto"/>
                <a:ea typeface="Roboto"/>
                <a:cs typeface="Roboto"/>
                <a:sym typeface="Roboto"/>
              </a:rPr>
              <a:t>https://openclassrooms.com/en/courses/6532301-introduction-to-natural-language-processing/6980811-apply-a-simple-bag-of-words-approach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Semi-supervised learning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00" y="2154775"/>
            <a:ext cx="4594550" cy="18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400" y="3022482"/>
            <a:ext cx="4254599" cy="198726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803250" y="3995875"/>
            <a:ext cx="387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latin typeface="Roboto"/>
                <a:ea typeface="Roboto"/>
                <a:cs typeface="Roboto"/>
                <a:sym typeface="Roboto"/>
              </a:rPr>
              <a:t>A survey on semi-supervised learning (Van Engelen, Jesper E and Hoos, Holger H)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4889400" y="2832250"/>
            <a:ext cx="321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>
                <a:latin typeface="Roboto"/>
                <a:ea typeface="Roboto"/>
                <a:cs typeface="Roboto"/>
                <a:sym typeface="Roboto"/>
              </a:rPr>
              <a:t>Realistic Evaluation of Deep Semi-Supervised Learning Algorithms (Oliver, Odena, Raffel, Ekin D. Cubuk &amp; Ian J. Goodfellow)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111500" y="1479675"/>
            <a:ext cx="692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Roboto"/>
                <a:ea typeface="Roboto"/>
                <a:cs typeface="Roboto"/>
                <a:sym typeface="Roboto"/>
              </a:rPr>
              <a:t>Using </a:t>
            </a:r>
            <a:r>
              <a:rPr lang="pl" sz="1800">
                <a:latin typeface="Roboto"/>
                <a:ea typeface="Roboto"/>
                <a:cs typeface="Roboto"/>
                <a:sym typeface="Roboto"/>
              </a:rPr>
              <a:t>unlabeled observations to analyse the real structure of data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Transfer learning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550" y="2332150"/>
            <a:ext cx="3750949" cy="25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2105575" y="1437413"/>
            <a:ext cx="493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Roboto"/>
                <a:ea typeface="Roboto"/>
                <a:cs typeface="Roboto"/>
                <a:sym typeface="Roboto"/>
              </a:rPr>
              <a:t>Using knowledge gained from similar problem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 augmentation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505700"/>
            <a:ext cx="3755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/>
              <a:t>Synonyms</a:t>
            </a:r>
            <a:endParaRPr sz="18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450" y="2229600"/>
            <a:ext cx="5733149" cy="168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133"/>
              <a:t>Contrastive learning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Having positive and negative examples, create such an embedding, that distance between instances from the same class is minimized and distance to different classes is maximized</a:t>
            </a:r>
            <a:endParaRPr sz="1800"/>
          </a:p>
        </p:txBody>
      </p:sp>
      <p:sp>
        <p:nvSpPr>
          <p:cNvPr id="119" name="Google Shape;119;p20"/>
          <p:cNvSpPr txBox="1"/>
          <p:nvPr/>
        </p:nvSpPr>
        <p:spPr>
          <a:xfrm>
            <a:off x="1167900" y="4599025"/>
            <a:ext cx="68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Roboto"/>
                <a:ea typeface="Roboto"/>
                <a:cs typeface="Roboto"/>
                <a:sym typeface="Roboto"/>
              </a:rPr>
              <a:t>Source: Lilian Weng, Jong Wook Kim, NeurIPS 2021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200" y="2673928"/>
            <a:ext cx="6398150" cy="19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3133"/>
              <a:t>C</a:t>
            </a:r>
            <a:r>
              <a:rPr lang="pl" sz="3133"/>
              <a:t>ontrastive learning loss functions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505700"/>
            <a:ext cx="8520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Basic Contrastive L</a:t>
            </a:r>
            <a:r>
              <a:rPr lang="pl"/>
              <a:t>oss: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24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Normalized Temperature-scaled Cross Entropy Loss (with cosine similarity):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13" y="2027950"/>
            <a:ext cx="8925974" cy="16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1231225" y="3373050"/>
            <a:ext cx="6804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Roboto"/>
                <a:ea typeface="Roboto"/>
                <a:cs typeface="Roboto"/>
                <a:sym typeface="Roboto"/>
              </a:rPr>
              <a:t>Sour</a:t>
            </a:r>
            <a:r>
              <a:rPr lang="pl" sz="1100">
                <a:latin typeface="Roboto"/>
                <a:ea typeface="Roboto"/>
                <a:cs typeface="Roboto"/>
                <a:sym typeface="Roboto"/>
              </a:rPr>
              <a:t>ce: R. Zhang et al, NAACL 2022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714" y="4249175"/>
            <a:ext cx="4969876" cy="8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6867600" y="4702425"/>
            <a:ext cx="2276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100">
                <a:latin typeface="Roboto"/>
                <a:ea typeface="Roboto"/>
                <a:cs typeface="Roboto"/>
                <a:sym typeface="Roboto"/>
              </a:rPr>
              <a:t>Source: Chen et al. 2022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